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Lst>
  <p:sldSz cy="6858000" cx="12192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7" roundtripDataSignature="AMtx7mi9TP2diS+OcBwb8JJ1T7uTiZiTG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CBAB5B4-370A-4082-9E75-70D853D09018}">
  <a:tblStyle styleId="{ACBAB5B4-370A-4082-9E75-70D853D09018}"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1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5183188" y="987425"/>
            <a:ext cx="6172200" cy="4873625"/>
          </a:xfrm>
          <a:prstGeom prst="rect">
            <a:avLst/>
          </a:prstGeom>
          <a:noFill/>
          <a:ln>
            <a:noFill/>
          </a:ln>
        </p:spPr>
      </p:sp>
      <p:sp>
        <p:nvSpPr>
          <p:cNvPr id="64" name="Google Shape;64;p1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5.jpg"/><Relationship Id="rId7"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a:off x="4780060" y="78173"/>
            <a:ext cx="2631882" cy="564543"/>
          </a:xfrm>
          <a:prstGeom prst="roundRect">
            <a:avLst>
              <a:gd fmla="val 31421" name="adj"/>
            </a:avLst>
          </a:prstGeom>
          <a:solidFill>
            <a:srgbClr val="33CCCB"/>
          </a:solidFill>
          <a:ln cap="flat" cmpd="sng" w="12700">
            <a:solidFill>
              <a:srgbClr val="33CCC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300" u="none" cap="none" strike="noStrike">
                <a:solidFill>
                  <a:schemeClr val="lt1"/>
                </a:solidFill>
                <a:latin typeface="Arial Rounded"/>
                <a:ea typeface="Arial Rounded"/>
                <a:cs typeface="Arial Rounded"/>
                <a:sym typeface="Arial Rounded"/>
              </a:rPr>
              <a:t>Knowledge Organiser</a:t>
            </a:r>
            <a:endParaRPr/>
          </a:p>
          <a:p>
            <a:pPr indent="0" lvl="0" marL="0" marR="0" rtl="0" algn="ctr">
              <a:spcBef>
                <a:spcPts val="0"/>
              </a:spcBef>
              <a:spcAft>
                <a:spcPts val="0"/>
              </a:spcAft>
              <a:buNone/>
            </a:pPr>
            <a:r>
              <a:rPr b="1" i="0" lang="en-GB" sz="1300" u="none" cap="none" strike="noStrike">
                <a:solidFill>
                  <a:schemeClr val="dk1"/>
                </a:solidFill>
                <a:latin typeface="Arial Rounded"/>
                <a:ea typeface="Arial Rounded"/>
                <a:cs typeface="Arial Rounded"/>
                <a:sym typeface="Arial Rounded"/>
              </a:rPr>
              <a:t>Earth and Space</a:t>
            </a:r>
            <a:endParaRPr/>
          </a:p>
        </p:txBody>
      </p:sp>
      <p:graphicFrame>
        <p:nvGraphicFramePr>
          <p:cNvPr id="85" name="Google Shape;85;p1"/>
          <p:cNvGraphicFramePr/>
          <p:nvPr/>
        </p:nvGraphicFramePr>
        <p:xfrm>
          <a:off x="191193" y="784588"/>
          <a:ext cx="3000000" cy="3000000"/>
        </p:xfrm>
        <a:graphic>
          <a:graphicData uri="http://schemas.openxmlformats.org/drawingml/2006/table">
            <a:tbl>
              <a:tblPr bandRow="1" firstRow="1">
                <a:noFill/>
                <a:tableStyleId>{ACBAB5B4-370A-4082-9E75-70D853D09018}</a:tableStyleId>
              </a:tblPr>
              <a:tblGrid>
                <a:gridCol w="1000650"/>
                <a:gridCol w="2573900"/>
              </a:tblGrid>
              <a:tr h="813375">
                <a:tc gridSpan="2">
                  <a:txBody>
                    <a:bodyPr/>
                    <a:lstStyle/>
                    <a:p>
                      <a:pPr indent="0" lvl="0" marL="0" marR="0" rtl="0" algn="ctr">
                        <a:spcBef>
                          <a:spcPts val="0"/>
                        </a:spcBef>
                        <a:spcAft>
                          <a:spcPts val="0"/>
                        </a:spcAft>
                        <a:buNone/>
                      </a:pPr>
                      <a:r>
                        <a:rPr b="1" lang="en-GB" sz="1600" u="none" cap="none" strike="noStrike">
                          <a:latin typeface="Arial Rounded"/>
                          <a:ea typeface="Arial Rounded"/>
                          <a:cs typeface="Arial Rounded"/>
                          <a:sym typeface="Arial Rounded"/>
                        </a:rPr>
                        <a:t>ROCKET WORDS</a:t>
                      </a:r>
                      <a:endParaRPr/>
                    </a:p>
                    <a:p>
                      <a:pPr indent="0" lvl="0" marL="0" marR="0" rtl="0" algn="ctr">
                        <a:spcBef>
                          <a:spcPts val="0"/>
                        </a:spcBef>
                        <a:spcAft>
                          <a:spcPts val="0"/>
                        </a:spcAft>
                        <a:buNone/>
                      </a:pPr>
                      <a:r>
                        <a:rPr b="1" lang="en-GB" sz="1200" u="none" cap="none" strike="noStrike">
                          <a:latin typeface="Arial Rounded"/>
                          <a:ea typeface="Arial Rounded"/>
                          <a:cs typeface="Arial Rounded"/>
                          <a:sym typeface="Arial Rounded"/>
                        </a:rPr>
                        <a:t>Learn these words </a:t>
                      </a:r>
                      <a:br>
                        <a:rPr b="1" lang="en-GB" sz="1200" u="none" cap="none" strike="noStrike">
                          <a:latin typeface="Arial Rounded"/>
                          <a:ea typeface="Arial Rounded"/>
                          <a:cs typeface="Arial Rounded"/>
                          <a:sym typeface="Arial Rounded"/>
                        </a:rPr>
                      </a:br>
                      <a:r>
                        <a:rPr b="1" lang="en-GB" sz="1200" u="none" cap="none" strike="noStrike">
                          <a:latin typeface="Arial Rounded"/>
                          <a:ea typeface="Arial Rounded"/>
                          <a:cs typeface="Arial Rounded"/>
                          <a:sym typeface="Arial Rounded"/>
                        </a:rPr>
                        <a:t>and their definitions.</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33CCCB"/>
                    </a:solidFill>
                  </a:tcPr>
                </a:tc>
                <a:tc hMerge="1"/>
              </a:tr>
              <a:tr h="409975">
                <a:tc>
                  <a:txBody>
                    <a:bodyPr/>
                    <a:lstStyle/>
                    <a:p>
                      <a:pPr indent="0" lvl="0" marL="0" marR="0" rtl="0" algn="ctr">
                        <a:spcBef>
                          <a:spcPts val="0"/>
                        </a:spcBef>
                        <a:spcAft>
                          <a:spcPts val="0"/>
                        </a:spcAft>
                        <a:buNone/>
                      </a:pPr>
                      <a:r>
                        <a:rPr b="1" lang="en-GB" sz="1200" u="none" cap="none" strike="noStrike">
                          <a:latin typeface="Arial Rounded"/>
                          <a:ea typeface="Arial Rounded"/>
                          <a:cs typeface="Arial Rounded"/>
                          <a:sym typeface="Arial Rounded"/>
                        </a:rPr>
                        <a:t>Key Word</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1" lang="en-GB" sz="1200" u="none" cap="none" strike="noStrike">
                          <a:latin typeface="Arial Rounded"/>
                          <a:ea typeface="Arial Rounded"/>
                          <a:cs typeface="Arial Rounded"/>
                          <a:sym typeface="Arial Rounded"/>
                        </a:rPr>
                        <a:t>Definition</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6350">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The modern model of the solar system, which places the sun at the centre.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25400">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The old solar system model, which thought the Earth was at the centre.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74975">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The name for the sun and all the planets, asteroids, meteors and comets that orbit it.</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99100">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The study of space, planets and the universe as a whole.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3500">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The most widely accepted scientific theory of how the Universe was made.</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3500">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The force that causes two particles to pull towards each other.</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3500">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The path of one celestial object around another i.e. the Moon around the Earth.</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03500">
                <a:tc>
                  <a:txBody>
                    <a:bodyPr/>
                    <a:lstStyle/>
                    <a:p>
                      <a:pPr indent="0" lvl="0" marL="0" marR="0" rtl="0" algn="l">
                        <a:spcBef>
                          <a:spcPts val="0"/>
                        </a:spcBef>
                        <a:spcAft>
                          <a:spcPts val="0"/>
                        </a:spcAft>
                        <a:buNone/>
                      </a:pPr>
                      <a:r>
                        <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spcBef>
                          <a:spcPts val="0"/>
                        </a:spcBef>
                        <a:spcAft>
                          <a:spcPts val="0"/>
                        </a:spcAft>
                        <a:buNone/>
                      </a:pPr>
                      <a:r>
                        <a:rPr b="1" lang="en-GB" sz="1000">
                          <a:latin typeface="Arial Rounded"/>
                          <a:ea typeface="Arial Rounded"/>
                          <a:cs typeface="Arial Rounded"/>
                          <a:sym typeface="Arial Rounded"/>
                        </a:rPr>
                        <a:t>On Earth, there are two of these – the North and South, separated by the equator.</a:t>
                      </a:r>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pic>
        <p:nvPicPr>
          <p:cNvPr id="86" name="Google Shape;86;p1"/>
          <p:cNvPicPr preferRelativeResize="0"/>
          <p:nvPr/>
        </p:nvPicPr>
        <p:blipFill rotWithShape="1">
          <a:blip r:embed="rId3">
            <a:alphaModFix/>
          </a:blip>
          <a:srcRect b="0" l="0" r="0" t="0"/>
          <a:stretch/>
        </p:blipFill>
        <p:spPr>
          <a:xfrm rot="2022496">
            <a:off x="9016" y="477399"/>
            <a:ext cx="1218649" cy="1218649"/>
          </a:xfrm>
          <a:prstGeom prst="rect">
            <a:avLst/>
          </a:prstGeom>
          <a:noFill/>
          <a:ln>
            <a:noFill/>
          </a:ln>
        </p:spPr>
      </p:pic>
      <p:pic>
        <p:nvPicPr>
          <p:cNvPr id="87" name="Google Shape;87;p1"/>
          <p:cNvPicPr preferRelativeResize="0"/>
          <p:nvPr/>
        </p:nvPicPr>
        <p:blipFill rotWithShape="1">
          <a:blip r:embed="rId4">
            <a:alphaModFix/>
          </a:blip>
          <a:srcRect b="0" l="0" r="0" t="0"/>
          <a:stretch/>
        </p:blipFill>
        <p:spPr>
          <a:xfrm>
            <a:off x="1276964" y="6382109"/>
            <a:ext cx="1403019" cy="405681"/>
          </a:xfrm>
          <a:prstGeom prst="rect">
            <a:avLst/>
          </a:prstGeom>
          <a:noFill/>
          <a:ln>
            <a:noFill/>
          </a:ln>
        </p:spPr>
      </p:pic>
      <p:sp>
        <p:nvSpPr>
          <p:cNvPr id="88" name="Google Shape;88;p1"/>
          <p:cNvSpPr/>
          <p:nvPr/>
        </p:nvSpPr>
        <p:spPr>
          <a:xfrm>
            <a:off x="3848236" y="4727006"/>
            <a:ext cx="3708143" cy="1972170"/>
          </a:xfrm>
          <a:prstGeom prst="roundRect">
            <a:avLst>
              <a:gd fmla="val 16667" name="adj"/>
            </a:avLst>
          </a:prstGeom>
          <a:noFill/>
          <a:ln cap="flat" cmpd="sng" w="19050">
            <a:solidFill>
              <a:srgbClr val="33CCC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33CCCB"/>
              </a:solidFill>
              <a:latin typeface="Calibri"/>
              <a:ea typeface="Calibri"/>
              <a:cs typeface="Calibri"/>
              <a:sym typeface="Calibri"/>
            </a:endParaRPr>
          </a:p>
        </p:txBody>
      </p:sp>
      <p:sp>
        <p:nvSpPr>
          <p:cNvPr id="89" name="Google Shape;89;p1"/>
          <p:cNvSpPr/>
          <p:nvPr/>
        </p:nvSpPr>
        <p:spPr>
          <a:xfrm>
            <a:off x="7512236" y="101636"/>
            <a:ext cx="4453292" cy="564543"/>
          </a:xfrm>
          <a:prstGeom prst="roundRect">
            <a:avLst>
              <a:gd fmla="val 9543" name="adj"/>
            </a:avLst>
          </a:prstGeom>
          <a:noFill/>
          <a:ln cap="flat" cmpd="sng" w="12700">
            <a:solidFill>
              <a:schemeClr val="dk1"/>
            </a:solidFill>
            <a:prstDash val="dashDot"/>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br>
              <a:rPr b="1" i="0" lang="en-GB" sz="1200" u="none" cap="none" strike="noStrike">
                <a:solidFill>
                  <a:schemeClr val="dk1"/>
                </a:solidFill>
                <a:latin typeface="Arial Rounded"/>
                <a:ea typeface="Arial Rounded"/>
                <a:cs typeface="Arial Rounded"/>
                <a:sym typeface="Arial Rounded"/>
              </a:rPr>
            </a:br>
            <a:r>
              <a:rPr b="1" i="0" lang="en-GB" sz="1200" u="none" cap="none" strike="noStrike">
                <a:solidFill>
                  <a:schemeClr val="dk1"/>
                </a:solidFill>
                <a:latin typeface="Arial Rounded"/>
                <a:ea typeface="Arial Rounded"/>
                <a:cs typeface="Arial Rounded"/>
                <a:sym typeface="Arial Rounded"/>
              </a:rPr>
              <a:t>The Earth takes 24 hours to spin on its axis and complete one rotation, which is why our days are 24 hours long.</a:t>
            </a:r>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p:txBody>
      </p:sp>
      <p:sp>
        <p:nvSpPr>
          <p:cNvPr id="90" name="Google Shape;90;p1"/>
          <p:cNvSpPr/>
          <p:nvPr/>
        </p:nvSpPr>
        <p:spPr>
          <a:xfrm>
            <a:off x="191193" y="86383"/>
            <a:ext cx="4444429" cy="564543"/>
          </a:xfrm>
          <a:prstGeom prst="roundRect">
            <a:avLst>
              <a:gd fmla="val 9543" name="adj"/>
            </a:avLst>
          </a:prstGeom>
          <a:noFill/>
          <a:ln cap="flat" cmpd="sng" w="12700">
            <a:solidFill>
              <a:schemeClr val="dk1"/>
            </a:solidFill>
            <a:prstDash val="dashDot"/>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rPr b="1" i="0" lang="en-GB" sz="1200" u="none" cap="none" strike="noStrike">
                <a:solidFill>
                  <a:schemeClr val="dk1"/>
                </a:solidFill>
                <a:latin typeface="Arial Rounded"/>
                <a:ea typeface="Arial Rounded"/>
                <a:cs typeface="Arial Rounded"/>
                <a:sym typeface="Arial Rounded"/>
              </a:rPr>
              <a:t>It takes the Earth 365.25 days to orbit the sun, which is why every four years we have a leap year of 366 days, to catch up with the orbit!</a:t>
            </a:r>
            <a:endParaRPr/>
          </a:p>
          <a:p>
            <a:pPr indent="0" lvl="0" marL="0" marR="0" rtl="0" algn="ctr">
              <a:spcBef>
                <a:spcPts val="0"/>
              </a:spcBef>
              <a:spcAft>
                <a:spcPts val="0"/>
              </a:spcAft>
              <a:buNone/>
            </a:pPr>
            <a:r>
              <a:t/>
            </a:r>
            <a:endParaRPr b="1" i="0" sz="1200" u="none" cap="none" strike="noStrike">
              <a:solidFill>
                <a:srgbClr val="33CCCB"/>
              </a:solidFill>
              <a:latin typeface="Arial Rounded"/>
              <a:ea typeface="Arial Rounded"/>
              <a:cs typeface="Arial Rounded"/>
              <a:sym typeface="Arial Rounded"/>
            </a:endParaRPr>
          </a:p>
        </p:txBody>
      </p:sp>
      <p:pic>
        <p:nvPicPr>
          <p:cNvPr id="91" name="Google Shape;91;p1"/>
          <p:cNvPicPr preferRelativeResize="0"/>
          <p:nvPr/>
        </p:nvPicPr>
        <p:blipFill rotWithShape="1">
          <a:blip r:embed="rId3">
            <a:alphaModFix/>
          </a:blip>
          <a:srcRect b="0" l="0" r="0" t="0"/>
          <a:stretch/>
        </p:blipFill>
        <p:spPr>
          <a:xfrm rot="-1762204">
            <a:off x="2706370" y="477397"/>
            <a:ext cx="1218649" cy="1218649"/>
          </a:xfrm>
          <a:prstGeom prst="rect">
            <a:avLst/>
          </a:prstGeom>
          <a:noFill/>
          <a:ln>
            <a:noFill/>
          </a:ln>
        </p:spPr>
      </p:pic>
      <p:grpSp>
        <p:nvGrpSpPr>
          <p:cNvPr id="92" name="Google Shape;92;p1"/>
          <p:cNvGrpSpPr/>
          <p:nvPr/>
        </p:nvGrpSpPr>
        <p:grpSpPr>
          <a:xfrm>
            <a:off x="5790633" y="803865"/>
            <a:ext cx="6210164" cy="4015026"/>
            <a:chOff x="3868934" y="765455"/>
            <a:chExt cx="6210164" cy="4015026"/>
          </a:xfrm>
        </p:grpSpPr>
        <p:sp>
          <p:nvSpPr>
            <p:cNvPr id="93" name="Google Shape;93;p1"/>
            <p:cNvSpPr/>
            <p:nvPr/>
          </p:nvSpPr>
          <p:spPr>
            <a:xfrm>
              <a:off x="3868934" y="766891"/>
              <a:ext cx="6210164" cy="3931242"/>
            </a:xfrm>
            <a:prstGeom prst="roundRect">
              <a:avLst>
                <a:gd fmla="val 9543" name="adj"/>
              </a:avLst>
            </a:prstGeom>
            <a:noFill/>
            <a:ln cap="flat" cmpd="sng" w="19050">
              <a:solidFill>
                <a:srgbClr val="33CCC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t/>
              </a:r>
              <a:endParaRPr b="1" i="0" sz="1200" u="none" cap="none" strike="noStrike">
                <a:solidFill>
                  <a:schemeClr val="dk1"/>
                </a:solidFill>
                <a:latin typeface="Arial Rounded"/>
                <a:ea typeface="Arial Rounded"/>
                <a:cs typeface="Arial Rounded"/>
                <a:sym typeface="Arial Rounded"/>
              </a:endParaRPr>
            </a:p>
          </p:txBody>
        </p:sp>
        <p:pic>
          <p:nvPicPr>
            <p:cNvPr id="94" name="Google Shape;94;p1"/>
            <p:cNvPicPr preferRelativeResize="0"/>
            <p:nvPr/>
          </p:nvPicPr>
          <p:blipFill rotWithShape="1">
            <a:blip r:embed="rId5">
              <a:alphaModFix/>
            </a:blip>
            <a:srcRect b="0" l="0" r="0" t="0"/>
            <a:stretch/>
          </p:blipFill>
          <p:spPr>
            <a:xfrm>
              <a:off x="3955276" y="876181"/>
              <a:ext cx="2466159" cy="2445608"/>
            </a:xfrm>
            <a:prstGeom prst="rect">
              <a:avLst/>
            </a:prstGeom>
            <a:noFill/>
            <a:ln>
              <a:noFill/>
            </a:ln>
          </p:spPr>
        </p:pic>
        <p:sp>
          <p:nvSpPr>
            <p:cNvPr id="95" name="Google Shape;95;p1"/>
            <p:cNvSpPr txBox="1"/>
            <p:nvPr/>
          </p:nvSpPr>
          <p:spPr>
            <a:xfrm>
              <a:off x="3909736" y="3395081"/>
              <a:ext cx="5177700" cy="13854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200" u="none" cap="none" strike="noStrike">
                  <a:solidFill>
                    <a:schemeClr val="dk1"/>
                  </a:solidFill>
                  <a:latin typeface="Arial Rounded"/>
                  <a:ea typeface="Arial Rounded"/>
                  <a:cs typeface="Arial Rounded"/>
                  <a:sym typeface="Arial Rounded"/>
                </a:rPr>
                <a:t>This diagram is a good, simple way to remember the order of the planets and also to understand </a:t>
              </a:r>
              <a:r>
                <a:rPr b="1" i="0" lang="en-GB" sz="1200" u="none" cap="none" strike="noStrike">
                  <a:solidFill>
                    <a:srgbClr val="33CCCB"/>
                  </a:solidFill>
                  <a:latin typeface="Arial Rounded"/>
                  <a:ea typeface="Arial Rounded"/>
                  <a:cs typeface="Arial Rounded"/>
                  <a:sym typeface="Arial Rounded"/>
                </a:rPr>
                <a:t>planetary motion </a:t>
              </a:r>
              <a:r>
                <a:rPr b="1" i="0" lang="en-GB" sz="1200" u="none" cap="none" strike="noStrike">
                  <a:solidFill>
                    <a:schemeClr val="dk1"/>
                  </a:solidFill>
                  <a:latin typeface="Arial Rounded"/>
                  <a:ea typeface="Arial Rounded"/>
                  <a:cs typeface="Arial Rounded"/>
                  <a:sym typeface="Arial Rounded"/>
                </a:rPr>
                <a:t>and the way the planets </a:t>
              </a:r>
              <a:r>
                <a:rPr b="1" i="0" lang="en-GB" sz="1200" u="none" cap="none" strike="noStrike">
                  <a:solidFill>
                    <a:srgbClr val="33CCCB"/>
                  </a:solidFill>
                  <a:latin typeface="Arial Rounded"/>
                  <a:ea typeface="Arial Rounded"/>
                  <a:cs typeface="Arial Rounded"/>
                  <a:sym typeface="Arial Rounded"/>
                </a:rPr>
                <a:t>orbit </a:t>
              </a:r>
              <a:r>
                <a:rPr b="1" i="0" lang="en-GB" sz="1200" u="none" cap="none" strike="noStrike">
                  <a:solidFill>
                    <a:schemeClr val="dk1"/>
                  </a:solidFill>
                  <a:latin typeface="Arial Rounded"/>
                  <a:ea typeface="Arial Rounded"/>
                  <a:cs typeface="Arial Rounded"/>
                  <a:sym typeface="Arial Rounded"/>
                </a:rPr>
                <a:t>the sun.  </a:t>
              </a:r>
              <a:r>
                <a:rPr b="1" i="0" lang="en-GB" sz="1200" u="none" cap="none" strike="noStrike">
                  <a:solidFill>
                    <a:srgbClr val="33CCCB"/>
                  </a:solidFill>
                  <a:latin typeface="Arial Rounded"/>
                  <a:ea typeface="Arial Rounded"/>
                  <a:cs typeface="Arial Rounded"/>
                  <a:sym typeface="Arial Rounded"/>
                </a:rPr>
                <a:t>Copernicus</a:t>
              </a:r>
              <a:r>
                <a:rPr b="1" i="0" lang="en-GB" sz="1200" u="none" cap="none" strike="noStrike">
                  <a:solidFill>
                    <a:schemeClr val="dk1"/>
                  </a:solidFill>
                  <a:latin typeface="Arial Rounded"/>
                  <a:ea typeface="Arial Rounded"/>
                  <a:cs typeface="Arial Rounded"/>
                  <a:sym typeface="Arial Rounded"/>
                </a:rPr>
                <a:t> developed the </a:t>
              </a:r>
              <a:r>
                <a:rPr b="1" i="0" lang="en-GB" sz="1200" u="none" cap="none" strike="noStrike">
                  <a:solidFill>
                    <a:srgbClr val="33CCCB"/>
                  </a:solidFill>
                  <a:latin typeface="Arial Rounded"/>
                  <a:ea typeface="Arial Rounded"/>
                  <a:cs typeface="Arial Rounded"/>
                  <a:sym typeface="Arial Rounded"/>
                </a:rPr>
                <a:t>heliocentric </a:t>
              </a:r>
              <a:r>
                <a:rPr b="1" i="0" lang="en-GB" sz="1200" u="none" cap="none" strike="noStrike">
                  <a:solidFill>
                    <a:schemeClr val="dk1"/>
                  </a:solidFill>
                  <a:latin typeface="Arial Rounded"/>
                  <a:ea typeface="Arial Rounded"/>
                  <a:cs typeface="Arial Rounded"/>
                  <a:sym typeface="Arial Rounded"/>
                </a:rPr>
                <a:t>theory that the sun was at the centre of the </a:t>
              </a:r>
              <a:r>
                <a:rPr b="1" i="0" lang="en-GB" sz="1200" u="none" cap="none" strike="noStrike">
                  <a:solidFill>
                    <a:srgbClr val="33CCCB"/>
                  </a:solidFill>
                  <a:latin typeface="Arial Rounded"/>
                  <a:ea typeface="Arial Rounded"/>
                  <a:cs typeface="Arial Rounded"/>
                  <a:sym typeface="Arial Rounded"/>
                </a:rPr>
                <a:t>solar system</a:t>
              </a:r>
              <a:r>
                <a:rPr b="1" i="0" lang="en-GB" sz="1200" u="none" cap="none" strike="noStrike">
                  <a:solidFill>
                    <a:schemeClr val="dk1"/>
                  </a:solidFill>
                  <a:latin typeface="Arial Rounded"/>
                  <a:ea typeface="Arial Rounded"/>
                  <a:cs typeface="Arial Rounded"/>
                  <a:sym typeface="Arial Rounded"/>
                </a:rPr>
                <a:t>.  However, the </a:t>
              </a:r>
              <a:r>
                <a:rPr b="1" i="0" lang="en-GB" sz="1200" u="none" cap="none" strike="noStrike">
                  <a:solidFill>
                    <a:srgbClr val="33CCCB"/>
                  </a:solidFill>
                  <a:latin typeface="Arial Rounded"/>
                  <a:ea typeface="Arial Rounded"/>
                  <a:cs typeface="Arial Rounded"/>
                  <a:sym typeface="Arial Rounded"/>
                </a:rPr>
                <a:t>ellipses-shaped orbit </a:t>
              </a:r>
              <a:r>
                <a:rPr b="1" i="0" lang="en-GB" sz="1200" u="none" cap="none" strike="noStrike">
                  <a:solidFill>
                    <a:schemeClr val="dk1"/>
                  </a:solidFill>
                  <a:latin typeface="Arial Rounded"/>
                  <a:ea typeface="Arial Rounded"/>
                  <a:cs typeface="Arial Rounded"/>
                  <a:sym typeface="Arial Rounded"/>
                </a:rPr>
                <a:t>was an idea that was discovered by Johannes Kepler in the 17</a:t>
              </a:r>
              <a:r>
                <a:rPr b="1" baseline="30000" i="0" lang="en-GB" sz="1200" u="none" cap="none" strike="noStrike">
                  <a:solidFill>
                    <a:schemeClr val="dk1"/>
                  </a:solidFill>
                  <a:latin typeface="Arial Rounded"/>
                  <a:ea typeface="Arial Rounded"/>
                  <a:cs typeface="Arial Rounded"/>
                  <a:sym typeface="Arial Rounded"/>
                </a:rPr>
                <a:t>th</a:t>
              </a:r>
              <a:r>
                <a:rPr b="1" i="0" lang="en-GB" sz="1200" u="none" cap="none" strike="noStrike">
                  <a:solidFill>
                    <a:schemeClr val="dk1"/>
                  </a:solidFill>
                  <a:latin typeface="Arial Rounded"/>
                  <a:ea typeface="Arial Rounded"/>
                  <a:cs typeface="Arial Rounded"/>
                  <a:sym typeface="Arial Rounded"/>
                </a:rPr>
                <a:t> century. </a:t>
              </a:r>
              <a:endParaRPr/>
            </a:p>
          </p:txBody>
        </p:sp>
        <p:sp>
          <p:nvSpPr>
            <p:cNvPr id="96" name="Google Shape;96;p1"/>
            <p:cNvSpPr txBox="1"/>
            <p:nvPr/>
          </p:nvSpPr>
          <p:spPr>
            <a:xfrm>
              <a:off x="6498580" y="765455"/>
              <a:ext cx="2360400" cy="2462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400" u="none" cap="none" strike="noStrike">
                  <a:solidFill>
                    <a:schemeClr val="dk1"/>
                  </a:solidFill>
                  <a:latin typeface="Arial Rounded"/>
                  <a:ea typeface="Arial Rounded"/>
                  <a:cs typeface="Arial Rounded"/>
                  <a:sym typeface="Arial Rounded"/>
                </a:rPr>
                <a:t>FROM THE </a:t>
              </a:r>
              <a:r>
                <a:rPr b="1" i="0" lang="en-GB" sz="1400" u="none" cap="none" strike="noStrike">
                  <a:solidFill>
                    <a:srgbClr val="FFD966"/>
                  </a:solidFill>
                  <a:latin typeface="Arial Rounded"/>
                  <a:ea typeface="Arial Rounded"/>
                  <a:cs typeface="Arial Rounded"/>
                  <a:sym typeface="Arial Rounded"/>
                </a:rPr>
                <a:t>SUN</a:t>
              </a:r>
              <a:r>
                <a:rPr b="1" i="0" lang="en-GB" sz="1400" u="none" cap="none" strike="noStrike">
                  <a:solidFill>
                    <a:schemeClr val="dk1"/>
                  </a:solidFill>
                  <a:latin typeface="Arial Rounded"/>
                  <a:ea typeface="Arial Rounded"/>
                  <a:cs typeface="Arial Rounded"/>
                  <a:sym typeface="Arial Rounded"/>
                </a:rPr>
                <a:t> OUTWARDS:</a:t>
              </a:r>
              <a:endParaRPr/>
            </a:p>
            <a:p>
              <a:pPr indent="0" lvl="0" marL="0" marR="0" rtl="0" algn="ctr">
                <a:spcBef>
                  <a:spcPts val="0"/>
                </a:spcBef>
                <a:spcAft>
                  <a:spcPts val="0"/>
                </a:spcAft>
                <a:buNone/>
              </a:pPr>
              <a:br>
                <a:rPr b="1" i="0" lang="en-GB" sz="1400" u="none" cap="none" strike="noStrike">
                  <a:solidFill>
                    <a:srgbClr val="33CCCB"/>
                  </a:solidFill>
                  <a:latin typeface="Arial Rounded"/>
                  <a:ea typeface="Arial Rounded"/>
                  <a:cs typeface="Arial Rounded"/>
                  <a:sym typeface="Arial Rounded"/>
                </a:rPr>
              </a:br>
              <a:r>
                <a:rPr b="1" i="0" lang="en-GB" sz="1400" u="none" cap="none" strike="noStrike">
                  <a:solidFill>
                    <a:srgbClr val="C00000"/>
                  </a:solidFill>
                  <a:latin typeface="Arial Rounded"/>
                  <a:ea typeface="Arial Rounded"/>
                  <a:cs typeface="Arial Rounded"/>
                  <a:sym typeface="Arial Rounded"/>
                </a:rPr>
                <a:t>Mercury</a:t>
              </a:r>
              <a:endParaRPr/>
            </a:p>
            <a:p>
              <a:pPr indent="0" lvl="0" marL="0" marR="0" rtl="0" algn="ctr">
                <a:spcBef>
                  <a:spcPts val="0"/>
                </a:spcBef>
                <a:spcAft>
                  <a:spcPts val="0"/>
                </a:spcAft>
                <a:buNone/>
              </a:pPr>
              <a:r>
                <a:rPr b="1" i="0" lang="en-GB" sz="1400" u="none" cap="none" strike="noStrike">
                  <a:solidFill>
                    <a:srgbClr val="A5A5A5"/>
                  </a:solidFill>
                  <a:latin typeface="Arial Rounded"/>
                  <a:ea typeface="Arial Rounded"/>
                  <a:cs typeface="Arial Rounded"/>
                  <a:sym typeface="Arial Rounded"/>
                </a:rPr>
                <a:t>Venus</a:t>
              </a:r>
              <a:endParaRPr/>
            </a:p>
            <a:p>
              <a:pPr indent="0" lvl="0" marL="0" marR="0" rtl="0" algn="ctr">
                <a:spcBef>
                  <a:spcPts val="0"/>
                </a:spcBef>
                <a:spcAft>
                  <a:spcPts val="0"/>
                </a:spcAft>
                <a:buNone/>
              </a:pPr>
              <a:r>
                <a:rPr b="1" i="0" lang="en-GB" sz="1400" u="none" cap="none" strike="noStrike">
                  <a:solidFill>
                    <a:srgbClr val="0070C0"/>
                  </a:solidFill>
                  <a:latin typeface="Arial Rounded"/>
                  <a:ea typeface="Arial Rounded"/>
                  <a:cs typeface="Arial Rounded"/>
                  <a:sym typeface="Arial Rounded"/>
                </a:rPr>
                <a:t>Earth</a:t>
              </a:r>
              <a:br>
                <a:rPr b="1" i="0" lang="en-GB" sz="1400" u="none" cap="none" strike="noStrike">
                  <a:solidFill>
                    <a:srgbClr val="33CCCB"/>
                  </a:solidFill>
                  <a:latin typeface="Arial Rounded"/>
                  <a:ea typeface="Arial Rounded"/>
                  <a:cs typeface="Arial Rounded"/>
                  <a:sym typeface="Arial Rounded"/>
                </a:rPr>
              </a:br>
              <a:r>
                <a:rPr b="1" i="0" lang="en-GB" sz="1400" u="none" cap="none" strike="noStrike">
                  <a:solidFill>
                    <a:schemeClr val="accent2"/>
                  </a:solidFill>
                  <a:latin typeface="Arial Rounded"/>
                  <a:ea typeface="Arial Rounded"/>
                  <a:cs typeface="Arial Rounded"/>
                  <a:sym typeface="Arial Rounded"/>
                </a:rPr>
                <a:t>Mars</a:t>
              </a:r>
              <a:endParaRPr/>
            </a:p>
            <a:p>
              <a:pPr indent="0" lvl="0" marL="0" marR="0" rtl="0" algn="ctr">
                <a:spcBef>
                  <a:spcPts val="0"/>
                </a:spcBef>
                <a:spcAft>
                  <a:spcPts val="0"/>
                </a:spcAft>
                <a:buNone/>
              </a:pPr>
              <a:r>
                <a:rPr b="1" i="0" lang="en-GB" sz="1400" u="none" cap="none" strike="noStrike">
                  <a:solidFill>
                    <a:srgbClr val="CC9DC7"/>
                  </a:solidFill>
                  <a:latin typeface="Arial Rounded"/>
                  <a:ea typeface="Arial Rounded"/>
                  <a:cs typeface="Arial Rounded"/>
                  <a:sym typeface="Arial Rounded"/>
                </a:rPr>
                <a:t>Jupiter</a:t>
              </a:r>
              <a:endParaRPr/>
            </a:p>
            <a:p>
              <a:pPr indent="0" lvl="0" marL="0" marR="0" rtl="0" algn="ctr">
                <a:spcBef>
                  <a:spcPts val="0"/>
                </a:spcBef>
                <a:spcAft>
                  <a:spcPts val="0"/>
                </a:spcAft>
                <a:buNone/>
              </a:pPr>
              <a:r>
                <a:rPr b="1" i="0" lang="en-GB" sz="1400" u="none" cap="none" strike="noStrike">
                  <a:solidFill>
                    <a:srgbClr val="FFC000"/>
                  </a:solidFill>
                  <a:latin typeface="Arial Rounded"/>
                  <a:ea typeface="Arial Rounded"/>
                  <a:cs typeface="Arial Rounded"/>
                  <a:sym typeface="Arial Rounded"/>
                </a:rPr>
                <a:t>Saturn</a:t>
              </a:r>
              <a:endParaRPr/>
            </a:p>
            <a:p>
              <a:pPr indent="0" lvl="0" marL="0" marR="0" rtl="0" algn="ctr">
                <a:spcBef>
                  <a:spcPts val="0"/>
                </a:spcBef>
                <a:spcAft>
                  <a:spcPts val="0"/>
                </a:spcAft>
                <a:buNone/>
              </a:pPr>
              <a:r>
                <a:rPr b="1" i="0" lang="en-GB" sz="1400" u="none" cap="none" strike="noStrike">
                  <a:solidFill>
                    <a:srgbClr val="70FAF8"/>
                  </a:solidFill>
                  <a:latin typeface="Arial Rounded"/>
                  <a:ea typeface="Arial Rounded"/>
                  <a:cs typeface="Arial Rounded"/>
                  <a:sym typeface="Arial Rounded"/>
                </a:rPr>
                <a:t>Uranus</a:t>
              </a:r>
              <a:endParaRPr/>
            </a:p>
            <a:p>
              <a:pPr indent="0" lvl="0" marL="0" marR="0" rtl="0" algn="ctr">
                <a:spcBef>
                  <a:spcPts val="0"/>
                </a:spcBef>
                <a:spcAft>
                  <a:spcPts val="0"/>
                </a:spcAft>
                <a:buNone/>
              </a:pPr>
              <a:r>
                <a:rPr b="1" i="0" lang="en-GB" sz="1400" u="none" cap="none" strike="noStrike">
                  <a:solidFill>
                    <a:srgbClr val="002060"/>
                  </a:solidFill>
                  <a:latin typeface="Arial Rounded"/>
                  <a:ea typeface="Arial Rounded"/>
                  <a:cs typeface="Arial Rounded"/>
                  <a:sym typeface="Arial Rounded"/>
                </a:rPr>
                <a:t>Neptune</a:t>
              </a:r>
              <a:endParaRPr/>
            </a:p>
          </p:txBody>
        </p:sp>
      </p:grpSp>
      <p:pic>
        <p:nvPicPr>
          <p:cNvPr descr="A picture containing blue, satellite&#10;&#10;Description automatically generated" id="97" name="Google Shape;97;p1"/>
          <p:cNvPicPr preferRelativeResize="0"/>
          <p:nvPr/>
        </p:nvPicPr>
        <p:blipFill rotWithShape="1">
          <a:blip r:embed="rId6">
            <a:alphaModFix amt="20000"/>
          </a:blip>
          <a:srcRect b="0" l="0" r="0" t="0"/>
          <a:stretch/>
        </p:blipFill>
        <p:spPr>
          <a:xfrm>
            <a:off x="3848236" y="4732709"/>
            <a:ext cx="3708143" cy="1966468"/>
          </a:xfrm>
          <a:prstGeom prst="rect">
            <a:avLst/>
          </a:prstGeom>
          <a:noFill/>
          <a:ln>
            <a:noFill/>
          </a:ln>
        </p:spPr>
      </p:pic>
      <p:sp>
        <p:nvSpPr>
          <p:cNvPr id="98" name="Google Shape;98;p1"/>
          <p:cNvSpPr txBox="1"/>
          <p:nvPr/>
        </p:nvSpPr>
        <p:spPr>
          <a:xfrm>
            <a:off x="3981817" y="4873754"/>
            <a:ext cx="3430125"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br>
              <a:rPr b="1" i="0" lang="en-GB" sz="1400" u="none" cap="none" strike="noStrike">
                <a:solidFill>
                  <a:srgbClr val="33CCCB"/>
                </a:solidFill>
                <a:latin typeface="Arial Rounded"/>
                <a:ea typeface="Arial Rounded"/>
                <a:cs typeface="Arial Rounded"/>
                <a:sym typeface="Arial Rounded"/>
              </a:rPr>
            </a:br>
            <a:r>
              <a:rPr b="1" i="0" lang="en-GB" sz="1400" u="none" cap="none" strike="noStrike">
                <a:solidFill>
                  <a:schemeClr val="dk1"/>
                </a:solidFill>
                <a:latin typeface="Arial Rounded"/>
                <a:ea typeface="Arial Rounded"/>
                <a:cs typeface="Arial Rounded"/>
                <a:sym typeface="Arial Rounded"/>
              </a:rPr>
              <a:t>The moon orbits the earth at the same distance due to gravitational force. This is why we can send satellites in to space without them floating away!  The Earth’s gravity and magnetism pulls the moon towards it.</a:t>
            </a:r>
            <a:endParaRPr/>
          </a:p>
        </p:txBody>
      </p:sp>
      <p:pic>
        <p:nvPicPr>
          <p:cNvPr descr="A close up of a logo&#10;&#10;Description automatically generated" id="99" name="Google Shape;99;p1"/>
          <p:cNvPicPr preferRelativeResize="0"/>
          <p:nvPr/>
        </p:nvPicPr>
        <p:blipFill rotWithShape="1">
          <a:blip r:embed="rId7">
            <a:alphaModFix amt="35000"/>
          </a:blip>
          <a:srcRect b="0" l="0" r="0" t="0"/>
          <a:stretch/>
        </p:blipFill>
        <p:spPr>
          <a:xfrm>
            <a:off x="7740358" y="4760361"/>
            <a:ext cx="4085336" cy="2042668"/>
          </a:xfrm>
          <a:prstGeom prst="rect">
            <a:avLst/>
          </a:prstGeom>
          <a:noFill/>
          <a:ln>
            <a:noFill/>
          </a:ln>
        </p:spPr>
      </p:pic>
      <p:sp>
        <p:nvSpPr>
          <p:cNvPr id="100" name="Google Shape;100;p1"/>
          <p:cNvSpPr txBox="1"/>
          <p:nvPr/>
        </p:nvSpPr>
        <p:spPr>
          <a:xfrm>
            <a:off x="7689961" y="4874249"/>
            <a:ext cx="4310846" cy="18928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i="0" sz="1300" u="none" cap="none" strike="noStrike">
              <a:solidFill>
                <a:schemeClr val="dk1"/>
              </a:solidFill>
              <a:latin typeface="Arial Rounded"/>
              <a:ea typeface="Arial Rounded"/>
              <a:cs typeface="Arial Rounded"/>
              <a:sym typeface="Arial Rounded"/>
            </a:endParaRPr>
          </a:p>
          <a:p>
            <a:pPr indent="0" lvl="0" marL="0" marR="0" rtl="0" algn="ctr">
              <a:spcBef>
                <a:spcPts val="0"/>
              </a:spcBef>
              <a:spcAft>
                <a:spcPts val="0"/>
              </a:spcAft>
              <a:buNone/>
            </a:pPr>
            <a:r>
              <a:rPr b="1" i="0" lang="en-GB" sz="1300" u="none" cap="none" strike="noStrike">
                <a:solidFill>
                  <a:schemeClr val="dk1"/>
                </a:solidFill>
                <a:latin typeface="Arial Rounded"/>
                <a:ea typeface="Arial Rounded"/>
                <a:cs typeface="Arial Rounded"/>
                <a:sym typeface="Arial Rounded"/>
              </a:rPr>
              <a:t>All three of these are bodies of rock in the solar system. Comets are made of ice, rock and dust and have a tail following it. Meteors are masses of rock that fly through space like a fiery streak.  Some enter the Earth’s atmosphere but usually burn up! </a:t>
            </a:r>
            <a:br>
              <a:rPr b="1" i="0" lang="en-GB" sz="1300" u="none" cap="none" strike="noStrike">
                <a:solidFill>
                  <a:schemeClr val="dk1"/>
                </a:solidFill>
                <a:latin typeface="Arial Rounded"/>
                <a:ea typeface="Arial Rounded"/>
                <a:cs typeface="Arial Rounded"/>
                <a:sym typeface="Arial Rounded"/>
              </a:rPr>
            </a:br>
            <a:r>
              <a:rPr b="1" i="0" lang="en-GB" sz="1300" u="none" cap="none" strike="noStrike">
                <a:solidFill>
                  <a:schemeClr val="dk1"/>
                </a:solidFill>
                <a:latin typeface="Arial Rounded"/>
                <a:ea typeface="Arial Rounded"/>
                <a:cs typeface="Arial Rounded"/>
                <a:sym typeface="Arial Rounded"/>
              </a:rPr>
              <a:t>Asteroids are similar but much larger and can be found in the asteroid belt between </a:t>
            </a:r>
            <a:br>
              <a:rPr b="1" i="0" lang="en-GB" sz="1300" u="none" cap="none" strike="noStrike">
                <a:solidFill>
                  <a:schemeClr val="dk1"/>
                </a:solidFill>
                <a:latin typeface="Arial Rounded"/>
                <a:ea typeface="Arial Rounded"/>
                <a:cs typeface="Arial Rounded"/>
                <a:sym typeface="Arial Rounded"/>
              </a:rPr>
            </a:br>
            <a:r>
              <a:rPr b="1" i="0" lang="en-GB" sz="1300" u="none" cap="none" strike="noStrike">
                <a:solidFill>
                  <a:schemeClr val="dk1"/>
                </a:solidFill>
                <a:latin typeface="Arial Rounded"/>
                <a:ea typeface="Arial Rounded"/>
                <a:cs typeface="Arial Rounded"/>
                <a:sym typeface="Arial Rounded"/>
              </a:rPr>
              <a:t>Mars and Jupiter.</a:t>
            </a:r>
            <a:endParaRPr/>
          </a:p>
        </p:txBody>
      </p:sp>
      <p:sp>
        <p:nvSpPr>
          <p:cNvPr id="101" name="Google Shape;101;p1"/>
          <p:cNvSpPr/>
          <p:nvPr/>
        </p:nvSpPr>
        <p:spPr>
          <a:xfrm>
            <a:off x="4914593" y="4785111"/>
            <a:ext cx="1564572" cy="355649"/>
          </a:xfrm>
          <a:prstGeom prst="roundRect">
            <a:avLst>
              <a:gd fmla="val 16667" name="adj"/>
            </a:avLst>
          </a:prstGeom>
          <a:solidFill>
            <a:srgbClr val="33CCCB"/>
          </a:solidFill>
          <a:ln cap="flat" cmpd="sng" w="12700">
            <a:solidFill>
              <a:srgbClr val="33CCC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chemeClr val="lt1"/>
                </a:solidFill>
                <a:latin typeface="Arial Rounded"/>
                <a:ea typeface="Arial Rounded"/>
                <a:cs typeface="Arial Rounded"/>
                <a:sym typeface="Arial Rounded"/>
              </a:rPr>
              <a:t>Gravitational force</a:t>
            </a:r>
            <a:endParaRPr/>
          </a:p>
        </p:txBody>
      </p:sp>
      <p:sp>
        <p:nvSpPr>
          <p:cNvPr id="102" name="Google Shape;102;p1"/>
          <p:cNvSpPr/>
          <p:nvPr/>
        </p:nvSpPr>
        <p:spPr>
          <a:xfrm>
            <a:off x="8622736" y="4773428"/>
            <a:ext cx="3144425" cy="288048"/>
          </a:xfrm>
          <a:prstGeom prst="roundRect">
            <a:avLst>
              <a:gd fmla="val 16667" name="adj"/>
            </a:avLst>
          </a:prstGeom>
          <a:solidFill>
            <a:srgbClr val="33CCCB"/>
          </a:solidFill>
          <a:ln cap="flat" cmpd="sng" w="12700">
            <a:solidFill>
              <a:srgbClr val="33CCC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chemeClr val="lt1"/>
                </a:solidFill>
                <a:latin typeface="Arial Rounded"/>
                <a:ea typeface="Arial Rounded"/>
                <a:cs typeface="Arial Rounded"/>
                <a:sym typeface="Arial Rounded"/>
              </a:rPr>
              <a:t>Comets, meteors and asteroids</a:t>
            </a:r>
            <a:endParaRPr/>
          </a:p>
        </p:txBody>
      </p:sp>
      <p:sp>
        <p:nvSpPr>
          <p:cNvPr id="103" name="Google Shape;103;p1"/>
          <p:cNvSpPr txBox="1"/>
          <p:nvPr/>
        </p:nvSpPr>
        <p:spPr>
          <a:xfrm>
            <a:off x="3889200" y="1053525"/>
            <a:ext cx="1790400" cy="3724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GB" sz="1000" u="sng">
                <a:solidFill>
                  <a:schemeClr val="dk1"/>
                </a:solidFill>
                <a:latin typeface="Arial Rounded"/>
                <a:ea typeface="Arial Rounded"/>
                <a:cs typeface="Arial Rounded"/>
                <a:sym typeface="Arial Rounded"/>
              </a:rPr>
              <a:t>Put these </a:t>
            </a:r>
            <a:r>
              <a:rPr b="1" lang="en-GB" sz="1000" u="sng">
                <a:solidFill>
                  <a:schemeClr val="dk1"/>
                </a:solidFill>
                <a:latin typeface="Arial Rounded"/>
                <a:ea typeface="Arial Rounded"/>
                <a:cs typeface="Arial Rounded"/>
                <a:sym typeface="Arial Rounded"/>
              </a:rPr>
              <a:t>keywords</a:t>
            </a:r>
            <a:r>
              <a:rPr b="1" lang="en-GB" sz="1000" u="sng">
                <a:solidFill>
                  <a:schemeClr val="dk1"/>
                </a:solidFill>
                <a:latin typeface="Arial Rounded"/>
                <a:ea typeface="Arial Rounded"/>
                <a:cs typeface="Arial Rounded"/>
                <a:sym typeface="Arial Rounded"/>
              </a:rPr>
              <a:t> next to the correct </a:t>
            </a:r>
            <a:r>
              <a:rPr b="1" lang="en-GB" sz="1000" u="sng">
                <a:solidFill>
                  <a:schemeClr val="dk1"/>
                </a:solidFill>
                <a:latin typeface="Arial Rounded"/>
                <a:ea typeface="Arial Rounded"/>
                <a:cs typeface="Arial Rounded"/>
                <a:sym typeface="Arial Rounded"/>
              </a:rPr>
              <a:t>definition</a:t>
            </a:r>
            <a:r>
              <a:rPr b="1" lang="en-GB" sz="1000" u="sng">
                <a:solidFill>
                  <a:schemeClr val="dk1"/>
                </a:solidFill>
                <a:latin typeface="Arial Rounded"/>
                <a:ea typeface="Arial Rounded"/>
                <a:cs typeface="Arial Rounded"/>
                <a:sym typeface="Arial Rounded"/>
              </a:rPr>
              <a:t> </a:t>
            </a:r>
            <a:endParaRPr b="1" sz="1000" u="sng">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G</a:t>
            </a:r>
            <a:r>
              <a:rPr b="1" lang="en-GB" sz="1000">
                <a:solidFill>
                  <a:schemeClr val="dk1"/>
                </a:solidFill>
                <a:latin typeface="Arial Rounded"/>
                <a:ea typeface="Arial Rounded"/>
                <a:cs typeface="Arial Rounded"/>
                <a:sym typeface="Arial Rounded"/>
              </a:rPr>
              <a:t>ravitational force</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Solar system</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G</a:t>
            </a:r>
            <a:r>
              <a:rPr b="1" lang="en-GB" sz="1000">
                <a:solidFill>
                  <a:schemeClr val="dk1"/>
                </a:solidFill>
                <a:latin typeface="Arial Rounded"/>
                <a:ea typeface="Arial Rounded"/>
                <a:cs typeface="Arial Rounded"/>
                <a:sym typeface="Arial Rounded"/>
              </a:rPr>
              <a:t>eocentric</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Astronomy</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Heliocentric</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Big Bang Theory</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Orbit</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rPr b="1" lang="en-GB" sz="1000">
                <a:solidFill>
                  <a:schemeClr val="dk1"/>
                </a:solidFill>
                <a:latin typeface="Arial Rounded"/>
                <a:ea typeface="Arial Rounded"/>
                <a:cs typeface="Arial Rounded"/>
                <a:sym typeface="Arial Rounded"/>
              </a:rPr>
              <a:t>Hemisphere</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None/>
            </a:pPr>
            <a:r>
              <a:t/>
            </a:r>
            <a:endParaRPr b="1" sz="1000">
              <a:solidFill>
                <a:schemeClr val="dk1"/>
              </a:solidFill>
              <a:latin typeface="Arial Rounded"/>
              <a:ea typeface="Arial Rounded"/>
              <a:cs typeface="Arial Rounded"/>
              <a:sym typeface="Arial Rounded"/>
            </a:endParaRPr>
          </a:p>
          <a:p>
            <a:pPr indent="0" lvl="0" marL="0" rtl="0" algn="l">
              <a:spcBef>
                <a:spcPts val="0"/>
              </a:spcBef>
              <a:spcAft>
                <a:spcPts val="0"/>
              </a:spcAft>
              <a:buClr>
                <a:schemeClr val="dk1"/>
              </a:buClr>
              <a:buFont typeface="Arial"/>
              <a:buNone/>
            </a:pPr>
            <a:r>
              <a:t/>
            </a:r>
            <a:endParaRPr b="1" sz="1000">
              <a:solidFill>
                <a:schemeClr val="dk1"/>
              </a:solidFill>
              <a:latin typeface="Arial Rounded"/>
              <a:ea typeface="Arial Rounded"/>
              <a:cs typeface="Arial Rounded"/>
              <a:sym typeface="Arial Rounded"/>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2019-03-22T07:10:13Z</dcterms:created>
  <dc:creator>Paul Usher</dc:creator>
</cp:coreProperties>
</file>