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27"/>
  </p:notesMasterIdLst>
  <p:sldIdLst>
    <p:sldId id="256" r:id="rId2"/>
    <p:sldId id="257" r:id="rId3"/>
    <p:sldId id="258" r:id="rId4"/>
    <p:sldId id="259" r:id="rId5"/>
    <p:sldId id="261" r:id="rId6"/>
    <p:sldId id="263" r:id="rId7"/>
    <p:sldId id="264" r:id="rId8"/>
    <p:sldId id="265" r:id="rId9"/>
    <p:sldId id="266" r:id="rId10"/>
    <p:sldId id="267" r:id="rId11"/>
    <p:sldId id="268" r:id="rId12"/>
    <p:sldId id="280" r:id="rId13"/>
    <p:sldId id="281" r:id="rId14"/>
    <p:sldId id="287" r:id="rId15"/>
    <p:sldId id="284" r:id="rId16"/>
    <p:sldId id="285" r:id="rId17"/>
    <p:sldId id="286" r:id="rId18"/>
    <p:sldId id="282" r:id="rId19"/>
    <p:sldId id="283" r:id="rId20"/>
    <p:sldId id="288" r:id="rId21"/>
    <p:sldId id="290" r:id="rId22"/>
    <p:sldId id="289" r:id="rId23"/>
    <p:sldId id="291" r:id="rId24"/>
    <p:sldId id="293" r:id="rId25"/>
    <p:sldId id="294" r:id="rId26"/>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88" autoAdjust="0"/>
    <p:restoredTop sz="94660"/>
  </p:normalViewPr>
  <p:slideViewPr>
    <p:cSldViewPr>
      <p:cViewPr varScale="1">
        <p:scale>
          <a:sx n="78" d="100"/>
          <a:sy n="78" d="100"/>
        </p:scale>
        <p:origin x="1589"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E4EDB82-DAA8-4131-9FBC-DB5001B5A26D}" type="datetimeFigureOut">
              <a:rPr lang="en-GB" smtClean="0"/>
              <a:t>12/09/2022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C4FB509-DCFE-48A9-816D-A07B3FA94E32}" type="slidenum">
              <a:rPr lang="en-GB" smtClean="0"/>
              <a:t>‹#›</a:t>
            </a:fld>
            <a:endParaRPr lang="en-GB"/>
          </a:p>
        </p:txBody>
      </p:sp>
    </p:spTree>
    <p:extLst>
      <p:ext uri="{BB962C8B-B14F-4D97-AF65-F5344CB8AC3E}">
        <p14:creationId xmlns:p14="http://schemas.microsoft.com/office/powerpoint/2010/main" val="585581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4FB509-DCFE-48A9-816D-A07B3FA94E32}" type="slidenum">
              <a:rPr lang="en-GB" smtClean="0"/>
              <a:t>8</a:t>
            </a:fld>
            <a:endParaRPr lang="en-GB"/>
          </a:p>
        </p:txBody>
      </p:sp>
    </p:spTree>
    <p:extLst>
      <p:ext uri="{BB962C8B-B14F-4D97-AF65-F5344CB8AC3E}">
        <p14:creationId xmlns:p14="http://schemas.microsoft.com/office/powerpoint/2010/main" val="2395112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12/09/2022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548212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12/09/2022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33167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12/09/2022</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74563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F29155-0401-434F-B279-E26AE6F73BCC}" type="datetimeFigureOut">
              <a:rPr lang="en-GB" smtClean="0"/>
              <a:t>12/09/2022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325168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F29155-0401-434F-B279-E26AE6F73BCC}" type="datetimeFigureOut">
              <a:rPr lang="en-GB" smtClean="0"/>
              <a:t>12/09/2022</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84495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F29155-0401-434F-B279-E26AE6F73BCC}" type="datetimeFigureOut">
              <a:rPr lang="en-GB" smtClean="0"/>
              <a:t>12/09/2022</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6018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F29155-0401-434F-B279-E26AE6F73BCC}" type="datetimeFigureOut">
              <a:rPr lang="en-GB" smtClean="0"/>
              <a:t>12/09/2022</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789700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12/09/2022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20560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12/09/2022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9473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12/09/2022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88975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12/09/2022</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40240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12/09/2022</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4076284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12/09/2022</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83818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12/09/2022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347244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12/09/2022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965018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12/09/2022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11121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06F29155-0401-434F-B279-E26AE6F73BCC}" type="datetimeFigureOut">
              <a:rPr lang="en-GB" smtClean="0"/>
              <a:t>12/09/2022</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8EC1960-E862-4D0A-81BD-8A1C49664BCE}" type="slidenum">
              <a:rPr lang="en-GB" smtClean="0"/>
              <a:t>‹#›</a:t>
            </a:fld>
            <a:endParaRPr lang="en-GB"/>
          </a:p>
        </p:txBody>
      </p:sp>
    </p:spTree>
    <p:extLst>
      <p:ext uri="{BB962C8B-B14F-4D97-AF65-F5344CB8AC3E}">
        <p14:creationId xmlns:p14="http://schemas.microsoft.com/office/powerpoint/2010/main" val="52223027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79712" y="3886200"/>
            <a:ext cx="5792688" cy="2639144"/>
          </a:xfrm>
        </p:spPr>
        <p:txBody>
          <a:bodyPr>
            <a:normAutofit fontScale="25000" lnSpcReduction="20000"/>
          </a:bodyPr>
          <a:lstStyle/>
          <a:p>
            <a:r>
              <a:rPr lang="en-GB" sz="8600" b="1" dirty="0">
                <a:solidFill>
                  <a:schemeClr val="tx1"/>
                </a:solidFill>
                <a:latin typeface="+mj-lt"/>
              </a:rPr>
              <a:t>                     Our Curriculum  </a:t>
            </a:r>
            <a:endParaRPr lang="en-GB" sz="8600" dirty="0">
              <a:solidFill>
                <a:schemeClr val="tx1"/>
              </a:solidFill>
              <a:latin typeface="+mj-lt"/>
            </a:endParaRPr>
          </a:p>
          <a:p>
            <a:r>
              <a:rPr lang="en-GB" sz="6200" dirty="0">
                <a:solidFill>
                  <a:schemeClr val="tx1"/>
                </a:solidFill>
                <a:latin typeface="+mj-lt"/>
              </a:rPr>
              <a:t> </a:t>
            </a:r>
          </a:p>
          <a:p>
            <a:r>
              <a:rPr lang="en-GB" sz="6200" dirty="0">
                <a:solidFill>
                  <a:schemeClr val="tx1"/>
                </a:solidFill>
                <a:latin typeface="+mj-lt"/>
              </a:rPr>
              <a:t> </a:t>
            </a:r>
          </a:p>
          <a:p>
            <a:r>
              <a:rPr lang="en-GB" sz="6200" dirty="0">
                <a:solidFill>
                  <a:schemeClr val="tx1"/>
                </a:solidFill>
                <a:latin typeface="+mj-lt"/>
              </a:rPr>
              <a:t>The National Curriculum is concise and sets out the core knowledge that pupils should acquire.  It states that pupils need to be ‘ready for the next level of their learning at secondary school’.</a:t>
            </a:r>
          </a:p>
          <a:p>
            <a:r>
              <a:rPr lang="en-GB" sz="6200" dirty="0">
                <a:solidFill>
                  <a:schemeClr val="tx1"/>
                </a:solidFill>
                <a:latin typeface="+mj-lt"/>
              </a:rPr>
              <a:t> </a:t>
            </a:r>
          </a:p>
          <a:p>
            <a:endParaRPr lang="en-GB" dirty="0"/>
          </a:p>
        </p:txBody>
      </p:sp>
      <p:pic>
        <p:nvPicPr>
          <p:cNvPr id="4" name="Picture 3"/>
          <p:cNvPicPr/>
          <p:nvPr/>
        </p:nvPicPr>
        <p:blipFill rotWithShape="1">
          <a:blip r:embed="rId2">
            <a:extLst>
              <a:ext uri="{28A0092B-C50C-407E-A947-70E740481C1C}">
                <a14:useLocalDpi xmlns:a14="http://schemas.microsoft.com/office/drawing/2010/main" val="0"/>
              </a:ext>
            </a:extLst>
          </a:blip>
          <a:srcRect l="9217" t="12060" r="9347" b="11645"/>
          <a:stretch/>
        </p:blipFill>
        <p:spPr bwMode="auto">
          <a:xfrm>
            <a:off x="3419872" y="980728"/>
            <a:ext cx="2722215" cy="2650207"/>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27450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35696" y="404664"/>
            <a:ext cx="6851104" cy="5721499"/>
          </a:xfrm>
        </p:spPr>
        <p:txBody>
          <a:bodyPr>
            <a:normAutofit fontScale="92500" lnSpcReduction="20000"/>
          </a:bodyPr>
          <a:lstStyle/>
          <a:p>
            <a:pPr marL="0" indent="0">
              <a:buNone/>
            </a:pPr>
            <a:endParaRPr lang="en-GB" b="1" dirty="0"/>
          </a:p>
          <a:p>
            <a:pPr marL="0" indent="0">
              <a:buNone/>
            </a:pPr>
            <a:r>
              <a:rPr lang="en-GB" sz="2200" b="1" dirty="0"/>
              <a:t>                             Our curriculum:</a:t>
            </a:r>
            <a:endParaRPr lang="en-GB" sz="2200" dirty="0"/>
          </a:p>
          <a:p>
            <a:pPr marL="0" indent="0">
              <a:buNone/>
            </a:pPr>
            <a:endParaRPr lang="en-GB" dirty="0"/>
          </a:p>
          <a:p>
            <a:pPr marL="0" indent="0">
              <a:buNone/>
            </a:pPr>
            <a:endParaRPr lang="en-GB" dirty="0"/>
          </a:p>
          <a:p>
            <a:pPr lvl="0"/>
            <a:r>
              <a:rPr lang="en-GB" dirty="0"/>
              <a:t>Develops the whole child</a:t>
            </a:r>
          </a:p>
          <a:p>
            <a:pPr lvl="0"/>
            <a:r>
              <a:rPr lang="en-GB" dirty="0"/>
              <a:t>Has clear progression in subject knowledge, skills and understanding</a:t>
            </a:r>
          </a:p>
          <a:p>
            <a:r>
              <a:rPr lang="en-GB" dirty="0"/>
              <a:t>Is rich in written and spoken language.</a:t>
            </a:r>
          </a:p>
          <a:p>
            <a:r>
              <a:rPr lang="en-GB" dirty="0"/>
              <a:t>Develops critical thinking, deepening understanding and enables children to develop positive attitudes to learning.</a:t>
            </a:r>
          </a:p>
          <a:p>
            <a:r>
              <a:rPr lang="en-GB" dirty="0"/>
              <a:t>Uses a range of enquiry questions to develop understanding.</a:t>
            </a:r>
          </a:p>
          <a:p>
            <a:r>
              <a:rPr lang="en-GB" dirty="0"/>
              <a:t>Encourages children to aspire to achieve highly.</a:t>
            </a:r>
          </a:p>
          <a:p>
            <a:pPr lvl="0"/>
            <a:r>
              <a:rPr lang="en-GB" dirty="0"/>
              <a:t>Offers purposeful experiences</a:t>
            </a:r>
          </a:p>
          <a:p>
            <a:pPr marL="0" indent="0">
              <a:buNone/>
            </a:pPr>
            <a:r>
              <a:rPr lang="en-GB" dirty="0"/>
              <a:t>Assessment:</a:t>
            </a:r>
          </a:p>
          <a:p>
            <a:pPr marL="0" indent="0">
              <a:buNone/>
            </a:pPr>
            <a:r>
              <a:rPr lang="en-GB" dirty="0"/>
              <a:t>Each year group has clear end of year expectations.  Pupils are expected to know, apply and understand the matters, skills and processes specified.</a:t>
            </a:r>
          </a:p>
          <a:p>
            <a:pPr marL="0" indent="0">
              <a:buNone/>
            </a:pPr>
            <a:r>
              <a:rPr lang="en-GB" dirty="0"/>
              <a:t> </a:t>
            </a:r>
          </a:p>
          <a:p>
            <a:pPr marL="0" indent="0">
              <a:buNone/>
            </a:pPr>
            <a:endParaRPr lang="en-GB" dirty="0"/>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99592"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4976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5736" y="692696"/>
            <a:ext cx="6573416" cy="1080120"/>
          </a:xfrm>
        </p:spPr>
        <p:txBody>
          <a:bodyPr>
            <a:noAutofit/>
          </a:bodyPr>
          <a:lstStyle/>
          <a:p>
            <a:r>
              <a:rPr lang="en-GB" sz="1800" dirty="0"/>
              <a:t>Your child will be assessed against the expectations at the end of each year group.  This will be defined and reported to you in the following way:</a:t>
            </a:r>
            <a:br>
              <a:rPr lang="en-GB" sz="1800" dirty="0"/>
            </a:br>
            <a:br>
              <a:rPr lang="en-GB" sz="1800" dirty="0"/>
            </a:br>
            <a:endParaRPr lang="en-GB" sz="1800" dirty="0"/>
          </a:p>
        </p:txBody>
      </p:sp>
      <p:sp>
        <p:nvSpPr>
          <p:cNvPr id="3" name="Content Placeholder 2"/>
          <p:cNvSpPr>
            <a:spLocks noGrp="1"/>
          </p:cNvSpPr>
          <p:nvPr>
            <p:ph idx="1"/>
          </p:nvPr>
        </p:nvSpPr>
        <p:spPr>
          <a:xfrm>
            <a:off x="1821520" y="1916832"/>
            <a:ext cx="6923112" cy="4464496"/>
          </a:xfrm>
        </p:spPr>
        <p:txBody>
          <a:bodyPr>
            <a:normAutofit fontScale="92500" lnSpcReduction="20000"/>
          </a:bodyPr>
          <a:lstStyle/>
          <a:p>
            <a:r>
              <a:rPr lang="en-GB" b="1" dirty="0"/>
              <a:t>Emerging </a:t>
            </a:r>
            <a:r>
              <a:rPr lang="en-GB" dirty="0"/>
              <a:t>– A child who is </a:t>
            </a:r>
            <a:r>
              <a:rPr lang="en-GB" b="1" dirty="0"/>
              <a:t>beginning </a:t>
            </a:r>
            <a:r>
              <a:rPr lang="en-GB" dirty="0"/>
              <a:t>to access the curriculum appropriate for their age with some level of support.  They do </a:t>
            </a:r>
            <a:r>
              <a:rPr lang="en-GB" b="1" dirty="0"/>
              <a:t>not yet meet the expected</a:t>
            </a:r>
            <a:r>
              <a:rPr lang="en-GB" dirty="0"/>
              <a:t> year group expectation.</a:t>
            </a:r>
          </a:p>
          <a:p>
            <a:pPr marL="0" indent="0">
              <a:buNone/>
            </a:pPr>
            <a:r>
              <a:rPr lang="en-GB" dirty="0"/>
              <a:t> </a:t>
            </a:r>
          </a:p>
          <a:p>
            <a:r>
              <a:rPr lang="en-GB" b="1" dirty="0"/>
              <a:t>Expected </a:t>
            </a:r>
            <a:r>
              <a:rPr lang="en-GB" dirty="0"/>
              <a:t> - A child who is working at an age related level and has </a:t>
            </a:r>
            <a:r>
              <a:rPr lang="en-GB" b="1" dirty="0"/>
              <a:t>achieved</a:t>
            </a:r>
            <a:r>
              <a:rPr lang="en-GB" dirty="0"/>
              <a:t> the expectation for the year group.</a:t>
            </a:r>
          </a:p>
          <a:p>
            <a:pPr marL="0" indent="0">
              <a:buNone/>
            </a:pPr>
            <a:r>
              <a:rPr lang="en-GB" dirty="0"/>
              <a:t> </a:t>
            </a:r>
          </a:p>
          <a:p>
            <a:r>
              <a:rPr lang="en-GB" b="1" dirty="0"/>
              <a:t>Exceeding </a:t>
            </a:r>
            <a:r>
              <a:rPr lang="en-GB" dirty="0"/>
              <a:t>– A child who is </a:t>
            </a:r>
            <a:r>
              <a:rPr lang="en-GB" b="1" dirty="0"/>
              <a:t>working beyond the expectation</a:t>
            </a:r>
            <a:r>
              <a:rPr lang="en-GB" dirty="0"/>
              <a:t> for their particular age.</a:t>
            </a:r>
          </a:p>
          <a:p>
            <a:pPr marL="0" indent="0">
              <a:buNone/>
            </a:pPr>
            <a:r>
              <a:rPr lang="en-GB" dirty="0"/>
              <a:t> </a:t>
            </a:r>
          </a:p>
          <a:p>
            <a:pPr marL="0" indent="0">
              <a:buNone/>
            </a:pPr>
            <a:r>
              <a:rPr lang="en-GB" dirty="0"/>
              <a:t>The next pages inform you of your child’s year group expectations which they will be assessed against.</a:t>
            </a:r>
          </a:p>
          <a:p>
            <a:pPr marL="0" indent="0">
              <a:buNone/>
            </a:pPr>
            <a:r>
              <a:rPr lang="en-GB" dirty="0"/>
              <a:t>  </a:t>
            </a:r>
          </a:p>
          <a:p>
            <a:pPr marL="0" indent="0">
              <a:buNone/>
            </a:pPr>
            <a:r>
              <a:rPr lang="en-GB" i="1" dirty="0"/>
              <a:t>Please be aware that each year group has different and </a:t>
            </a:r>
            <a:r>
              <a:rPr lang="en-GB" b="1" i="1" dirty="0"/>
              <a:t>progressively harder</a:t>
            </a:r>
            <a:r>
              <a:rPr lang="en-GB" i="1" dirty="0"/>
              <a:t> expectations.  Your child may start each new academic year at the emerging expectation</a:t>
            </a:r>
            <a:r>
              <a:rPr lang="en-GB" dirty="0"/>
              <a:t>.</a:t>
            </a:r>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20404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907704" y="548680"/>
            <a:ext cx="6172200" cy="691586"/>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a:t>
            </a:r>
            <a:r>
              <a:rPr lang="en-GB" sz="2100" dirty="0">
                <a:latin typeface="Arial" panose="020B0604020202020204" pitchFamily="34" charset="0"/>
                <a:cs typeface="Arial" panose="020B0604020202020204" pitchFamily="34" charset="0"/>
              </a:rPr>
              <a:t> </a:t>
            </a:r>
            <a:r>
              <a:rPr lang="en-GB" sz="2100" b="1" dirty="0">
                <a:latin typeface="Arial" panose="020B0604020202020204" pitchFamily="34" charset="0"/>
                <a:cs typeface="Arial" panose="020B0604020202020204" pitchFamily="34" charset="0"/>
              </a:rPr>
              <a:t>Year 2 Expectations</a:t>
            </a:r>
          </a:p>
        </p:txBody>
      </p:sp>
      <p:pic>
        <p:nvPicPr>
          <p:cNvPr id="7" name="Picture 6"/>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1683" y="382749"/>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1933717253"/>
              </p:ext>
            </p:extLst>
          </p:nvPr>
        </p:nvGraphicFramePr>
        <p:xfrm>
          <a:off x="1187624" y="1811007"/>
          <a:ext cx="3456384" cy="4244340"/>
        </p:xfrm>
        <a:graphic>
          <a:graphicData uri="http://schemas.openxmlformats.org/drawingml/2006/table">
            <a:tbl>
              <a:tblPr firstRow="1" bandRow="1">
                <a:tableStyleId>{5C22544A-7EE6-4342-B048-85BDC9FD1C3A}</a:tableStyleId>
              </a:tblPr>
              <a:tblGrid>
                <a:gridCol w="3456384">
                  <a:extLst>
                    <a:ext uri="{9D8B030D-6E8A-4147-A177-3AD203B41FA5}">
                      <a16:colId xmlns:a16="http://schemas.microsoft.com/office/drawing/2014/main" val="1390207431"/>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2 Expectations: </a:t>
                      </a:r>
                    </a:p>
                    <a:p>
                      <a:pPr marL="0" lvl="0" indent="0" algn="l">
                        <a:buSzPct val="100000"/>
                        <a:buFont typeface="Arial" pitchFamily="34"/>
                        <a:buNone/>
                      </a:pPr>
                      <a:r>
                        <a:rPr lang="en-GB" sz="1200" b="1" dirty="0">
                          <a:solidFill>
                            <a:schemeClr val="tx1"/>
                          </a:solidFill>
                          <a:latin typeface="Century Gothic" pitchFamily="34"/>
                        </a:rPr>
                        <a:t>Word Reading </a:t>
                      </a:r>
                    </a:p>
                  </a:txBody>
                  <a:tcPr marL="68580" marR="68580" marT="34290" marB="34290">
                    <a:solidFill>
                      <a:schemeClr val="tx2">
                        <a:lumMod val="40000"/>
                        <a:lumOff val="60000"/>
                      </a:schemeClr>
                    </a:solidFill>
                  </a:tcPr>
                </a:tc>
                <a:extLst>
                  <a:ext uri="{0D108BD9-81ED-4DB2-BD59-A6C34878D82A}">
                    <a16:rowId xmlns:a16="http://schemas.microsoft.com/office/drawing/2014/main" val="4055657206"/>
                  </a:ext>
                </a:extLst>
              </a:tr>
              <a:tr h="278130">
                <a:tc>
                  <a:txBody>
                    <a:bodyPr/>
                    <a:lstStyle/>
                    <a:p>
                      <a:pPr marL="171450" indent="-171450">
                        <a:buFont typeface="Arial" panose="020B0604020202020204" pitchFamily="34" charset="0"/>
                        <a:buChar char="•"/>
                      </a:pPr>
                      <a:r>
                        <a:rPr lang="en-GB" sz="1000" b="1" kern="1200" dirty="0">
                          <a:solidFill>
                            <a:schemeClr val="dk1"/>
                          </a:solidFill>
                          <a:effectLst/>
                          <a:latin typeface="Century Gothic" panose="020B0502020202020204" pitchFamily="34" charset="0"/>
                          <a:ea typeface="+mn-ea"/>
                          <a:cs typeface="+mn-cs"/>
                        </a:rPr>
                        <a:t>Decode automatically</a:t>
                      </a:r>
                      <a:r>
                        <a:rPr lang="en-GB" sz="1000" b="1" kern="1200" baseline="0" dirty="0">
                          <a:solidFill>
                            <a:schemeClr val="dk1"/>
                          </a:solidFill>
                          <a:effectLst/>
                          <a:latin typeface="Century Gothic" panose="020B0502020202020204" pitchFamily="34" charset="0"/>
                          <a:ea typeface="+mn-ea"/>
                          <a:cs typeface="+mn-cs"/>
                        </a:rPr>
                        <a:t> and fluently</a:t>
                      </a:r>
                      <a:endParaRPr lang="en-GB" sz="1000" b="1" kern="1200" dirty="0">
                        <a:solidFill>
                          <a:schemeClr val="dk1"/>
                        </a:solidFill>
                        <a:effectLst/>
                        <a:latin typeface="Century Gothic" panose="020B0502020202020204" pitchFamily="34" charset="0"/>
                        <a:ea typeface="+mn-ea"/>
                        <a:cs typeface="+mn-cs"/>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3080936365"/>
                  </a:ext>
                </a:extLst>
              </a:tr>
              <a:tr h="320040">
                <a:tc>
                  <a:txBody>
                    <a:bodyPr/>
                    <a:lstStyle/>
                    <a:p>
                      <a:pPr marL="171450" lvl="0" indent="-171450">
                        <a:buFont typeface="Arial" panose="020B0604020202020204" pitchFamily="34" charset="0"/>
                        <a:buChar char="•"/>
                      </a:pPr>
                      <a:r>
                        <a:rPr lang="en-GB" sz="1000" b="1" kern="1200" dirty="0">
                          <a:solidFill>
                            <a:schemeClr val="dk1"/>
                          </a:solidFill>
                          <a:effectLst/>
                          <a:latin typeface="Century Gothic" panose="020B0502020202020204" pitchFamily="34" charset="0"/>
                          <a:ea typeface="+mn-ea"/>
                          <a:cs typeface="+mn-cs"/>
                        </a:rPr>
                        <a:t>Read accurately by blending the sounds in words that contain the graphemes taught</a:t>
                      </a:r>
                    </a:p>
                  </a:txBody>
                  <a:tcPr marL="68580" marR="68580" marT="34290" marB="34290"/>
                </a:tc>
                <a:extLst>
                  <a:ext uri="{0D108BD9-81ED-4DB2-BD59-A6C34878D82A}">
                    <a16:rowId xmlns:a16="http://schemas.microsoft.com/office/drawing/2014/main" val="414866456"/>
                  </a:ext>
                </a:extLst>
              </a:tr>
              <a:tr h="278130">
                <a:tc>
                  <a:txBody>
                    <a:bodyPr/>
                    <a:lstStyle/>
                    <a:p>
                      <a:pPr marL="171450" lvl="0" indent="-171450">
                        <a:buFont typeface="Arial" panose="020B0604020202020204" pitchFamily="34" charset="0"/>
                        <a:buChar char="•"/>
                      </a:pPr>
                      <a:r>
                        <a:rPr lang="en-GB" sz="1000" b="1" kern="1200" dirty="0">
                          <a:solidFill>
                            <a:schemeClr val="dk1"/>
                          </a:solidFill>
                          <a:effectLst/>
                          <a:latin typeface="Century Gothic" panose="020B0502020202020204" pitchFamily="34" charset="0"/>
                          <a:ea typeface="+mn-ea"/>
                          <a:cs typeface="+mn-cs"/>
                        </a:rPr>
                        <a:t>Recognise and read alternative sounds</a:t>
                      </a:r>
                      <a:r>
                        <a:rPr lang="en-GB" sz="1000" b="1" kern="1200" baseline="0" dirty="0">
                          <a:solidFill>
                            <a:schemeClr val="dk1"/>
                          </a:solidFill>
                          <a:effectLst/>
                          <a:latin typeface="Century Gothic" panose="020B0502020202020204" pitchFamily="34" charset="0"/>
                          <a:ea typeface="+mn-ea"/>
                          <a:cs typeface="+mn-cs"/>
                        </a:rPr>
                        <a:t> for graphemes</a:t>
                      </a:r>
                      <a:endParaRPr lang="en-GB" sz="1000" b="1" kern="1200" dirty="0">
                        <a:solidFill>
                          <a:schemeClr val="dk1"/>
                        </a:solidFill>
                        <a:effectLst/>
                        <a:latin typeface="Century Gothic" panose="020B0502020202020204" pitchFamily="34" charset="0"/>
                        <a:ea typeface="+mn-ea"/>
                        <a:cs typeface="+mn-cs"/>
                      </a:endParaRPr>
                    </a:p>
                  </a:txBody>
                  <a:tcPr marL="68580" marR="68580" marT="34290" marB="34290"/>
                </a:tc>
                <a:extLst>
                  <a:ext uri="{0D108BD9-81ED-4DB2-BD59-A6C34878D82A}">
                    <a16:rowId xmlns:a16="http://schemas.microsoft.com/office/drawing/2014/main" val="2068134453"/>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anose="020B0502020202020204" pitchFamily="34" charset="0"/>
                          <a:ea typeface="+mn-ea"/>
                          <a:cs typeface="+mn-cs"/>
                        </a:rPr>
                        <a:t>Read accurately words of two or more syllables that contain the same GPCs</a:t>
                      </a:r>
                    </a:p>
                  </a:txBody>
                  <a:tcPr marL="68580" marR="68580" marT="34290" marB="34290"/>
                </a:tc>
                <a:extLst>
                  <a:ext uri="{0D108BD9-81ED-4DB2-BD59-A6C34878D82A}">
                    <a16:rowId xmlns:a16="http://schemas.microsoft.com/office/drawing/2014/main" val="2779768852"/>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anose="020B0502020202020204" pitchFamily="34" charset="0"/>
                          <a:ea typeface="+mn-ea"/>
                          <a:cs typeface="+mn-cs"/>
                        </a:rPr>
                        <a:t>Read words containing common suffixes</a:t>
                      </a:r>
                    </a:p>
                  </a:txBody>
                  <a:tcPr marL="68580" marR="68580" marT="34290" marB="34290"/>
                </a:tc>
                <a:extLst>
                  <a:ext uri="{0D108BD9-81ED-4DB2-BD59-A6C34878D82A}">
                    <a16:rowId xmlns:a16="http://schemas.microsoft.com/office/drawing/2014/main" val="3054968872"/>
                  </a:ext>
                </a:extLst>
              </a:tr>
              <a:tr h="27813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anose="020B0502020202020204" pitchFamily="34" charset="0"/>
                          <a:ea typeface="+mn-ea"/>
                          <a:cs typeface="+mn-cs"/>
                        </a:rPr>
                        <a:t>Read further common exception words</a:t>
                      </a:r>
                    </a:p>
                  </a:txBody>
                  <a:tcPr marL="68580" marR="68580" marT="34290" marB="34290"/>
                </a:tc>
                <a:extLst>
                  <a:ext uri="{0D108BD9-81ED-4DB2-BD59-A6C34878D82A}">
                    <a16:rowId xmlns:a16="http://schemas.microsoft.com/office/drawing/2014/main" val="430046904"/>
                  </a:ext>
                </a:extLst>
              </a:tr>
              <a:tr h="32004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anose="020B0502020202020204" pitchFamily="34" charset="0"/>
                          <a:ea typeface="+mn-ea"/>
                          <a:cs typeface="+mn-cs"/>
                        </a:rPr>
                        <a:t>Read and notice unusual correspondence between grapheme and phoneme</a:t>
                      </a:r>
                    </a:p>
                  </a:txBody>
                  <a:tcPr marL="68580" marR="68580" marT="34290" marB="34290"/>
                </a:tc>
                <a:extLst>
                  <a:ext uri="{0D108BD9-81ED-4DB2-BD59-A6C34878D82A}">
                    <a16:rowId xmlns:a16="http://schemas.microsoft.com/office/drawing/2014/main" val="3721890704"/>
                  </a:ext>
                </a:extLst>
              </a:tr>
              <a:tr h="44577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anose="020B0502020202020204" pitchFamily="34" charset="0"/>
                          <a:ea typeface="+mn-ea"/>
                          <a:cs typeface="+mn-cs"/>
                        </a:rPr>
                        <a:t>Read most words quickly and accurately when they have been frequently encountered without overt sounding and blending</a:t>
                      </a:r>
                    </a:p>
                  </a:txBody>
                  <a:tcPr marL="68580" marR="68580" marT="34290" marB="34290"/>
                </a:tc>
                <a:extLst>
                  <a:ext uri="{0D108BD9-81ED-4DB2-BD59-A6C34878D82A}">
                    <a16:rowId xmlns:a16="http://schemas.microsoft.com/office/drawing/2014/main" val="1769789679"/>
                  </a:ext>
                </a:extLst>
              </a:tr>
              <a:tr h="5715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anose="020B0502020202020204" pitchFamily="34" charset="0"/>
                          <a:ea typeface="+mn-ea"/>
                          <a:cs typeface="+mn-cs"/>
                        </a:rPr>
                        <a:t>Read aloud books closely matched to their improving phonic knowledge, sounding out unfamiliar words accurately, automatically and without undue hesitation</a:t>
                      </a:r>
                    </a:p>
                  </a:txBody>
                  <a:tcPr marL="68580" marR="68580" marT="34290" marB="34290"/>
                </a:tc>
                <a:extLst>
                  <a:ext uri="{0D108BD9-81ED-4DB2-BD59-A6C34878D82A}">
                    <a16:rowId xmlns:a16="http://schemas.microsoft.com/office/drawing/2014/main" val="3877750763"/>
                  </a:ext>
                </a:extLst>
              </a:tr>
              <a:tr h="278130">
                <a:tc>
                  <a:txBody>
                    <a:bodyPr/>
                    <a:lstStyle/>
                    <a:p>
                      <a:pPr marL="171450" lvl="0" indent="-171450">
                        <a:buFont typeface="Arial" panose="020B0604020202020204" pitchFamily="34" charset="0"/>
                        <a:buChar char="•"/>
                      </a:pPr>
                      <a:r>
                        <a:rPr lang="en-GB" sz="1000" b="1" kern="1200" dirty="0">
                          <a:solidFill>
                            <a:schemeClr val="dk1"/>
                          </a:solidFill>
                          <a:effectLst/>
                          <a:latin typeface="Century Gothic" panose="020B0502020202020204" pitchFamily="34" charset="0"/>
                          <a:ea typeface="+mn-ea"/>
                          <a:cs typeface="+mn-cs"/>
                        </a:rPr>
                        <a:t>Read books  fluently and confidently</a:t>
                      </a:r>
                    </a:p>
                  </a:txBody>
                  <a:tcPr marL="68580" marR="68580" marT="34290" marB="34290"/>
                </a:tc>
                <a:extLst>
                  <a:ext uri="{0D108BD9-81ED-4DB2-BD59-A6C34878D82A}">
                    <a16:rowId xmlns:a16="http://schemas.microsoft.com/office/drawing/2014/main" val="614598215"/>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209459834"/>
              </p:ext>
            </p:extLst>
          </p:nvPr>
        </p:nvGraphicFramePr>
        <p:xfrm>
          <a:off x="4788025" y="1811007"/>
          <a:ext cx="3816424" cy="4210280"/>
        </p:xfrm>
        <a:graphic>
          <a:graphicData uri="http://schemas.openxmlformats.org/drawingml/2006/table">
            <a:tbl>
              <a:tblPr firstRow="1" bandRow="1">
                <a:tableStyleId>{5C22544A-7EE6-4342-B048-85BDC9FD1C3A}</a:tableStyleId>
              </a:tblPr>
              <a:tblGrid>
                <a:gridCol w="3816424">
                  <a:extLst>
                    <a:ext uri="{9D8B030D-6E8A-4147-A177-3AD203B41FA5}">
                      <a16:colId xmlns:a16="http://schemas.microsoft.com/office/drawing/2014/main" val="217277206"/>
                    </a:ext>
                  </a:extLst>
                </a:gridCol>
              </a:tblGrid>
              <a:tr h="442779">
                <a:tc>
                  <a:txBody>
                    <a:bodyPr/>
                    <a:lstStyle/>
                    <a:p>
                      <a:pPr marL="0" lvl="0" indent="0" algn="l">
                        <a:buSzPct val="100000"/>
                        <a:buFont typeface="Arial" pitchFamily="34"/>
                        <a:buNone/>
                      </a:pPr>
                      <a:r>
                        <a:rPr lang="en-GB" sz="1200" b="1" dirty="0">
                          <a:solidFill>
                            <a:schemeClr val="tx1"/>
                          </a:solidFill>
                          <a:latin typeface="Century Gothic" pitchFamily="34"/>
                        </a:rPr>
                        <a:t>Year 2 Expectations: </a:t>
                      </a:r>
                    </a:p>
                    <a:p>
                      <a:pPr marL="0" lvl="0" indent="0" algn="l">
                        <a:buSzPct val="100000"/>
                        <a:buFont typeface="Arial" pitchFamily="34"/>
                        <a:buNone/>
                      </a:pPr>
                      <a:r>
                        <a:rPr lang="en-GB" sz="1200" b="1" dirty="0">
                          <a:solidFill>
                            <a:schemeClr val="tx1"/>
                          </a:solidFill>
                          <a:latin typeface="Century Gothic" pitchFamily="34"/>
                        </a:rPr>
                        <a:t>Reading Comprehension</a:t>
                      </a:r>
                    </a:p>
                  </a:txBody>
                  <a:tcPr marL="68580" marR="68580" marT="34290" marB="34290">
                    <a:solidFill>
                      <a:schemeClr val="tx2">
                        <a:lumMod val="40000"/>
                        <a:lumOff val="60000"/>
                      </a:schemeClr>
                    </a:solidFill>
                  </a:tcPr>
                </a:tc>
                <a:extLst>
                  <a:ext uri="{0D108BD9-81ED-4DB2-BD59-A6C34878D82A}">
                    <a16:rowId xmlns:a16="http://schemas.microsoft.com/office/drawing/2014/main" val="4180534350"/>
                  </a:ext>
                </a:extLst>
              </a:tr>
              <a:tr h="2835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itchFamily="34" charset="0"/>
                          <a:ea typeface="+mn-ea"/>
                          <a:cs typeface="+mn-cs"/>
                        </a:rPr>
                        <a:t>Talk</a:t>
                      </a:r>
                      <a:r>
                        <a:rPr lang="en-GB" sz="1000" b="1" kern="1200" baseline="0" dirty="0">
                          <a:solidFill>
                            <a:schemeClr val="dk1"/>
                          </a:solidFill>
                          <a:effectLst/>
                          <a:latin typeface="Century Gothic" pitchFamily="34" charset="0"/>
                          <a:ea typeface="+mn-ea"/>
                          <a:cs typeface="+mn-cs"/>
                        </a:rPr>
                        <a:t> about and give an opinion on a range of texts</a:t>
                      </a:r>
                      <a:endParaRPr lang="en-GB" sz="1000" b="1" kern="1200" dirty="0">
                        <a:solidFill>
                          <a:schemeClr val="dk1"/>
                        </a:solidFill>
                        <a:effectLst/>
                        <a:latin typeface="Century Gothic" pitchFamily="34" charset="0"/>
                        <a:ea typeface="+mn-ea"/>
                        <a:cs typeface="+mn-cs"/>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1460508992"/>
                  </a:ext>
                </a:extLst>
              </a:tr>
              <a:tr h="3806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itchFamily="34" charset="0"/>
                          <a:ea typeface="+mn-ea"/>
                          <a:cs typeface="+mn-cs"/>
                        </a:rPr>
                        <a:t>Discuss the sequence of events in books and how they</a:t>
                      </a:r>
                      <a:r>
                        <a:rPr lang="en-GB" sz="1000" b="1" kern="1200" baseline="0" dirty="0">
                          <a:solidFill>
                            <a:schemeClr val="dk1"/>
                          </a:solidFill>
                          <a:effectLst/>
                          <a:latin typeface="Century Gothic" pitchFamily="34" charset="0"/>
                          <a:ea typeface="+mn-ea"/>
                          <a:cs typeface="+mn-cs"/>
                        </a:rPr>
                        <a:t> are related to each other</a:t>
                      </a:r>
                      <a:endParaRPr lang="en-GB" sz="1000" b="1" kern="1200" dirty="0">
                        <a:solidFill>
                          <a:schemeClr val="dk1"/>
                        </a:solidFill>
                        <a:effectLst/>
                        <a:latin typeface="Century Gothic" pitchFamily="34" charset="0"/>
                        <a:ea typeface="+mn-ea"/>
                        <a:cs typeface="+mn-cs"/>
                      </a:endParaRPr>
                    </a:p>
                  </a:txBody>
                  <a:tcPr marL="68580" marR="68580" marT="34290" marB="34290"/>
                </a:tc>
                <a:extLst>
                  <a:ext uri="{0D108BD9-81ED-4DB2-BD59-A6C34878D82A}">
                    <a16:rowId xmlns:a16="http://schemas.microsoft.com/office/drawing/2014/main" val="4183436007"/>
                  </a:ext>
                </a:extLst>
              </a:tr>
              <a:tr h="3806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itchFamily="34" charset="0"/>
                          <a:ea typeface="+mn-ea"/>
                          <a:cs typeface="+mn-cs"/>
                        </a:rPr>
                        <a:t>Use prior knowledge and context and vocabulary explored to understand texts</a:t>
                      </a:r>
                    </a:p>
                  </a:txBody>
                  <a:tcPr marL="68580" marR="68580" marT="34290" marB="34290"/>
                </a:tc>
                <a:extLst>
                  <a:ext uri="{0D108BD9-81ED-4DB2-BD59-A6C34878D82A}">
                    <a16:rowId xmlns:a16="http://schemas.microsoft.com/office/drawing/2014/main" val="3697718932"/>
                  </a:ext>
                </a:extLst>
              </a:tr>
              <a:tr h="3806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itchFamily="34" charset="0"/>
                          <a:ea typeface="+mn-ea"/>
                          <a:cs typeface="+mn-cs"/>
                        </a:rPr>
                        <a:t>Retell</a:t>
                      </a:r>
                      <a:r>
                        <a:rPr lang="en-GB" sz="1000" b="1" kern="1200" baseline="0" dirty="0">
                          <a:solidFill>
                            <a:schemeClr val="dk1"/>
                          </a:solidFill>
                          <a:effectLst/>
                          <a:latin typeface="Century Gothic" pitchFamily="34" charset="0"/>
                          <a:ea typeface="+mn-ea"/>
                          <a:cs typeface="+mn-cs"/>
                        </a:rPr>
                        <a:t> orally some </a:t>
                      </a:r>
                      <a:r>
                        <a:rPr lang="en-GB" sz="1000" b="1" kern="1200" dirty="0">
                          <a:solidFill>
                            <a:schemeClr val="dk1"/>
                          </a:solidFill>
                          <a:effectLst/>
                          <a:latin typeface="Century Gothic" pitchFamily="34" charset="0"/>
                          <a:ea typeface="+mn-ea"/>
                          <a:cs typeface="+mn-cs"/>
                        </a:rPr>
                        <a:t>stories,</a:t>
                      </a:r>
                      <a:r>
                        <a:rPr lang="en-GB" sz="1000" b="1" kern="1200" baseline="0" dirty="0">
                          <a:solidFill>
                            <a:schemeClr val="dk1"/>
                          </a:solidFill>
                          <a:effectLst/>
                          <a:latin typeface="Century Gothic" pitchFamily="34" charset="0"/>
                          <a:ea typeface="+mn-ea"/>
                          <a:cs typeface="+mn-cs"/>
                        </a:rPr>
                        <a:t> including </a:t>
                      </a:r>
                      <a:r>
                        <a:rPr lang="en-GB" sz="1000" b="1" kern="1200" dirty="0">
                          <a:solidFill>
                            <a:schemeClr val="dk1"/>
                          </a:solidFill>
                          <a:effectLst/>
                          <a:latin typeface="Century Gothic" pitchFamily="34" charset="0"/>
                          <a:ea typeface="+mn-ea"/>
                          <a:cs typeface="+mn-cs"/>
                        </a:rPr>
                        <a:t>fairy stories and traditional tales</a:t>
                      </a:r>
                    </a:p>
                  </a:txBody>
                  <a:tcPr marL="68580" marR="68580" marT="34290" marB="34290"/>
                </a:tc>
                <a:extLst>
                  <a:ext uri="{0D108BD9-81ED-4DB2-BD59-A6C34878D82A}">
                    <a16:rowId xmlns:a16="http://schemas.microsoft.com/office/drawing/2014/main" val="728370053"/>
                  </a:ext>
                </a:extLst>
              </a:tr>
              <a:tr h="3806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itchFamily="34" charset="0"/>
                          <a:ea typeface="+mn-ea"/>
                          <a:cs typeface="+mn-cs"/>
                        </a:rPr>
                        <a:t>Read</a:t>
                      </a:r>
                      <a:r>
                        <a:rPr lang="en-GB" sz="1000" b="1" kern="1200" baseline="0" dirty="0">
                          <a:solidFill>
                            <a:schemeClr val="dk1"/>
                          </a:solidFill>
                          <a:effectLst/>
                          <a:latin typeface="Century Gothic" pitchFamily="34" charset="0"/>
                          <a:ea typeface="+mn-ea"/>
                          <a:cs typeface="+mn-cs"/>
                        </a:rPr>
                        <a:t> for meaning, c</a:t>
                      </a:r>
                      <a:r>
                        <a:rPr lang="en-GB" sz="1000" b="1" kern="1200" dirty="0">
                          <a:solidFill>
                            <a:schemeClr val="dk1"/>
                          </a:solidFill>
                          <a:effectLst/>
                          <a:latin typeface="Century Gothic" pitchFamily="34" charset="0"/>
                          <a:ea typeface="+mn-ea"/>
                          <a:cs typeface="+mn-cs"/>
                        </a:rPr>
                        <a:t>hecking that the text makes sense and correcting inaccurate reading</a:t>
                      </a:r>
                    </a:p>
                  </a:txBody>
                  <a:tcPr marL="68580" marR="68580" marT="34290" marB="34290"/>
                </a:tc>
                <a:extLst>
                  <a:ext uri="{0D108BD9-81ED-4DB2-BD59-A6C34878D82A}">
                    <a16:rowId xmlns:a16="http://schemas.microsoft.com/office/drawing/2014/main" val="4167627037"/>
                  </a:ext>
                </a:extLst>
              </a:tr>
              <a:tr h="3806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itchFamily="34" charset="0"/>
                          <a:ea typeface="+mn-ea"/>
                          <a:cs typeface="+mn-cs"/>
                        </a:rPr>
                        <a:t>Know</a:t>
                      </a:r>
                      <a:r>
                        <a:rPr lang="en-GB" sz="1000" b="1" kern="1200" baseline="0" dirty="0">
                          <a:solidFill>
                            <a:schemeClr val="dk1"/>
                          </a:solidFill>
                          <a:effectLst/>
                          <a:latin typeface="Century Gothic" pitchFamily="34" charset="0"/>
                          <a:ea typeface="+mn-ea"/>
                          <a:cs typeface="+mn-cs"/>
                        </a:rPr>
                        <a:t> and recognise</a:t>
                      </a:r>
                      <a:r>
                        <a:rPr lang="en-GB" sz="1000" b="1" kern="1200" dirty="0">
                          <a:solidFill>
                            <a:schemeClr val="dk1"/>
                          </a:solidFill>
                          <a:effectLst/>
                          <a:latin typeface="Century Gothic" pitchFamily="34" charset="0"/>
                          <a:ea typeface="+mn-ea"/>
                          <a:cs typeface="+mn-cs"/>
                        </a:rPr>
                        <a:t> simple recurring literary language in stories and poetry</a:t>
                      </a:r>
                    </a:p>
                  </a:txBody>
                  <a:tcPr marL="68580" marR="68580" marT="34290" marB="34290"/>
                </a:tc>
                <a:extLst>
                  <a:ext uri="{0D108BD9-81ED-4DB2-BD59-A6C34878D82A}">
                    <a16:rowId xmlns:a16="http://schemas.microsoft.com/office/drawing/2014/main" val="3502769970"/>
                  </a:ext>
                </a:extLst>
              </a:tr>
              <a:tr h="283534">
                <a:tc>
                  <a:txBody>
                    <a:bodyPr/>
                    <a:lstStyle/>
                    <a:p>
                      <a:pPr marL="171450" indent="-171450">
                        <a:buFont typeface="Arial" panose="020B0604020202020204" pitchFamily="34" charset="0"/>
                        <a:buChar char="•"/>
                      </a:pPr>
                      <a:r>
                        <a:rPr lang="en-GB" sz="1000" b="1" kern="1200" dirty="0">
                          <a:solidFill>
                            <a:schemeClr val="dk1"/>
                          </a:solidFill>
                          <a:effectLst/>
                          <a:latin typeface="Century Gothic" panose="020B0502020202020204" pitchFamily="34" charset="0"/>
                          <a:ea typeface="+mn-ea"/>
                          <a:cs typeface="+mn-cs"/>
                        </a:rPr>
                        <a:t>Talk</a:t>
                      </a:r>
                      <a:r>
                        <a:rPr lang="en-GB" sz="1000" b="1" kern="1200" baseline="0" dirty="0">
                          <a:solidFill>
                            <a:schemeClr val="dk1"/>
                          </a:solidFill>
                          <a:effectLst/>
                          <a:latin typeface="Century Gothic" panose="020B0502020202020204" pitchFamily="34" charset="0"/>
                          <a:ea typeface="+mn-ea"/>
                          <a:cs typeface="+mn-cs"/>
                        </a:rPr>
                        <a:t> about</a:t>
                      </a:r>
                      <a:r>
                        <a:rPr lang="en-GB" sz="1000" b="1" kern="1200" dirty="0">
                          <a:solidFill>
                            <a:schemeClr val="dk1"/>
                          </a:solidFill>
                          <a:effectLst/>
                          <a:latin typeface="Century Gothic" panose="020B0502020202020204" pitchFamily="34" charset="0"/>
                          <a:ea typeface="+mn-ea"/>
                          <a:cs typeface="+mn-cs"/>
                        </a:rPr>
                        <a:t> favourite words and phrases.</a:t>
                      </a:r>
                    </a:p>
                  </a:txBody>
                  <a:tcPr marL="68580" marR="68580" marT="34290" marB="34290"/>
                </a:tc>
                <a:extLst>
                  <a:ext uri="{0D108BD9-81ED-4DB2-BD59-A6C34878D82A}">
                    <a16:rowId xmlns:a16="http://schemas.microsoft.com/office/drawing/2014/main" val="1072551417"/>
                  </a:ext>
                </a:extLst>
              </a:tr>
              <a:tr h="535995">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anose="020B0502020202020204" pitchFamily="34" charset="0"/>
                          <a:ea typeface="+mn-ea"/>
                          <a:cs typeface="+mn-cs"/>
                        </a:rPr>
                        <a:t>Increase repertoire of poems learnt by heart, appreciating these and reciting some, with appropriate intonation to make the meaning clear</a:t>
                      </a:r>
                      <a:endParaRPr lang="en-GB" sz="1000" b="1" dirty="0">
                        <a:latin typeface="Century Gothic" pitchFamily="34" charset="0"/>
                      </a:endParaRPr>
                    </a:p>
                  </a:txBody>
                  <a:tcPr marL="68580" marR="68580" marT="34290" marB="34290"/>
                </a:tc>
                <a:extLst>
                  <a:ext uri="{0D108BD9-81ED-4DB2-BD59-A6C34878D82A}">
                    <a16:rowId xmlns:a16="http://schemas.microsoft.com/office/drawing/2014/main" val="2700336373"/>
                  </a:ext>
                </a:extLst>
              </a:tr>
              <a:tr h="380634">
                <a:tc>
                  <a:txBody>
                    <a:bodyPr/>
                    <a:lstStyle/>
                    <a:p>
                      <a:pPr marL="171450" lvl="0" indent="-171450">
                        <a:buSzPct val="100000"/>
                        <a:buFont typeface="Arial" panose="020B0604020202020204" pitchFamily="34" charset="0"/>
                        <a:buChar char="•"/>
                      </a:pPr>
                      <a:r>
                        <a:rPr lang="en-GB" sz="1000" b="1" kern="1200" dirty="0">
                          <a:solidFill>
                            <a:schemeClr val="dk1"/>
                          </a:solidFill>
                          <a:effectLst/>
                          <a:latin typeface="Century Gothic" pitchFamily="34" charset="0"/>
                          <a:ea typeface="+mn-ea"/>
                          <a:cs typeface="+mn-cs"/>
                        </a:rPr>
                        <a:t>Answer and ask</a:t>
                      </a:r>
                      <a:r>
                        <a:rPr lang="en-GB" sz="1000" b="1" kern="1200" baseline="0" dirty="0">
                          <a:solidFill>
                            <a:schemeClr val="dk1"/>
                          </a:solidFill>
                          <a:effectLst/>
                          <a:latin typeface="Century Gothic" pitchFamily="34" charset="0"/>
                          <a:ea typeface="+mn-ea"/>
                          <a:cs typeface="+mn-cs"/>
                        </a:rPr>
                        <a:t> appropriate</a:t>
                      </a:r>
                      <a:r>
                        <a:rPr lang="en-GB" sz="1000" b="1" kern="1200" dirty="0">
                          <a:solidFill>
                            <a:schemeClr val="dk1"/>
                          </a:solidFill>
                          <a:effectLst/>
                          <a:latin typeface="Century Gothic" pitchFamily="34" charset="0"/>
                          <a:ea typeface="+mn-ea"/>
                          <a:cs typeface="+mn-cs"/>
                        </a:rPr>
                        <a:t> questions and make</a:t>
                      </a:r>
                      <a:r>
                        <a:rPr lang="en-GB" sz="1000" b="1" kern="1200" baseline="0" dirty="0">
                          <a:solidFill>
                            <a:schemeClr val="dk1"/>
                          </a:solidFill>
                          <a:effectLst/>
                          <a:latin typeface="Century Gothic" pitchFamily="34" charset="0"/>
                          <a:ea typeface="+mn-ea"/>
                          <a:cs typeface="+mn-cs"/>
                        </a:rPr>
                        <a:t> predictions </a:t>
                      </a:r>
                      <a:r>
                        <a:rPr lang="en-GB" sz="1000" b="1" kern="1200" dirty="0">
                          <a:solidFill>
                            <a:schemeClr val="dk1"/>
                          </a:solidFill>
                          <a:effectLst/>
                          <a:latin typeface="Century Gothic" pitchFamily="34" charset="0"/>
                          <a:ea typeface="+mn-ea"/>
                          <a:cs typeface="+mn-cs"/>
                        </a:rPr>
                        <a:t>on the basis of what has been read so far</a:t>
                      </a:r>
                      <a:endParaRPr lang="en-GB" sz="1000" b="1" dirty="0">
                        <a:latin typeface="Century Gothic" pitchFamily="34"/>
                      </a:endParaRPr>
                    </a:p>
                  </a:txBody>
                  <a:tcPr marL="68580" marR="68580" marT="34290" marB="34290"/>
                </a:tc>
                <a:extLst>
                  <a:ext uri="{0D108BD9-81ED-4DB2-BD59-A6C34878D82A}">
                    <a16:rowId xmlns:a16="http://schemas.microsoft.com/office/drawing/2014/main" val="1436531788"/>
                  </a:ext>
                </a:extLst>
              </a:tr>
              <a:tr h="380634">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itchFamily="34" charset="0"/>
                          <a:ea typeface="+mn-ea"/>
                          <a:cs typeface="+mn-cs"/>
                        </a:rPr>
                        <a:t>Draw</a:t>
                      </a:r>
                      <a:r>
                        <a:rPr lang="en-GB" sz="1000" b="1" kern="1200" baseline="0" dirty="0">
                          <a:solidFill>
                            <a:schemeClr val="dk1"/>
                          </a:solidFill>
                          <a:effectLst/>
                          <a:latin typeface="Century Gothic" pitchFamily="34" charset="0"/>
                          <a:ea typeface="+mn-ea"/>
                          <a:cs typeface="+mn-cs"/>
                        </a:rPr>
                        <a:t> simple</a:t>
                      </a:r>
                      <a:r>
                        <a:rPr lang="en-GB" sz="1000" b="1" kern="1200" dirty="0">
                          <a:solidFill>
                            <a:schemeClr val="dk1"/>
                          </a:solidFill>
                          <a:effectLst/>
                          <a:latin typeface="Century Gothic" pitchFamily="34" charset="0"/>
                          <a:ea typeface="+mn-ea"/>
                          <a:cs typeface="+mn-cs"/>
                        </a:rPr>
                        <a:t> inferences from illustrations</a:t>
                      </a:r>
                      <a:r>
                        <a:rPr lang="en-GB" sz="1000" b="1" kern="1200" baseline="0" dirty="0">
                          <a:solidFill>
                            <a:schemeClr val="dk1"/>
                          </a:solidFill>
                          <a:effectLst/>
                          <a:latin typeface="Century Gothic" pitchFamily="34" charset="0"/>
                          <a:ea typeface="+mn-ea"/>
                          <a:cs typeface="+mn-cs"/>
                        </a:rPr>
                        <a:t>, </a:t>
                      </a:r>
                      <a:r>
                        <a:rPr lang="en-GB" sz="1000" b="1" kern="1200" dirty="0">
                          <a:solidFill>
                            <a:schemeClr val="dk1"/>
                          </a:solidFill>
                          <a:effectLst/>
                          <a:latin typeface="Century Gothic" pitchFamily="34" charset="0"/>
                          <a:ea typeface="+mn-ea"/>
                          <a:cs typeface="+mn-cs"/>
                        </a:rPr>
                        <a:t>events and characters’ actions and speech.</a:t>
                      </a:r>
                    </a:p>
                  </a:txBody>
                  <a:tcPr marL="68580" marR="68580" marT="34290" marB="34290"/>
                </a:tc>
                <a:extLst>
                  <a:ext uri="{0D108BD9-81ED-4DB2-BD59-A6C34878D82A}">
                    <a16:rowId xmlns:a16="http://schemas.microsoft.com/office/drawing/2014/main" val="1992435259"/>
                  </a:ext>
                </a:extLst>
              </a:tr>
            </a:tbl>
          </a:graphicData>
        </a:graphic>
      </p:graphicFrame>
    </p:spTree>
    <p:extLst>
      <p:ext uri="{BB962C8B-B14F-4D97-AF65-F5344CB8AC3E}">
        <p14:creationId xmlns:p14="http://schemas.microsoft.com/office/powerpoint/2010/main" val="3804874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691680" y="449138"/>
            <a:ext cx="6172200" cy="432048"/>
          </a:xfrm>
        </p:spPr>
        <p:txBody>
          <a:bodyPr>
            <a:noAutofit/>
          </a:bodyPr>
          <a:lstStyle/>
          <a:p>
            <a:pPr algn="ctr"/>
            <a:r>
              <a:rPr lang="en-GB" sz="2000" b="1" dirty="0">
                <a:latin typeface="Century Gothic" pitchFamily="34" charset="0"/>
              </a:rPr>
              <a:t>Assessing Writing</a:t>
            </a:r>
            <a:br>
              <a:rPr lang="en-GB" sz="2000" b="1" dirty="0">
                <a:latin typeface="Century Gothic" pitchFamily="34" charset="0"/>
              </a:rPr>
            </a:br>
            <a:r>
              <a:rPr lang="en-GB" sz="2000" b="1" dirty="0">
                <a:latin typeface="Century Gothic" pitchFamily="34" charset="0"/>
              </a:rPr>
              <a:t>Meeting Year 2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1462982922"/>
              </p:ext>
            </p:extLst>
          </p:nvPr>
        </p:nvGraphicFramePr>
        <p:xfrm>
          <a:off x="1403648" y="1644120"/>
          <a:ext cx="3456384" cy="4320540"/>
        </p:xfrm>
        <a:graphic>
          <a:graphicData uri="http://schemas.openxmlformats.org/drawingml/2006/table">
            <a:tbl>
              <a:tblPr firstRow="1" bandRow="1">
                <a:tableStyleId>{5C22544A-7EE6-4342-B048-85BDC9FD1C3A}</a:tableStyleId>
              </a:tblPr>
              <a:tblGrid>
                <a:gridCol w="3456384">
                  <a:extLst>
                    <a:ext uri="{9D8B030D-6E8A-4147-A177-3AD203B41FA5}">
                      <a16:colId xmlns:a16="http://schemas.microsoft.com/office/drawing/2014/main" val="4240809200"/>
                    </a:ext>
                  </a:extLst>
                </a:gridCol>
              </a:tblGrid>
              <a:tr h="416971">
                <a:tc>
                  <a:txBody>
                    <a:bodyPr/>
                    <a:lstStyle/>
                    <a:p>
                      <a:pPr marL="0" lvl="0" indent="0" algn="l">
                        <a:buSzPct val="100000"/>
                        <a:buFont typeface="Arial" pitchFamily="34"/>
                        <a:buNone/>
                      </a:pPr>
                      <a:r>
                        <a:rPr lang="en-GB" sz="1200" b="1" dirty="0">
                          <a:solidFill>
                            <a:schemeClr val="tx1"/>
                          </a:solidFill>
                          <a:latin typeface="Century Gothic" pitchFamily="34"/>
                        </a:rPr>
                        <a:t>Year 2 Expectations: </a:t>
                      </a:r>
                    </a:p>
                    <a:p>
                      <a:pPr marL="0" lvl="0" indent="0" algn="l">
                        <a:buSzPct val="100000"/>
                        <a:buFont typeface="Arial" pitchFamily="34"/>
                        <a:buNone/>
                      </a:pPr>
                      <a:r>
                        <a:rPr lang="en-GB" sz="1200" b="1" dirty="0">
                          <a:solidFill>
                            <a:schemeClr val="tx1"/>
                          </a:solidFill>
                          <a:latin typeface="Century Gothic" pitchFamily="34"/>
                        </a:rPr>
                        <a:t>Transcription</a:t>
                      </a:r>
                    </a:p>
                  </a:txBody>
                  <a:tcPr marL="68580" marR="68580" marT="34290" marB="34290">
                    <a:solidFill>
                      <a:schemeClr val="tx2">
                        <a:lumMod val="40000"/>
                        <a:lumOff val="60000"/>
                      </a:schemeClr>
                    </a:solidFill>
                  </a:tcPr>
                </a:tc>
                <a:extLst>
                  <a:ext uri="{0D108BD9-81ED-4DB2-BD59-A6C34878D82A}">
                    <a16:rowId xmlns:a16="http://schemas.microsoft.com/office/drawing/2014/main" val="1353846215"/>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anose="020B0502020202020204" pitchFamily="34" charset="0"/>
                          <a:ea typeface="+mn-ea"/>
                          <a:cs typeface="+mn-cs"/>
                        </a:rPr>
                        <a:t>Segment spoken words into phonemes and record these as graphemes</a:t>
                      </a:r>
                    </a:p>
                  </a:txBody>
                  <a:tcPr marL="68580" marR="68580" marT="34290" marB="34290">
                    <a:solidFill>
                      <a:schemeClr val="accent2">
                        <a:lumMod val="20000"/>
                        <a:lumOff val="80000"/>
                      </a:schemeClr>
                    </a:solidFill>
                  </a:tcPr>
                </a:tc>
                <a:extLst>
                  <a:ext uri="{0D108BD9-81ED-4DB2-BD59-A6C34878D82A}">
                    <a16:rowId xmlns:a16="http://schemas.microsoft.com/office/drawing/2014/main" val="1514261386"/>
                  </a:ext>
                </a:extLst>
              </a:tr>
              <a:tr h="342900">
                <a:tc>
                  <a:txBody>
                    <a:bodyPr/>
                    <a:lstStyle/>
                    <a:p>
                      <a:pPr marL="171450" lvl="0" indent="-171450">
                        <a:buSzPct val="100000"/>
                        <a:buFont typeface="Arial" pitchFamily="34"/>
                        <a:buChar char="•"/>
                      </a:pPr>
                      <a:r>
                        <a:rPr lang="en-GB" sz="1000" b="1" kern="1200" dirty="0">
                          <a:solidFill>
                            <a:schemeClr val="dk1"/>
                          </a:solidFill>
                          <a:effectLst/>
                          <a:latin typeface="Century Gothic" panose="020B0502020202020204" pitchFamily="34" charset="0"/>
                          <a:ea typeface="+mn-ea"/>
                          <a:cs typeface="+mn-cs"/>
                        </a:rPr>
                        <a:t>Spell words with different</a:t>
                      </a:r>
                      <a:r>
                        <a:rPr lang="en-GB" sz="1000" b="1" kern="1200" baseline="0" dirty="0">
                          <a:solidFill>
                            <a:schemeClr val="dk1"/>
                          </a:solidFill>
                          <a:effectLst/>
                          <a:latin typeface="Century Gothic" panose="020B0502020202020204" pitchFamily="34" charset="0"/>
                          <a:ea typeface="+mn-ea"/>
                          <a:cs typeface="+mn-cs"/>
                        </a:rPr>
                        <a:t> alternative </a:t>
                      </a:r>
                      <a:r>
                        <a:rPr lang="en-GB" sz="1000" b="1" kern="1200" dirty="0">
                          <a:solidFill>
                            <a:schemeClr val="dk1"/>
                          </a:solidFill>
                          <a:effectLst/>
                          <a:latin typeface="Century Gothic" panose="020B0502020202020204" pitchFamily="34" charset="0"/>
                          <a:ea typeface="+mn-ea"/>
                          <a:cs typeface="+mn-cs"/>
                        </a:rPr>
                        <a:t>spellings, including a few common homophones</a:t>
                      </a:r>
                      <a:endParaRPr lang="en-GB" sz="1000" b="1" dirty="0">
                        <a:latin typeface="Century Gothic" pitchFamily="34"/>
                      </a:endParaRPr>
                    </a:p>
                  </a:txBody>
                  <a:tcPr marL="68580" marR="68580" marT="34290" marB="34290"/>
                </a:tc>
                <a:extLst>
                  <a:ext uri="{0D108BD9-81ED-4DB2-BD59-A6C34878D82A}">
                    <a16:rowId xmlns:a16="http://schemas.microsoft.com/office/drawing/2014/main" val="2636793143"/>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anose="020B0604020202020204" pitchFamily="34" charset="0"/>
                        <a:buChar char="•"/>
                        <a:tabLst/>
                        <a:defRPr/>
                      </a:pPr>
                      <a:r>
                        <a:rPr lang="en-GB" sz="1000" b="1" kern="1200" dirty="0">
                          <a:solidFill>
                            <a:schemeClr val="dk1"/>
                          </a:solidFill>
                          <a:effectLst/>
                          <a:latin typeface="Century Gothic" panose="020B0502020202020204" pitchFamily="34" charset="0"/>
                          <a:ea typeface="+mn-ea"/>
                          <a:cs typeface="+mn-cs"/>
                        </a:rPr>
                        <a:t>Spell longer words</a:t>
                      </a:r>
                      <a:r>
                        <a:rPr lang="en-GB" sz="1000" b="1" kern="1200" baseline="0" dirty="0">
                          <a:solidFill>
                            <a:schemeClr val="dk1"/>
                          </a:solidFill>
                          <a:effectLst/>
                          <a:latin typeface="Century Gothic" panose="020B0502020202020204" pitchFamily="34" charset="0"/>
                          <a:ea typeface="+mn-ea"/>
                          <a:cs typeface="+mn-cs"/>
                        </a:rPr>
                        <a:t> using suffixes such </a:t>
                      </a:r>
                      <a:r>
                        <a:rPr lang="en-GB" sz="1000" b="1" i="0" kern="1200" baseline="0" dirty="0">
                          <a:solidFill>
                            <a:schemeClr val="dk1"/>
                          </a:solidFill>
                          <a:effectLst/>
                          <a:latin typeface="Century Gothic" panose="020B0502020202020204" pitchFamily="34" charset="0"/>
                          <a:ea typeface="+mn-ea"/>
                          <a:cs typeface="+mn-cs"/>
                        </a:rPr>
                        <a:t>as </a:t>
                      </a:r>
                      <a:r>
                        <a:rPr lang="en-GB" sz="1000" b="1" i="0" kern="1200" dirty="0">
                          <a:solidFill>
                            <a:schemeClr val="dk1"/>
                          </a:solidFill>
                          <a:effectLst/>
                          <a:latin typeface="Century Gothic" panose="020B0502020202020204" pitchFamily="34" charset="0"/>
                          <a:ea typeface="+mn-ea"/>
                          <a:cs typeface="+mn-cs"/>
                        </a:rPr>
                        <a:t>ment, ness, ful,</a:t>
                      </a:r>
                      <a:r>
                        <a:rPr lang="en-GB" sz="1000" b="1" i="0" kern="1200" baseline="0" dirty="0">
                          <a:solidFill>
                            <a:schemeClr val="dk1"/>
                          </a:solidFill>
                          <a:effectLst/>
                          <a:latin typeface="Century Gothic" panose="020B0502020202020204" pitchFamily="34" charset="0"/>
                          <a:ea typeface="+mn-ea"/>
                          <a:cs typeface="+mn-cs"/>
                        </a:rPr>
                        <a:t> </a:t>
                      </a:r>
                      <a:r>
                        <a:rPr lang="en-GB" sz="1000" b="1" i="0" kern="1200" dirty="0">
                          <a:solidFill>
                            <a:schemeClr val="dk1"/>
                          </a:solidFill>
                          <a:effectLst/>
                          <a:latin typeface="Century Gothic" panose="020B0502020202020204" pitchFamily="34" charset="0"/>
                          <a:ea typeface="+mn-ea"/>
                          <a:cs typeface="+mn-cs"/>
                        </a:rPr>
                        <a:t>less, ly</a:t>
                      </a:r>
                      <a:endParaRPr lang="en-GB" sz="1000" b="1" kern="1200" dirty="0">
                        <a:solidFill>
                          <a:schemeClr val="dk1"/>
                        </a:solidFill>
                        <a:effectLst/>
                        <a:latin typeface="Century Gothic" panose="020B0502020202020204" pitchFamily="34" charset="0"/>
                        <a:ea typeface="+mn-ea"/>
                        <a:cs typeface="+mn-cs"/>
                      </a:endParaRPr>
                    </a:p>
                  </a:txBody>
                  <a:tcPr marL="68580" marR="68580" marT="34290" marB="34290"/>
                </a:tc>
                <a:extLst>
                  <a:ext uri="{0D108BD9-81ED-4DB2-BD59-A6C34878D82A}">
                    <a16:rowId xmlns:a16="http://schemas.microsoft.com/office/drawing/2014/main" val="1449503861"/>
                  </a:ext>
                </a:extLst>
              </a:tr>
              <a:tr h="342900">
                <a:tc>
                  <a:txBody>
                    <a:bodyPr/>
                    <a:lstStyle/>
                    <a:p>
                      <a:pPr marL="171450" indent="-171450">
                        <a:buFont typeface="Arial" panose="020B0604020202020204" pitchFamily="34" charset="0"/>
                        <a:buChar char="•"/>
                      </a:pPr>
                      <a:r>
                        <a:rPr lang="en-GB" sz="1000" b="1" kern="1200" dirty="0">
                          <a:solidFill>
                            <a:schemeClr val="dk1"/>
                          </a:solidFill>
                          <a:effectLst/>
                          <a:latin typeface="Century Gothic" panose="020B0502020202020204" pitchFamily="34" charset="0"/>
                          <a:ea typeface="+mn-ea"/>
                          <a:cs typeface="+mn-cs"/>
                        </a:rPr>
                        <a:t>Use knowledge</a:t>
                      </a:r>
                      <a:r>
                        <a:rPr lang="en-GB" sz="1000" b="1" kern="1200" baseline="0" dirty="0">
                          <a:solidFill>
                            <a:schemeClr val="dk1"/>
                          </a:solidFill>
                          <a:effectLst/>
                          <a:latin typeface="Century Gothic" panose="020B0502020202020204" pitchFamily="34" charset="0"/>
                          <a:ea typeface="+mn-ea"/>
                          <a:cs typeface="+mn-cs"/>
                        </a:rPr>
                        <a:t> of alternative phonemes to narrow down  possibilities for accurate spelling</a:t>
                      </a:r>
                      <a:endParaRPr lang="en-GB" sz="1000" b="1" kern="1200" dirty="0">
                        <a:solidFill>
                          <a:schemeClr val="dk1"/>
                        </a:solidFill>
                        <a:effectLst/>
                        <a:latin typeface="Century Gothic" panose="020B0502020202020204" pitchFamily="34" charset="0"/>
                        <a:ea typeface="+mn-ea"/>
                        <a:cs typeface="+mn-cs"/>
                      </a:endParaRPr>
                    </a:p>
                  </a:txBody>
                  <a:tcPr marL="68580" marR="68580" marT="34290" marB="34290"/>
                </a:tc>
                <a:extLst>
                  <a:ext uri="{0D108BD9-81ED-4DB2-BD59-A6C34878D82A}">
                    <a16:rowId xmlns:a16="http://schemas.microsoft.com/office/drawing/2014/main" val="4111042606"/>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baseline="0" dirty="0">
                          <a:solidFill>
                            <a:schemeClr val="dk1"/>
                          </a:solidFill>
                          <a:effectLst/>
                          <a:latin typeface="Century Gothic" panose="020B0502020202020204" pitchFamily="34" charset="0"/>
                          <a:ea typeface="+mn-ea"/>
                          <a:cs typeface="+mn-cs"/>
                        </a:rPr>
                        <a:t>Identify known phonemes in unfamiliar words and use syllables to divide words</a:t>
                      </a:r>
                      <a:endParaRPr lang="en-GB" sz="1000" b="1" kern="1200" dirty="0">
                        <a:solidFill>
                          <a:schemeClr val="dk1"/>
                        </a:solidFill>
                        <a:effectLst/>
                        <a:latin typeface="Century Gothic" pitchFamily="34" charset="0"/>
                        <a:ea typeface="+mn-ea"/>
                        <a:cs typeface="+mn-cs"/>
                      </a:endParaRPr>
                    </a:p>
                  </a:txBody>
                  <a:tcPr marL="68580" marR="68580" marT="34290" marB="34290"/>
                </a:tc>
                <a:extLst>
                  <a:ext uri="{0D108BD9-81ED-4DB2-BD59-A6C34878D82A}">
                    <a16:rowId xmlns:a16="http://schemas.microsoft.com/office/drawing/2014/main" val="23953825"/>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anose="020B0502020202020204" pitchFamily="34" charset="0"/>
                          <a:ea typeface="+mn-ea"/>
                          <a:cs typeface="+mn-cs"/>
                        </a:rPr>
                        <a:t>Form lower</a:t>
                      </a:r>
                      <a:r>
                        <a:rPr lang="en-GB" sz="1000" b="1" kern="1200" baseline="0" dirty="0">
                          <a:solidFill>
                            <a:schemeClr val="dk1"/>
                          </a:solidFill>
                          <a:effectLst/>
                          <a:latin typeface="Century Gothic" panose="020B0502020202020204" pitchFamily="34" charset="0"/>
                          <a:ea typeface="+mn-ea"/>
                          <a:cs typeface="+mn-cs"/>
                        </a:rPr>
                        <a:t> </a:t>
                      </a:r>
                      <a:r>
                        <a:rPr lang="en-GB" sz="1000" b="1" kern="1200" dirty="0">
                          <a:solidFill>
                            <a:schemeClr val="dk1"/>
                          </a:solidFill>
                          <a:effectLst/>
                          <a:latin typeface="Century Gothic" panose="020B0502020202020204" pitchFamily="34" charset="0"/>
                          <a:ea typeface="+mn-ea"/>
                          <a:cs typeface="+mn-cs"/>
                        </a:rPr>
                        <a:t>case letters of the correct size relative to one another</a:t>
                      </a:r>
                    </a:p>
                  </a:txBody>
                  <a:tcPr marL="68580" marR="68580" marT="34290" marB="34290"/>
                </a:tc>
                <a:extLst>
                  <a:ext uri="{0D108BD9-81ED-4DB2-BD59-A6C34878D82A}">
                    <a16:rowId xmlns:a16="http://schemas.microsoft.com/office/drawing/2014/main" val="2664853334"/>
                  </a:ext>
                </a:extLst>
              </a:tr>
              <a:tr h="32004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anose="020B0502020202020204" pitchFamily="34" charset="0"/>
                          <a:ea typeface="+mn-ea"/>
                          <a:cs typeface="+mn-cs"/>
                        </a:rPr>
                        <a:t>Begin</a:t>
                      </a:r>
                      <a:r>
                        <a:rPr lang="en-GB" sz="1000" b="1" kern="1200" baseline="0" dirty="0">
                          <a:solidFill>
                            <a:schemeClr val="dk1"/>
                          </a:solidFill>
                          <a:effectLst/>
                          <a:latin typeface="Century Gothic" panose="020B0502020202020204" pitchFamily="34" charset="0"/>
                          <a:ea typeface="+mn-ea"/>
                          <a:cs typeface="+mn-cs"/>
                        </a:rPr>
                        <a:t> to use</a:t>
                      </a:r>
                      <a:r>
                        <a:rPr lang="en-GB" sz="1000" b="1" kern="1200" dirty="0">
                          <a:solidFill>
                            <a:schemeClr val="dk1"/>
                          </a:solidFill>
                          <a:effectLst/>
                          <a:latin typeface="Century Gothic" panose="020B0502020202020204" pitchFamily="34" charset="0"/>
                          <a:ea typeface="+mn-ea"/>
                          <a:cs typeface="+mn-cs"/>
                        </a:rPr>
                        <a:t> some of the diagonal and horizontal strokes needed to join letters</a:t>
                      </a:r>
                      <a:endParaRPr lang="en-GB" sz="1000" b="1" kern="1200" baseline="0" dirty="0">
                        <a:solidFill>
                          <a:schemeClr val="dk1"/>
                        </a:solidFill>
                        <a:effectLst/>
                        <a:latin typeface="Century Gothic" panose="020B0502020202020204" pitchFamily="34" charset="0"/>
                        <a:ea typeface="+mn-ea"/>
                        <a:cs typeface="+mn-cs"/>
                      </a:endParaRPr>
                    </a:p>
                  </a:txBody>
                  <a:tcPr marL="68580" marR="68580" marT="34290" marB="34290"/>
                </a:tc>
                <a:extLst>
                  <a:ext uri="{0D108BD9-81ED-4DB2-BD59-A6C34878D82A}">
                    <a16:rowId xmlns:a16="http://schemas.microsoft.com/office/drawing/2014/main" val="3929512632"/>
                  </a:ext>
                </a:extLst>
              </a:tr>
              <a:tr h="32004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anose="020B0502020202020204" pitchFamily="34" charset="0"/>
                          <a:ea typeface="+mn-ea"/>
                          <a:cs typeface="+mn-cs"/>
                        </a:rPr>
                        <a:t>Understand which letters, when adjacent to one another, are best left unjoined</a:t>
                      </a:r>
                    </a:p>
                  </a:txBody>
                  <a:tcPr marL="68580" marR="68580" marT="34290" marB="34290"/>
                </a:tc>
                <a:extLst>
                  <a:ext uri="{0D108BD9-81ED-4DB2-BD59-A6C34878D82A}">
                    <a16:rowId xmlns:a16="http://schemas.microsoft.com/office/drawing/2014/main" val="752295509"/>
                  </a:ext>
                </a:extLst>
              </a:tr>
              <a:tr h="44577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anose="020B0502020202020204" pitchFamily="34" charset="0"/>
                          <a:ea typeface="+mn-ea"/>
                          <a:cs typeface="+mn-cs"/>
                        </a:rPr>
                        <a:t>Write capital letters and digits of the correct size, with correct orientation and relationship to one another and to lower case letters</a:t>
                      </a:r>
                    </a:p>
                  </a:txBody>
                  <a:tcPr marL="68580" marR="68580" marT="34290" marB="34290"/>
                </a:tc>
                <a:extLst>
                  <a:ext uri="{0D108BD9-81ED-4DB2-BD59-A6C34878D82A}">
                    <a16:rowId xmlns:a16="http://schemas.microsoft.com/office/drawing/2014/main" val="843868130"/>
                  </a:ext>
                </a:extLst>
              </a:tr>
              <a:tr h="32004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Century Gothic" panose="020B0502020202020204" pitchFamily="34" charset="0"/>
                          <a:ea typeface="+mn-ea"/>
                          <a:cs typeface="+mn-cs"/>
                        </a:rPr>
                        <a:t>Use spacing between words that reflects the size of the letters</a:t>
                      </a:r>
                    </a:p>
                  </a:txBody>
                  <a:tcPr marL="68580" marR="68580" marT="34290" marB="34290"/>
                </a:tc>
                <a:extLst>
                  <a:ext uri="{0D108BD9-81ED-4DB2-BD59-A6C34878D82A}">
                    <a16:rowId xmlns:a16="http://schemas.microsoft.com/office/drawing/2014/main" val="2401564838"/>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07631754"/>
              </p:ext>
            </p:extLst>
          </p:nvPr>
        </p:nvGraphicFramePr>
        <p:xfrm>
          <a:off x="5004048" y="1664389"/>
          <a:ext cx="3610644" cy="4225290"/>
        </p:xfrm>
        <a:graphic>
          <a:graphicData uri="http://schemas.openxmlformats.org/drawingml/2006/table">
            <a:tbl>
              <a:tblPr firstRow="1" bandRow="1">
                <a:tableStyleId>{5C22544A-7EE6-4342-B048-85BDC9FD1C3A}</a:tableStyleId>
              </a:tblPr>
              <a:tblGrid>
                <a:gridCol w="3610644">
                  <a:extLst>
                    <a:ext uri="{9D8B030D-6E8A-4147-A177-3AD203B41FA5}">
                      <a16:colId xmlns:a16="http://schemas.microsoft.com/office/drawing/2014/main" val="3281087340"/>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2 Expectations: </a:t>
                      </a:r>
                    </a:p>
                    <a:p>
                      <a:pPr marL="0" lvl="0" indent="0" algn="l">
                        <a:buSzPct val="100000"/>
                        <a:buFont typeface="Arial" pitchFamily="34"/>
                        <a:buNone/>
                      </a:pPr>
                      <a:r>
                        <a:rPr lang="en-GB" sz="1200" b="1" dirty="0">
                          <a:solidFill>
                            <a:schemeClr val="tx1"/>
                          </a:solidFill>
                          <a:latin typeface="Century Gothic" pitchFamily="34"/>
                        </a:rPr>
                        <a:t>Composition</a:t>
                      </a:r>
                    </a:p>
                  </a:txBody>
                  <a:tcPr marL="68580" marR="68580" marT="34290" marB="34290">
                    <a:solidFill>
                      <a:schemeClr val="tx2">
                        <a:lumMod val="40000"/>
                        <a:lumOff val="60000"/>
                      </a:schemeClr>
                    </a:solidFill>
                  </a:tcPr>
                </a:tc>
                <a:extLst>
                  <a:ext uri="{0D108BD9-81ED-4DB2-BD59-A6C34878D82A}">
                    <a16:rowId xmlns:a16="http://schemas.microsoft.com/office/drawing/2014/main" val="2534336712"/>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anose="020B0502020202020204" pitchFamily="34" charset="0"/>
                          <a:ea typeface="+mn-ea"/>
                          <a:cs typeface="+mn-cs"/>
                        </a:rPr>
                        <a:t>Write narratives about personal experiences and those of others (real and fictional)</a:t>
                      </a:r>
                      <a:endParaRPr lang="en-GB" sz="1000" b="1" dirty="0">
                        <a:effectLst/>
                        <a:latin typeface="Century Gothic" panose="020B0502020202020204" pitchFamily="34" charset="0"/>
                        <a:ea typeface="Times New Roman"/>
                        <a:cs typeface="Times New Roman"/>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152455102"/>
                  </a:ext>
                </a:extLst>
              </a:tr>
              <a:tr h="278130">
                <a:tc>
                  <a:txBody>
                    <a:bodyPr/>
                    <a:lstStyle/>
                    <a:p>
                      <a:pPr marL="171450" lvl="0" indent="-171450">
                        <a:buSzPct val="100000"/>
                        <a:buFont typeface="Arial" pitchFamily="34"/>
                        <a:buChar char="•"/>
                      </a:pPr>
                      <a:r>
                        <a:rPr lang="en-GB" sz="1000" b="1" kern="1200" dirty="0">
                          <a:solidFill>
                            <a:schemeClr val="dk1"/>
                          </a:solidFill>
                          <a:effectLst/>
                          <a:latin typeface="Century Gothic" panose="020B0502020202020204" pitchFamily="34" charset="0"/>
                          <a:ea typeface="+mn-ea"/>
                          <a:cs typeface="+mn-cs"/>
                        </a:rPr>
                        <a:t>Write for different purposes, including real events</a:t>
                      </a:r>
                      <a:endParaRPr lang="en-GB" sz="1000" b="1" dirty="0">
                        <a:latin typeface="Century Gothic" pitchFamily="34"/>
                      </a:endParaRPr>
                    </a:p>
                  </a:txBody>
                  <a:tcPr marL="68580" marR="68580" marT="34290" marB="34290"/>
                </a:tc>
                <a:extLst>
                  <a:ext uri="{0D108BD9-81ED-4DB2-BD59-A6C34878D82A}">
                    <a16:rowId xmlns:a16="http://schemas.microsoft.com/office/drawing/2014/main" val="1297505948"/>
                  </a:ext>
                </a:extLst>
              </a:tr>
              <a:tr h="278130">
                <a:tc>
                  <a:txBody>
                    <a:bodyPr/>
                    <a:lstStyle/>
                    <a:p>
                      <a:pPr marL="171450" lvl="0" indent="-171450">
                        <a:buSzPct val="100000"/>
                        <a:buFont typeface="Arial" pitchFamily="34"/>
                        <a:buChar char="•"/>
                      </a:pPr>
                      <a:r>
                        <a:rPr lang="en-GB" sz="1000" b="1" kern="1200" dirty="0">
                          <a:solidFill>
                            <a:schemeClr val="dk1"/>
                          </a:solidFill>
                          <a:effectLst/>
                          <a:latin typeface="Century Gothic" panose="020B0502020202020204" pitchFamily="34" charset="0"/>
                          <a:ea typeface="+mn-ea"/>
                          <a:cs typeface="+mn-cs"/>
                        </a:rPr>
                        <a:t>Plan</a:t>
                      </a:r>
                      <a:r>
                        <a:rPr lang="en-GB" sz="1000" b="1" kern="1200" baseline="0" dirty="0">
                          <a:solidFill>
                            <a:schemeClr val="dk1"/>
                          </a:solidFill>
                          <a:effectLst/>
                          <a:latin typeface="Century Gothic" panose="020B0502020202020204" pitchFamily="34" charset="0"/>
                          <a:ea typeface="+mn-ea"/>
                          <a:cs typeface="+mn-cs"/>
                        </a:rPr>
                        <a:t> and discuss the content of writing and write down ideas</a:t>
                      </a:r>
                      <a:endParaRPr lang="en-GB" sz="1000" b="1" dirty="0">
                        <a:latin typeface="Century Gothic" pitchFamily="34"/>
                      </a:endParaRPr>
                    </a:p>
                  </a:txBody>
                  <a:tcPr marL="68580" marR="68580" marT="34290" marB="34290"/>
                </a:tc>
                <a:extLst>
                  <a:ext uri="{0D108BD9-81ED-4DB2-BD59-A6C34878D82A}">
                    <a16:rowId xmlns:a16="http://schemas.microsoft.com/office/drawing/2014/main" val="32598481"/>
                  </a:ext>
                </a:extLst>
              </a:tr>
              <a:tr h="342900">
                <a:tc>
                  <a:txBody>
                    <a:bodyPr/>
                    <a:lstStyle/>
                    <a:p>
                      <a:pPr marL="171450" lvl="0" indent="-171450">
                        <a:buSzPct val="100000"/>
                        <a:buFont typeface="Arial" pitchFamily="34"/>
                        <a:buChar char="•"/>
                      </a:pPr>
                      <a:r>
                        <a:rPr lang="en-GB" sz="1000" b="1" kern="1200" dirty="0">
                          <a:solidFill>
                            <a:schemeClr val="dk1"/>
                          </a:solidFill>
                          <a:effectLst/>
                          <a:latin typeface="Century Gothic" pitchFamily="34" charset="0"/>
                          <a:ea typeface="+mn-ea"/>
                          <a:cs typeface="+mn-cs"/>
                        </a:rPr>
                        <a:t>Orally rehearse structured sentences or sequences of sentences</a:t>
                      </a:r>
                      <a:endParaRPr lang="en-GB" sz="1000" b="1" dirty="0">
                        <a:latin typeface="Century Gothic" pitchFamily="34"/>
                      </a:endParaRPr>
                    </a:p>
                  </a:txBody>
                  <a:tcPr marL="68580" marR="68580" marT="34290" marB="34290"/>
                </a:tc>
                <a:extLst>
                  <a:ext uri="{0D108BD9-81ED-4DB2-BD59-A6C34878D82A}">
                    <a16:rowId xmlns:a16="http://schemas.microsoft.com/office/drawing/2014/main" val="2540793121"/>
                  </a:ext>
                </a:extLst>
              </a:tr>
              <a:tr h="278130">
                <a:tc>
                  <a:txBody>
                    <a:bodyPr/>
                    <a:lstStyle/>
                    <a:p>
                      <a:pPr marL="171450" lvl="0" indent="-171450">
                        <a:buSzPct val="100000"/>
                        <a:buFont typeface="Arial" pitchFamily="34"/>
                        <a:buChar char="•"/>
                      </a:pPr>
                      <a:r>
                        <a:rPr lang="en-GB" sz="1000" b="1" kern="1200" dirty="0">
                          <a:solidFill>
                            <a:schemeClr val="dk1"/>
                          </a:solidFill>
                          <a:effectLst/>
                          <a:latin typeface="Century Gothic" panose="020B0502020202020204" pitchFamily="34" charset="0"/>
                          <a:ea typeface="+mn-ea"/>
                          <a:cs typeface="+mn-cs"/>
                        </a:rPr>
                        <a:t>Evaluate</a:t>
                      </a:r>
                      <a:r>
                        <a:rPr lang="en-GB" sz="1000" b="1" kern="1200" baseline="0" dirty="0">
                          <a:solidFill>
                            <a:schemeClr val="dk1"/>
                          </a:solidFill>
                          <a:effectLst/>
                          <a:latin typeface="Century Gothic" panose="020B0502020202020204" pitchFamily="34" charset="0"/>
                          <a:ea typeface="+mn-ea"/>
                          <a:cs typeface="+mn-cs"/>
                        </a:rPr>
                        <a:t> </a:t>
                      </a:r>
                      <a:r>
                        <a:rPr lang="en-GB" sz="1000" b="1" kern="1200" dirty="0">
                          <a:solidFill>
                            <a:schemeClr val="dk1"/>
                          </a:solidFill>
                          <a:effectLst/>
                          <a:latin typeface="Century Gothic" panose="020B0502020202020204" pitchFamily="34" charset="0"/>
                          <a:ea typeface="+mn-ea"/>
                          <a:cs typeface="+mn-cs"/>
                        </a:rPr>
                        <a:t>writing  independently, with peers and with  teacher</a:t>
                      </a:r>
                      <a:endParaRPr lang="en-GB" sz="1000" b="1" dirty="0">
                        <a:latin typeface="Century Gothic" pitchFamily="34"/>
                      </a:endParaRPr>
                    </a:p>
                  </a:txBody>
                  <a:tcPr marL="68580" marR="68580" marT="34290" marB="34290"/>
                </a:tc>
                <a:extLst>
                  <a:ext uri="{0D108BD9-81ED-4DB2-BD59-A6C34878D82A}">
                    <a16:rowId xmlns:a16="http://schemas.microsoft.com/office/drawing/2014/main" val="1160354826"/>
                  </a:ext>
                </a:extLst>
              </a:tr>
              <a:tr h="342900">
                <a:tc>
                  <a:txBody>
                    <a:bodyPr/>
                    <a:lstStyle/>
                    <a:p>
                      <a:pPr marL="171450" indent="-171450">
                        <a:buFont typeface="Arial" panose="020B0604020202020204" pitchFamily="34" charset="0"/>
                        <a:buChar char="•"/>
                      </a:pPr>
                      <a:r>
                        <a:rPr lang="en-GB" sz="1000" b="1" kern="1200" dirty="0">
                          <a:solidFill>
                            <a:schemeClr val="dk1"/>
                          </a:solidFill>
                          <a:effectLst/>
                          <a:latin typeface="Century Gothic" panose="020B0502020202020204" pitchFamily="34" charset="0"/>
                          <a:ea typeface="+mn-ea"/>
                          <a:cs typeface="+mn-cs"/>
                        </a:rPr>
                        <a:t>Proof-read to check for errors in spelling, grammar</a:t>
                      </a:r>
                      <a:r>
                        <a:rPr lang="en-GB" sz="1000" b="1" kern="1200" baseline="0" dirty="0">
                          <a:solidFill>
                            <a:schemeClr val="dk1"/>
                          </a:solidFill>
                          <a:effectLst/>
                          <a:latin typeface="Century Gothic" panose="020B0502020202020204" pitchFamily="34" charset="0"/>
                          <a:ea typeface="+mn-ea"/>
                          <a:cs typeface="+mn-cs"/>
                        </a:rPr>
                        <a:t> and punctuation</a:t>
                      </a:r>
                      <a:endParaRPr lang="en-GB" sz="1000" b="1" kern="1200" dirty="0">
                        <a:solidFill>
                          <a:schemeClr val="dk1"/>
                        </a:solidFill>
                        <a:effectLst/>
                        <a:latin typeface="Century Gothic" panose="020B0502020202020204" pitchFamily="34" charset="0"/>
                        <a:ea typeface="+mn-ea"/>
                        <a:cs typeface="+mn-cs"/>
                      </a:endParaRPr>
                    </a:p>
                  </a:txBody>
                  <a:tcPr marL="68580" marR="68580" marT="34290" marB="34290"/>
                </a:tc>
                <a:extLst>
                  <a:ext uri="{0D108BD9-81ED-4DB2-BD59-A6C34878D82A}">
                    <a16:rowId xmlns:a16="http://schemas.microsoft.com/office/drawing/2014/main" val="2727258570"/>
                  </a:ext>
                </a:extLst>
              </a:tr>
              <a:tr h="342900">
                <a:tc>
                  <a:txBody>
                    <a:bodyPr/>
                    <a:lstStyle/>
                    <a:p>
                      <a:pPr marL="171450" lvl="0" indent="-171450">
                        <a:buSzPct val="100000"/>
                        <a:buFont typeface="Arial" pitchFamily="34"/>
                        <a:buChar char="•"/>
                      </a:pPr>
                      <a:r>
                        <a:rPr lang="en-GB" sz="1000" b="1" kern="1200" dirty="0">
                          <a:solidFill>
                            <a:schemeClr val="dk1"/>
                          </a:solidFill>
                          <a:effectLst/>
                          <a:latin typeface="Century Gothic" panose="020B0502020202020204" pitchFamily="34" charset="0"/>
                          <a:ea typeface="+mn-ea"/>
                          <a:cs typeface="+mn-cs"/>
                        </a:rPr>
                        <a:t>Use</a:t>
                      </a:r>
                      <a:r>
                        <a:rPr lang="en-GB" sz="1000" b="1" kern="1200" baseline="0" dirty="0">
                          <a:solidFill>
                            <a:schemeClr val="dk1"/>
                          </a:solidFill>
                          <a:effectLst/>
                          <a:latin typeface="Century Gothic" panose="020B0502020202020204" pitchFamily="34" charset="0"/>
                          <a:ea typeface="+mn-ea"/>
                          <a:cs typeface="+mn-cs"/>
                        </a:rPr>
                        <a:t> full stops, capital letters , exclamation and question marks accurately to demarcate sentences and commas for lists </a:t>
                      </a:r>
                      <a:endParaRPr lang="en-GB" sz="1000" b="1" dirty="0">
                        <a:latin typeface="Century Gothic" pitchFamily="34"/>
                      </a:endParaRPr>
                    </a:p>
                  </a:txBody>
                  <a:tcPr marL="68580" marR="68580" marT="34290" marB="34290"/>
                </a:tc>
                <a:extLst>
                  <a:ext uri="{0D108BD9-81ED-4DB2-BD59-A6C34878D82A}">
                    <a16:rowId xmlns:a16="http://schemas.microsoft.com/office/drawing/2014/main" val="450707930"/>
                  </a:ext>
                </a:extLst>
              </a:tr>
              <a:tr h="342900">
                <a:tc>
                  <a:txBody>
                    <a:bodyPr/>
                    <a:lstStyle/>
                    <a:p>
                      <a:pPr marL="171450" lvl="0" indent="-171450">
                        <a:buSzPct val="100000"/>
                        <a:buFont typeface="Arial" pitchFamily="34"/>
                        <a:buChar char="•"/>
                      </a:pPr>
                      <a:r>
                        <a:rPr lang="en-GB" sz="1000" b="1" kern="1200" dirty="0">
                          <a:solidFill>
                            <a:schemeClr val="dk1"/>
                          </a:solidFill>
                          <a:effectLst/>
                          <a:latin typeface="Century Gothic" panose="020B0502020202020204" pitchFamily="34" charset="0"/>
                          <a:ea typeface="+mn-ea"/>
                          <a:cs typeface="+mn-cs"/>
                        </a:rPr>
                        <a:t>Use a capital letter for names of people, places, the days of the week, and the personal pronoun ‘I</a:t>
                      </a:r>
                      <a:endParaRPr lang="en-GB" sz="1000" b="1" dirty="0">
                        <a:latin typeface="Century Gothic" pitchFamily="34"/>
                      </a:endParaRPr>
                    </a:p>
                  </a:txBody>
                  <a:tcPr marL="68580" marR="68580" marT="34290" marB="34290"/>
                </a:tc>
                <a:extLst>
                  <a:ext uri="{0D108BD9-81ED-4DB2-BD59-A6C34878D82A}">
                    <a16:rowId xmlns:a16="http://schemas.microsoft.com/office/drawing/2014/main" val="3255720948"/>
                  </a:ext>
                </a:extLst>
              </a:tr>
              <a:tr h="342900">
                <a:tc>
                  <a:txBody>
                    <a:bodyPr/>
                    <a:lstStyle/>
                    <a:p>
                      <a:pPr marL="171450" indent="-171450">
                        <a:buFont typeface="Arial" panose="020B0604020202020204" pitchFamily="34" charset="0"/>
                        <a:buChar char="•"/>
                      </a:pPr>
                      <a:r>
                        <a:rPr lang="en-GB" sz="1000" b="1" kern="1200" dirty="0">
                          <a:solidFill>
                            <a:schemeClr val="dk1"/>
                          </a:solidFill>
                          <a:effectLst/>
                          <a:latin typeface="Century Gothic" panose="020B0502020202020204" pitchFamily="34" charset="0"/>
                          <a:ea typeface="+mn-ea"/>
                          <a:cs typeface="+mn-cs"/>
                        </a:rPr>
                        <a:t>Use subordination (using </a:t>
                      </a:r>
                      <a:r>
                        <a:rPr lang="en-GB" sz="1000" b="1" i="1" kern="1200" dirty="0">
                          <a:solidFill>
                            <a:schemeClr val="dk1"/>
                          </a:solidFill>
                          <a:effectLst/>
                          <a:latin typeface="Century Gothic" panose="020B0502020202020204" pitchFamily="34" charset="0"/>
                          <a:ea typeface="+mn-ea"/>
                          <a:cs typeface="+mn-cs"/>
                        </a:rPr>
                        <a:t>when</a:t>
                      </a:r>
                      <a:r>
                        <a:rPr lang="en-GB" sz="1000" b="1" kern="1200" dirty="0">
                          <a:solidFill>
                            <a:schemeClr val="dk1"/>
                          </a:solidFill>
                          <a:effectLst/>
                          <a:latin typeface="Century Gothic" panose="020B0502020202020204" pitchFamily="34" charset="0"/>
                          <a:ea typeface="+mn-ea"/>
                          <a:cs typeface="+mn-cs"/>
                        </a:rPr>
                        <a:t>, </a:t>
                      </a:r>
                      <a:r>
                        <a:rPr lang="en-GB" sz="1000" b="1" i="1" kern="1200" dirty="0">
                          <a:solidFill>
                            <a:schemeClr val="dk1"/>
                          </a:solidFill>
                          <a:effectLst/>
                          <a:latin typeface="Century Gothic" panose="020B0502020202020204" pitchFamily="34" charset="0"/>
                          <a:ea typeface="+mn-ea"/>
                          <a:cs typeface="+mn-cs"/>
                        </a:rPr>
                        <a:t>if</a:t>
                      </a:r>
                      <a:r>
                        <a:rPr lang="en-GB" sz="1000" b="1" kern="1200" dirty="0">
                          <a:solidFill>
                            <a:schemeClr val="dk1"/>
                          </a:solidFill>
                          <a:effectLst/>
                          <a:latin typeface="Century Gothic" panose="020B0502020202020204" pitchFamily="34" charset="0"/>
                          <a:ea typeface="+mn-ea"/>
                          <a:cs typeface="+mn-cs"/>
                        </a:rPr>
                        <a:t>, </a:t>
                      </a:r>
                      <a:r>
                        <a:rPr lang="en-GB" sz="1000" b="1" i="1" kern="1200" dirty="0">
                          <a:solidFill>
                            <a:schemeClr val="dk1"/>
                          </a:solidFill>
                          <a:effectLst/>
                          <a:latin typeface="Century Gothic" panose="020B0502020202020204" pitchFamily="34" charset="0"/>
                          <a:ea typeface="+mn-ea"/>
                          <a:cs typeface="+mn-cs"/>
                        </a:rPr>
                        <a:t>that</a:t>
                      </a:r>
                      <a:r>
                        <a:rPr lang="en-GB" sz="1000" b="1" kern="1200" dirty="0">
                          <a:solidFill>
                            <a:schemeClr val="dk1"/>
                          </a:solidFill>
                          <a:effectLst/>
                          <a:latin typeface="Century Gothic" panose="020B0502020202020204" pitchFamily="34" charset="0"/>
                          <a:ea typeface="+mn-ea"/>
                          <a:cs typeface="+mn-cs"/>
                        </a:rPr>
                        <a:t>, or </a:t>
                      </a:r>
                      <a:r>
                        <a:rPr lang="en-GB" sz="1000" b="1" i="1" kern="1200" dirty="0">
                          <a:solidFill>
                            <a:schemeClr val="dk1"/>
                          </a:solidFill>
                          <a:effectLst/>
                          <a:latin typeface="Century Gothic" panose="020B0502020202020204" pitchFamily="34" charset="0"/>
                          <a:ea typeface="+mn-ea"/>
                          <a:cs typeface="+mn-cs"/>
                        </a:rPr>
                        <a:t>because</a:t>
                      </a:r>
                      <a:r>
                        <a:rPr lang="en-GB" sz="1000" b="1" kern="1200" dirty="0">
                          <a:solidFill>
                            <a:schemeClr val="dk1"/>
                          </a:solidFill>
                          <a:effectLst/>
                          <a:latin typeface="Century Gothic" panose="020B0502020202020204" pitchFamily="34" charset="0"/>
                          <a:ea typeface="+mn-ea"/>
                          <a:cs typeface="+mn-cs"/>
                        </a:rPr>
                        <a:t>)</a:t>
                      </a:r>
                      <a:r>
                        <a:rPr lang="en-GB" sz="1000" b="1" kern="1200" baseline="0" dirty="0">
                          <a:solidFill>
                            <a:schemeClr val="dk1"/>
                          </a:solidFill>
                          <a:effectLst/>
                          <a:latin typeface="Century Gothic" panose="020B0502020202020204" pitchFamily="34" charset="0"/>
                          <a:ea typeface="+mn-ea"/>
                          <a:cs typeface="+mn-cs"/>
                        </a:rPr>
                        <a:t> </a:t>
                      </a:r>
                      <a:r>
                        <a:rPr lang="en-GB" sz="1000" b="1" kern="1200" dirty="0">
                          <a:solidFill>
                            <a:schemeClr val="dk1"/>
                          </a:solidFill>
                          <a:effectLst/>
                          <a:latin typeface="Century Gothic" panose="020B0502020202020204" pitchFamily="34" charset="0"/>
                          <a:ea typeface="+mn-ea"/>
                          <a:cs typeface="+mn-cs"/>
                        </a:rPr>
                        <a:t>and co-ordination (using </a:t>
                      </a:r>
                      <a:r>
                        <a:rPr lang="en-GB" sz="1000" b="1" i="1" kern="1200" dirty="0">
                          <a:solidFill>
                            <a:schemeClr val="dk1"/>
                          </a:solidFill>
                          <a:effectLst/>
                          <a:latin typeface="Century Gothic" panose="020B0502020202020204" pitchFamily="34" charset="0"/>
                          <a:ea typeface="+mn-ea"/>
                          <a:cs typeface="+mn-cs"/>
                        </a:rPr>
                        <a:t>or</a:t>
                      </a:r>
                      <a:r>
                        <a:rPr lang="en-GB" sz="1000" b="1" kern="1200" dirty="0">
                          <a:solidFill>
                            <a:schemeClr val="dk1"/>
                          </a:solidFill>
                          <a:effectLst/>
                          <a:latin typeface="Century Gothic" panose="020B0502020202020204" pitchFamily="34" charset="0"/>
                          <a:ea typeface="+mn-ea"/>
                          <a:cs typeface="+mn-cs"/>
                        </a:rPr>
                        <a:t>, </a:t>
                      </a:r>
                      <a:r>
                        <a:rPr lang="en-GB" sz="1000" b="1" i="1" kern="1200" dirty="0">
                          <a:solidFill>
                            <a:schemeClr val="dk1"/>
                          </a:solidFill>
                          <a:effectLst/>
                          <a:latin typeface="Century Gothic" panose="020B0502020202020204" pitchFamily="34" charset="0"/>
                          <a:ea typeface="+mn-ea"/>
                          <a:cs typeface="+mn-cs"/>
                        </a:rPr>
                        <a:t>and</a:t>
                      </a:r>
                      <a:r>
                        <a:rPr lang="en-GB" sz="1000" b="1" kern="1200" dirty="0">
                          <a:solidFill>
                            <a:schemeClr val="dk1"/>
                          </a:solidFill>
                          <a:effectLst/>
                          <a:latin typeface="Century Gothic" panose="020B0502020202020204" pitchFamily="34" charset="0"/>
                          <a:ea typeface="+mn-ea"/>
                          <a:cs typeface="+mn-cs"/>
                        </a:rPr>
                        <a:t>, or </a:t>
                      </a:r>
                      <a:r>
                        <a:rPr lang="en-GB" sz="1000" b="1" i="1" kern="1200" dirty="0">
                          <a:solidFill>
                            <a:schemeClr val="dk1"/>
                          </a:solidFill>
                          <a:effectLst/>
                          <a:latin typeface="Century Gothic" panose="020B0502020202020204" pitchFamily="34" charset="0"/>
                          <a:ea typeface="+mn-ea"/>
                          <a:cs typeface="+mn-cs"/>
                        </a:rPr>
                        <a:t>but</a:t>
                      </a:r>
                      <a:r>
                        <a:rPr lang="en-GB" sz="1000" b="1" kern="1200" dirty="0">
                          <a:solidFill>
                            <a:schemeClr val="dk1"/>
                          </a:solidFill>
                          <a:effectLst/>
                          <a:latin typeface="Century Gothic" panose="020B0502020202020204" pitchFamily="34" charset="0"/>
                          <a:ea typeface="+mn-ea"/>
                          <a:cs typeface="+mn-cs"/>
                        </a:rPr>
                        <a:t>)</a:t>
                      </a:r>
                    </a:p>
                  </a:txBody>
                  <a:tcPr marL="68580" marR="68580" marT="34290" marB="34290"/>
                </a:tc>
                <a:extLst>
                  <a:ext uri="{0D108BD9-81ED-4DB2-BD59-A6C34878D82A}">
                    <a16:rowId xmlns:a16="http://schemas.microsoft.com/office/drawing/2014/main" val="3729640532"/>
                  </a:ext>
                </a:extLst>
              </a:tr>
              <a:tr h="342900">
                <a:tc>
                  <a:txBody>
                    <a:bodyPr/>
                    <a:lstStyle/>
                    <a:p>
                      <a:pPr marL="171450" lvl="0" indent="-171450">
                        <a:buSzPct val="100000"/>
                        <a:buFont typeface="Arial" panose="020B0604020202020204" pitchFamily="34" charset="0"/>
                        <a:buChar char="•"/>
                      </a:pPr>
                      <a:r>
                        <a:rPr lang="en-GB" sz="1000" b="1" kern="1200" dirty="0">
                          <a:solidFill>
                            <a:schemeClr val="dk1"/>
                          </a:solidFill>
                          <a:effectLst/>
                          <a:latin typeface="Century Gothic" panose="020B0502020202020204" pitchFamily="34" charset="0"/>
                          <a:ea typeface="+mn-ea"/>
                          <a:cs typeface="+mn-cs"/>
                        </a:rPr>
                        <a:t>Use present and past tenses correctly and consistently including the progressive form</a:t>
                      </a:r>
                      <a:endParaRPr lang="en-GB" sz="1000" b="1" dirty="0">
                        <a:latin typeface="Century Gothic" pitchFamily="34"/>
                      </a:endParaRPr>
                    </a:p>
                  </a:txBody>
                  <a:tcPr marL="68580" marR="68580" marT="34290" marB="34290"/>
                </a:tc>
                <a:extLst>
                  <a:ext uri="{0D108BD9-81ED-4DB2-BD59-A6C34878D82A}">
                    <a16:rowId xmlns:a16="http://schemas.microsoft.com/office/drawing/2014/main" val="973509324"/>
                  </a:ext>
                </a:extLst>
              </a:tr>
            </a:tbl>
          </a:graphicData>
        </a:graphic>
      </p:graphicFrame>
    </p:spTree>
    <p:extLst>
      <p:ext uri="{BB962C8B-B14F-4D97-AF65-F5344CB8AC3E}">
        <p14:creationId xmlns:p14="http://schemas.microsoft.com/office/powerpoint/2010/main" val="1011375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339752" y="578647"/>
            <a:ext cx="5327495" cy="324036"/>
          </a:xfrm>
        </p:spPr>
        <p:txBody>
          <a:bodyPr>
            <a:noAutofit/>
          </a:bodyPr>
          <a:lstStyle/>
          <a:p>
            <a:pPr algn="ctr"/>
            <a:r>
              <a:rPr lang="en-GB" sz="2100" b="1" dirty="0">
                <a:latin typeface="Arial" panose="020B0604020202020204" pitchFamily="34" charset="0"/>
                <a:cs typeface="Arial" panose="020B0604020202020204" pitchFamily="34" charset="0"/>
              </a:rPr>
              <a:t>Assessing Spoken Language</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 Year 2 Objectives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1082" y="340708"/>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3119421458"/>
              </p:ext>
            </p:extLst>
          </p:nvPr>
        </p:nvGraphicFramePr>
        <p:xfrm>
          <a:off x="1763688" y="1700808"/>
          <a:ext cx="6777199" cy="4685993"/>
        </p:xfrm>
        <a:graphic>
          <a:graphicData uri="http://schemas.openxmlformats.org/drawingml/2006/table">
            <a:tbl>
              <a:tblPr firstRow="1" bandRow="1">
                <a:tableStyleId>{5C22544A-7EE6-4342-B048-85BDC9FD1C3A}</a:tableStyleId>
              </a:tblPr>
              <a:tblGrid>
                <a:gridCol w="6777199">
                  <a:extLst>
                    <a:ext uri="{9D8B030D-6E8A-4147-A177-3AD203B41FA5}">
                      <a16:colId xmlns:a16="http://schemas.microsoft.com/office/drawing/2014/main" val="2179278819"/>
                    </a:ext>
                  </a:extLst>
                </a:gridCol>
              </a:tblGrid>
              <a:tr h="543234">
                <a:tc>
                  <a:txBody>
                    <a:bodyPr/>
                    <a:lstStyle/>
                    <a:p>
                      <a:pPr marL="0" lvl="0" indent="0" algn="ctr">
                        <a:buSzPct val="100000"/>
                        <a:buFont typeface="Arial" pitchFamily="34"/>
                        <a:buNone/>
                      </a:pPr>
                      <a:r>
                        <a:rPr lang="en-GB" sz="1200" b="1" dirty="0">
                          <a:solidFill>
                            <a:schemeClr val="tx1"/>
                          </a:solidFill>
                          <a:latin typeface="Century Gothic" pitchFamily="34"/>
                        </a:rPr>
                        <a:t>Year 2 Expectations: </a:t>
                      </a:r>
                    </a:p>
                    <a:p>
                      <a:pPr marL="0" lvl="0" indent="0" algn="ctr">
                        <a:buSzPct val="100000"/>
                        <a:buFont typeface="Arial" pitchFamily="34"/>
                        <a:buNone/>
                      </a:pPr>
                      <a:r>
                        <a:rPr lang="en-GB" sz="1200" b="1" dirty="0">
                          <a:solidFill>
                            <a:schemeClr val="tx1"/>
                          </a:solidFill>
                          <a:latin typeface="Century Gothic" pitchFamily="34"/>
                        </a:rPr>
                        <a:t>Spoken Language</a:t>
                      </a:r>
                    </a:p>
                  </a:txBody>
                  <a:tcPr marL="68580" marR="68580" marT="34290" marB="34290">
                    <a:solidFill>
                      <a:schemeClr val="tx2">
                        <a:lumMod val="40000"/>
                        <a:lumOff val="60000"/>
                      </a:schemeClr>
                    </a:solidFill>
                  </a:tcPr>
                </a:tc>
                <a:extLst>
                  <a:ext uri="{0D108BD9-81ED-4DB2-BD59-A6C34878D82A}">
                    <a16:rowId xmlns:a16="http://schemas.microsoft.com/office/drawing/2014/main" val="2429897433"/>
                  </a:ext>
                </a:extLst>
              </a:tr>
              <a:tr h="428869">
                <a:tc>
                  <a:txBody>
                    <a:bodyPr/>
                    <a:lstStyle/>
                    <a:p>
                      <a:pPr marL="171450" lvl="0" indent="-171450" algn="ctr">
                        <a:buSzPct val="100000"/>
                        <a:buFont typeface="Arial" pitchFamily="34"/>
                        <a:buChar char="•"/>
                      </a:pPr>
                      <a:r>
                        <a:rPr lang="en-GB" sz="1100" b="1" dirty="0">
                          <a:latin typeface="Century Gothic" panose="020B0502020202020204" pitchFamily="34" charset="0"/>
                        </a:rPr>
                        <a:t>Ask questions  to</a:t>
                      </a:r>
                      <a:r>
                        <a:rPr lang="en-GB" sz="1100" b="1" baseline="0" dirty="0">
                          <a:latin typeface="Century Gothic" panose="020B0502020202020204" pitchFamily="34" charset="0"/>
                        </a:rPr>
                        <a:t> gain information and to clarify meaning</a:t>
                      </a:r>
                      <a:endParaRPr lang="en-GB" sz="1100" b="1" dirty="0">
                        <a:latin typeface="Century Gothic" pitchFamily="34"/>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2045871091"/>
                  </a:ext>
                </a:extLst>
              </a:tr>
              <a:tr h="428869">
                <a:tc>
                  <a:txBody>
                    <a:bodyPr/>
                    <a:lstStyle/>
                    <a:p>
                      <a:pPr marL="171450" lvl="0" indent="-171450" algn="ctr">
                        <a:buSzPct val="100000"/>
                        <a:buFont typeface="Arial" pitchFamily="34"/>
                        <a:buChar char="•"/>
                      </a:pPr>
                      <a:r>
                        <a:rPr lang="en-GB" sz="1100" b="1" dirty="0">
                          <a:latin typeface="Century Gothic" panose="020B0502020202020204" pitchFamily="34" charset="0"/>
                        </a:rPr>
                        <a:t>Express themselves using complete sentences when required</a:t>
                      </a:r>
                      <a:endParaRPr lang="en-GB" sz="1100" b="1" dirty="0">
                        <a:latin typeface="Century Gothic" pitchFamily="34"/>
                      </a:endParaRPr>
                    </a:p>
                  </a:txBody>
                  <a:tcPr marL="68580" marR="68580" marT="34290" marB="34290"/>
                </a:tc>
                <a:extLst>
                  <a:ext uri="{0D108BD9-81ED-4DB2-BD59-A6C34878D82A}">
                    <a16:rowId xmlns:a16="http://schemas.microsoft.com/office/drawing/2014/main" val="804205822"/>
                  </a:ext>
                </a:extLst>
              </a:tr>
              <a:tr h="428869">
                <a:tc>
                  <a:txBody>
                    <a:bodyPr/>
                    <a:lstStyle/>
                    <a:p>
                      <a:pPr marL="171450" lvl="0" indent="-171450" algn="ctr">
                        <a:buSzPct val="100000"/>
                        <a:buFont typeface="Arial" pitchFamily="34"/>
                        <a:buChar char="•"/>
                      </a:pPr>
                      <a:r>
                        <a:rPr lang="en-GB" sz="1100" b="1" dirty="0">
                          <a:latin typeface="Century Gothic" panose="020B0502020202020204" pitchFamily="34" charset="0"/>
                        </a:rPr>
                        <a:t>Make more specific vocabulary choices,</a:t>
                      </a:r>
                      <a:r>
                        <a:rPr lang="en-GB" sz="1100" b="1" baseline="0" dirty="0">
                          <a:latin typeface="Century Gothic" panose="020B0502020202020204" pitchFamily="34" charset="0"/>
                        </a:rPr>
                        <a:t> for example</a:t>
                      </a:r>
                      <a:r>
                        <a:rPr lang="en-GB" sz="1100" b="1" dirty="0">
                          <a:latin typeface="Century Gothic" panose="020B0502020202020204" pitchFamily="34" charset="0"/>
                        </a:rPr>
                        <a:t> – technical language</a:t>
                      </a:r>
                      <a:endParaRPr lang="en-GB" sz="1100" b="1" dirty="0">
                        <a:latin typeface="Century Gothic" pitchFamily="34"/>
                      </a:endParaRPr>
                    </a:p>
                  </a:txBody>
                  <a:tcPr marL="68580" marR="68580" marT="34290" marB="34290"/>
                </a:tc>
                <a:extLst>
                  <a:ext uri="{0D108BD9-81ED-4DB2-BD59-A6C34878D82A}">
                    <a16:rowId xmlns:a16="http://schemas.microsoft.com/office/drawing/2014/main" val="3653098415"/>
                  </a:ext>
                </a:extLst>
              </a:tr>
              <a:tr h="347860">
                <a:tc>
                  <a:txBody>
                    <a:bodyPr/>
                    <a:lstStyle/>
                    <a:p>
                      <a:pPr marL="171450" lvl="0" indent="-171450" algn="ctr">
                        <a:buSzPct val="100000"/>
                        <a:buFont typeface="Arial" pitchFamily="34"/>
                        <a:buChar char="•"/>
                      </a:pPr>
                      <a:r>
                        <a:rPr lang="en-GB" sz="1100" b="1" dirty="0">
                          <a:latin typeface="Century Gothic" panose="020B0502020202020204" pitchFamily="34" charset="0"/>
                        </a:rPr>
                        <a:t>Take turns when</a:t>
                      </a:r>
                      <a:r>
                        <a:rPr lang="en-GB" sz="1100" b="1" baseline="0" dirty="0">
                          <a:latin typeface="Century Gothic" panose="020B0502020202020204" pitchFamily="34" charset="0"/>
                        </a:rPr>
                        <a:t> talking in pairs or in small groups</a:t>
                      </a:r>
                      <a:endParaRPr lang="en-GB" sz="1100" b="1" dirty="0">
                        <a:latin typeface="Century Gothic" pitchFamily="34"/>
                      </a:endParaRPr>
                    </a:p>
                  </a:txBody>
                  <a:tcPr marL="68580" marR="68580" marT="34290" marB="34290"/>
                </a:tc>
                <a:extLst>
                  <a:ext uri="{0D108BD9-81ED-4DB2-BD59-A6C34878D82A}">
                    <a16:rowId xmlns:a16="http://schemas.microsoft.com/office/drawing/2014/main" val="553081810"/>
                  </a:ext>
                </a:extLst>
              </a:tr>
              <a:tr h="428869">
                <a:tc>
                  <a:txBody>
                    <a:bodyPr/>
                    <a:lstStyle/>
                    <a:p>
                      <a:pPr marL="171450" lvl="0" indent="-171450" algn="ctr">
                        <a:buSzPct val="100000"/>
                        <a:buFont typeface="Arial" pitchFamily="34"/>
                        <a:buChar char="•"/>
                      </a:pPr>
                      <a:r>
                        <a:rPr lang="en-GB" sz="1100" b="1" kern="1200" dirty="0">
                          <a:solidFill>
                            <a:schemeClr val="dk1"/>
                          </a:solidFill>
                          <a:effectLst/>
                          <a:latin typeface="Century Gothic" panose="020B0502020202020204" pitchFamily="34" charset="0"/>
                          <a:ea typeface="+mn-ea"/>
                          <a:cs typeface="+mn-cs"/>
                        </a:rPr>
                        <a:t>Offer appropriate</a:t>
                      </a:r>
                      <a:r>
                        <a:rPr lang="en-GB" sz="1100" b="1" kern="1200" baseline="0" dirty="0">
                          <a:solidFill>
                            <a:schemeClr val="dk1"/>
                          </a:solidFill>
                          <a:effectLst/>
                          <a:latin typeface="Century Gothic" panose="020B0502020202020204" pitchFamily="34" charset="0"/>
                          <a:ea typeface="+mn-ea"/>
                          <a:cs typeface="+mn-cs"/>
                        </a:rPr>
                        <a:t> comments in paired or small group discussion</a:t>
                      </a:r>
                      <a:endParaRPr lang="en-GB" sz="1100" b="1" dirty="0">
                        <a:latin typeface="Century Gothic" pitchFamily="34"/>
                      </a:endParaRPr>
                    </a:p>
                  </a:txBody>
                  <a:tcPr marL="68580" marR="68580" marT="34290" marB="34290"/>
                </a:tc>
                <a:extLst>
                  <a:ext uri="{0D108BD9-81ED-4DB2-BD59-A6C34878D82A}">
                    <a16:rowId xmlns:a16="http://schemas.microsoft.com/office/drawing/2014/main" val="1723700440"/>
                  </a:ext>
                </a:extLst>
              </a:tr>
              <a:tr h="444956">
                <a:tc>
                  <a:txBody>
                    <a:bodyPr/>
                    <a:lstStyle/>
                    <a:p>
                      <a:pPr marL="171450" lvl="0" indent="-171450" algn="ctr">
                        <a:buSzPct val="100000"/>
                        <a:buFont typeface="Arial" pitchFamily="34"/>
                        <a:buChar char="•"/>
                      </a:pPr>
                      <a:r>
                        <a:rPr lang="en-GB" sz="1100" b="1" dirty="0">
                          <a:latin typeface="Century Gothic" panose="020B0502020202020204" pitchFamily="34" charset="0"/>
                        </a:rPr>
                        <a:t>Begin to be aware that formal</a:t>
                      </a:r>
                      <a:r>
                        <a:rPr lang="en-GB" sz="1100" b="1" baseline="0" dirty="0">
                          <a:latin typeface="Century Gothic" panose="020B0502020202020204" pitchFamily="34" charset="0"/>
                        </a:rPr>
                        <a:t> and informal situations </a:t>
                      </a:r>
                      <a:r>
                        <a:rPr lang="en-GB" sz="1100" b="1" dirty="0">
                          <a:latin typeface="Century Gothic" panose="020B0502020202020204" pitchFamily="34" charset="0"/>
                        </a:rPr>
                        <a:t> require a different</a:t>
                      </a:r>
                      <a:r>
                        <a:rPr lang="en-GB" sz="1100" b="1" baseline="0" dirty="0">
                          <a:latin typeface="Century Gothic" panose="020B0502020202020204" pitchFamily="34" charset="0"/>
                        </a:rPr>
                        <a:t> </a:t>
                      </a:r>
                      <a:r>
                        <a:rPr lang="en-GB" sz="1100" b="1" dirty="0">
                          <a:latin typeface="Century Gothic" panose="020B0502020202020204" pitchFamily="34" charset="0"/>
                        </a:rPr>
                        <a:t>role and language</a:t>
                      </a:r>
                      <a:endParaRPr lang="en-GB" sz="1100" b="1" dirty="0">
                        <a:latin typeface="Century Gothic" pitchFamily="34"/>
                      </a:endParaRPr>
                    </a:p>
                  </a:txBody>
                  <a:tcPr marL="68580" marR="68580" marT="34290" marB="34290"/>
                </a:tc>
                <a:extLst>
                  <a:ext uri="{0D108BD9-81ED-4DB2-BD59-A6C34878D82A}">
                    <a16:rowId xmlns:a16="http://schemas.microsoft.com/office/drawing/2014/main" val="606530470"/>
                  </a:ext>
                </a:extLst>
              </a:tr>
              <a:tr h="428869">
                <a:tc>
                  <a:txBody>
                    <a:bodyPr/>
                    <a:lstStyle/>
                    <a:p>
                      <a:pPr marL="171450" lvl="0" indent="-171450" algn="ctr">
                        <a:buSzPct val="100000"/>
                        <a:buFont typeface="Arial" pitchFamily="34"/>
                        <a:buChar char="•"/>
                      </a:pPr>
                      <a:r>
                        <a:rPr lang="en-GB" sz="1100" b="1" kern="1200" dirty="0">
                          <a:solidFill>
                            <a:schemeClr val="dk1"/>
                          </a:solidFill>
                          <a:effectLst/>
                          <a:latin typeface="Century Gothic" panose="020B0502020202020204" pitchFamily="34" charset="0"/>
                          <a:ea typeface="+mn-ea"/>
                          <a:cs typeface="+mn-cs"/>
                        </a:rPr>
                        <a:t>Retell a familiar story using narrative language and linking words and phrases</a:t>
                      </a:r>
                      <a:endParaRPr lang="en-GB" sz="1100" b="1" dirty="0">
                        <a:latin typeface="Century Gothic" pitchFamily="34"/>
                      </a:endParaRPr>
                    </a:p>
                  </a:txBody>
                  <a:tcPr marL="68580" marR="68580" marT="34290" marB="34290"/>
                </a:tc>
                <a:extLst>
                  <a:ext uri="{0D108BD9-81ED-4DB2-BD59-A6C34878D82A}">
                    <a16:rowId xmlns:a16="http://schemas.microsoft.com/office/drawing/2014/main" val="1358116165"/>
                  </a:ext>
                </a:extLst>
              </a:tr>
              <a:tr h="428869">
                <a:tc>
                  <a:txBody>
                    <a:bodyPr/>
                    <a:lstStyle/>
                    <a:p>
                      <a:pPr marL="171450" lvl="0" indent="-171450" algn="ctr">
                        <a:buSzPct val="100000"/>
                        <a:buFont typeface="Arial" pitchFamily="34"/>
                        <a:buChar char="•"/>
                      </a:pPr>
                      <a:r>
                        <a:rPr lang="en-GB" sz="1100" b="1" dirty="0">
                          <a:latin typeface="Century Gothic" panose="020B0502020202020204" pitchFamily="34" charset="0"/>
                        </a:rPr>
                        <a:t>Hold the attention of  listeners</a:t>
                      </a:r>
                      <a:r>
                        <a:rPr lang="en-GB" sz="1100" b="1" baseline="0" dirty="0">
                          <a:latin typeface="Century Gothic" panose="020B0502020202020204" pitchFamily="34" charset="0"/>
                        </a:rPr>
                        <a:t> by adapting the way they talk</a:t>
                      </a:r>
                      <a:endParaRPr lang="en-GB" sz="1100" b="1" dirty="0">
                        <a:latin typeface="Century Gothic" pitchFamily="34"/>
                      </a:endParaRPr>
                    </a:p>
                  </a:txBody>
                  <a:tcPr marL="68580" marR="68580" marT="34290" marB="34290"/>
                </a:tc>
                <a:extLst>
                  <a:ext uri="{0D108BD9-81ED-4DB2-BD59-A6C34878D82A}">
                    <a16:rowId xmlns:a16="http://schemas.microsoft.com/office/drawing/2014/main" val="2832196440"/>
                  </a:ext>
                </a:extLst>
              </a:tr>
              <a:tr h="428869">
                <a:tc>
                  <a:txBody>
                    <a:bodyPr/>
                    <a:lstStyle/>
                    <a:p>
                      <a:pPr marL="171450" lvl="0" indent="-171450" algn="ctr">
                        <a:buSzPct val="100000"/>
                        <a:buFont typeface="Arial" pitchFamily="34"/>
                        <a:buChar char="•"/>
                      </a:pPr>
                      <a:r>
                        <a:rPr lang="en-GB" sz="1100" b="1" kern="1200" dirty="0">
                          <a:solidFill>
                            <a:schemeClr val="dk1"/>
                          </a:solidFill>
                          <a:effectLst/>
                          <a:latin typeface="Century Gothic" panose="020B0502020202020204" pitchFamily="34" charset="0"/>
                          <a:ea typeface="+mn-ea"/>
                          <a:cs typeface="+mn-cs"/>
                        </a:rPr>
                        <a:t>Begin to understand how to speak for different</a:t>
                      </a:r>
                      <a:r>
                        <a:rPr lang="en-GB" sz="1100" b="1" kern="1200" baseline="0" dirty="0">
                          <a:solidFill>
                            <a:schemeClr val="dk1"/>
                          </a:solidFill>
                          <a:effectLst/>
                          <a:latin typeface="Century Gothic" panose="020B0502020202020204" pitchFamily="34" charset="0"/>
                          <a:ea typeface="+mn-ea"/>
                          <a:cs typeface="+mn-cs"/>
                        </a:rPr>
                        <a:t> purposes and audiences</a:t>
                      </a:r>
                      <a:endParaRPr lang="en-GB" sz="1100" b="1" dirty="0">
                        <a:latin typeface="Century Gothic" pitchFamily="34"/>
                      </a:endParaRPr>
                    </a:p>
                  </a:txBody>
                  <a:tcPr marL="68580" marR="68580" marT="34290" marB="34290"/>
                </a:tc>
                <a:extLst>
                  <a:ext uri="{0D108BD9-81ED-4DB2-BD59-A6C34878D82A}">
                    <a16:rowId xmlns:a16="http://schemas.microsoft.com/office/drawing/2014/main" val="1959399575"/>
                  </a:ext>
                </a:extLst>
              </a:tr>
              <a:tr h="347860">
                <a:tc>
                  <a:txBody>
                    <a:bodyPr/>
                    <a:lstStyle/>
                    <a:p>
                      <a:pPr marL="171450" lvl="0" indent="-171450" algn="ctr">
                        <a:buSzPct val="100000"/>
                        <a:buFont typeface="Arial" pitchFamily="34"/>
                        <a:buChar char="•"/>
                      </a:pPr>
                      <a:r>
                        <a:rPr lang="en-GB" sz="1100" b="1" kern="1200" dirty="0">
                          <a:solidFill>
                            <a:schemeClr val="dk1"/>
                          </a:solidFill>
                          <a:effectLst/>
                          <a:latin typeface="Century Gothic" panose="020B0502020202020204" pitchFamily="34" charset="0"/>
                          <a:ea typeface="+mn-ea"/>
                          <a:cs typeface="+mn-cs"/>
                        </a:rPr>
                        <a:t>Perform a simple poem from</a:t>
                      </a:r>
                      <a:r>
                        <a:rPr lang="en-GB" sz="1100" b="1" kern="1200" baseline="0" dirty="0">
                          <a:solidFill>
                            <a:schemeClr val="dk1"/>
                          </a:solidFill>
                          <a:effectLst/>
                          <a:latin typeface="Century Gothic" panose="020B0502020202020204" pitchFamily="34" charset="0"/>
                          <a:ea typeface="+mn-ea"/>
                          <a:cs typeface="+mn-cs"/>
                        </a:rPr>
                        <a:t> memory</a:t>
                      </a:r>
                      <a:endParaRPr lang="en-GB" sz="1100" b="1" dirty="0">
                        <a:latin typeface="Century Gothic" pitchFamily="34"/>
                      </a:endParaRPr>
                    </a:p>
                  </a:txBody>
                  <a:tcPr marL="68580" marR="68580" marT="34290" marB="34290"/>
                </a:tc>
                <a:extLst>
                  <a:ext uri="{0D108BD9-81ED-4DB2-BD59-A6C34878D82A}">
                    <a16:rowId xmlns:a16="http://schemas.microsoft.com/office/drawing/2014/main" val="354615186"/>
                  </a:ext>
                </a:extLst>
              </a:tr>
            </a:tbl>
          </a:graphicData>
        </a:graphic>
      </p:graphicFrame>
    </p:spTree>
    <p:extLst>
      <p:ext uri="{BB962C8B-B14F-4D97-AF65-F5344CB8AC3E}">
        <p14:creationId xmlns:p14="http://schemas.microsoft.com/office/powerpoint/2010/main" val="566542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588597"/>
            <a:ext cx="6172200" cy="378042"/>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Exceeding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4055279547"/>
              </p:ext>
            </p:extLst>
          </p:nvPr>
        </p:nvGraphicFramePr>
        <p:xfrm>
          <a:off x="1728722" y="1556792"/>
          <a:ext cx="6722772" cy="4608510"/>
        </p:xfrm>
        <a:graphic>
          <a:graphicData uri="http://schemas.openxmlformats.org/drawingml/2006/table">
            <a:tbl>
              <a:tblPr firstRow="1" bandRow="1">
                <a:tableStyleId>{5C22544A-7EE6-4342-B048-85BDC9FD1C3A}</a:tableStyleId>
              </a:tblPr>
              <a:tblGrid>
                <a:gridCol w="6722772">
                  <a:extLst>
                    <a:ext uri="{9D8B030D-6E8A-4147-A177-3AD203B41FA5}">
                      <a16:colId xmlns:a16="http://schemas.microsoft.com/office/drawing/2014/main" val="3887028268"/>
                    </a:ext>
                  </a:extLst>
                </a:gridCol>
              </a:tblGrid>
              <a:tr h="477609">
                <a:tc>
                  <a:txBody>
                    <a:bodyPr/>
                    <a:lstStyle/>
                    <a:p>
                      <a:pPr marL="0" lvl="0" indent="0" algn="ctr">
                        <a:buSzPct val="100000"/>
                        <a:buFont typeface="Arial" pitchFamily="34"/>
                        <a:buNone/>
                      </a:pPr>
                      <a:r>
                        <a:rPr lang="en-GB" sz="1200" b="1" dirty="0">
                          <a:solidFill>
                            <a:schemeClr val="tx1"/>
                          </a:solidFill>
                          <a:latin typeface="Century Gothic" pitchFamily="34"/>
                        </a:rPr>
                        <a:t>Year 2 Exceeding Expectations: </a:t>
                      </a:r>
                    </a:p>
                    <a:p>
                      <a:pPr marL="0" lvl="0" indent="0" algn="ctr">
                        <a:buSzPct val="100000"/>
                        <a:buFont typeface="Arial" pitchFamily="34"/>
                        <a:buNone/>
                      </a:pPr>
                      <a:r>
                        <a:rPr lang="en-GB" sz="1200" b="1" dirty="0">
                          <a:solidFill>
                            <a:schemeClr val="tx1"/>
                          </a:solidFill>
                          <a:latin typeface="Century Gothic" pitchFamily="34"/>
                        </a:rPr>
                        <a:t>Reading</a:t>
                      </a:r>
                    </a:p>
                  </a:txBody>
                  <a:tcPr marL="68580" marR="68580" marT="34290" marB="34290">
                    <a:solidFill>
                      <a:schemeClr val="tx2">
                        <a:lumMod val="40000"/>
                        <a:lumOff val="60000"/>
                      </a:schemeClr>
                    </a:solidFill>
                  </a:tcPr>
                </a:tc>
                <a:extLst>
                  <a:ext uri="{0D108BD9-81ED-4DB2-BD59-A6C34878D82A}">
                    <a16:rowId xmlns:a16="http://schemas.microsoft.com/office/drawing/2014/main" val="4181454313"/>
                  </a:ext>
                </a:extLst>
              </a:tr>
              <a:tr h="305838">
                <a:tc>
                  <a:txBody>
                    <a:body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Enhance meaning through expression and intonation</a:t>
                      </a:r>
                      <a:endParaRPr lang="en-GB" sz="1200" b="1" dirty="0">
                        <a:solidFill>
                          <a:schemeClr val="tx1"/>
                        </a:solidFill>
                        <a:latin typeface="Century Gothic" panose="020B0502020202020204" pitchFamily="34" charset="0"/>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2737739162"/>
                  </a:ext>
                </a:extLst>
              </a:tr>
              <a:tr h="477609">
                <a:tc>
                  <a:txBody>
                    <a:body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Identify and comment on main characters in stories and the way they relate to one another</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995915152"/>
                  </a:ext>
                </a:extLst>
              </a:tr>
              <a:tr h="377060">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2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Self-correct, look backwards and forwards in the text and search for meaning</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911200744"/>
                  </a:ext>
                </a:extLst>
              </a:tr>
              <a:tr h="305838">
                <a:tc>
                  <a:txBody>
                    <a:body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Comment on the way characters relate to one another</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2707494540"/>
                  </a:ext>
                </a:extLst>
              </a:tr>
              <a:tr h="377060">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2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Show understanding of the main points of the text and re-tell the story</a:t>
                      </a:r>
                    </a:p>
                  </a:txBody>
                  <a:tcPr marL="68580" marR="68580" marT="34290" marB="34290"/>
                </a:tc>
                <a:extLst>
                  <a:ext uri="{0D108BD9-81ED-4DB2-BD59-A6C34878D82A}">
                    <a16:rowId xmlns:a16="http://schemas.microsoft.com/office/drawing/2014/main" val="4051074094"/>
                  </a:ext>
                </a:extLst>
              </a:tr>
              <a:tr h="477609">
                <a:tc>
                  <a:txBody>
                    <a:body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Make sensible predictions about what is likely to happen in the story and to different characters</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1332358932"/>
                  </a:ext>
                </a:extLst>
              </a:tr>
              <a:tr h="477609">
                <a:tc>
                  <a:txBody>
                    <a:body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Know how suspense and humour is built up in a story, including the development of the plot</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1027792818"/>
                  </a:ext>
                </a:extLst>
              </a:tr>
              <a:tr h="377060">
                <a:tc>
                  <a:txBody>
                    <a:body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Recognise similarities in the plot or characters within different stories</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1947799442"/>
                  </a:ext>
                </a:extLst>
              </a:tr>
              <a:tr h="477609">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2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Extract information from non-fiction texts, appropriately using contents, index, chapters, headings and glossary</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738577589"/>
                  </a:ext>
                </a:extLst>
              </a:tr>
              <a:tr h="477609">
                <a:tc>
                  <a:txBody>
                    <a:bodyPr/>
                    <a:lstStyle/>
                    <a:p>
                      <a:pPr marL="171450" marR="0" lvl="0" indent="-171450" algn="ctr" defTabSz="914400" rtl="0" fontAlgn="auto" hangingPunct="1">
                        <a:lnSpc>
                          <a:spcPct val="100000"/>
                        </a:lnSpc>
                        <a:spcBef>
                          <a:spcPts val="0"/>
                        </a:spcBef>
                        <a:spcAft>
                          <a:spcPts val="0"/>
                        </a:spcAft>
                        <a:buSzPct val="100000"/>
                        <a:buFont typeface="Arial" pitchFamily="34"/>
                        <a:buChar char="•"/>
                        <a:tabLst/>
                      </a:pPr>
                      <a:r>
                        <a:rPr kumimoji="0" lang="en-GB" altLang="en-US" sz="12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Read poetry, using intonation and expression, and handle humour appropriately when needed</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146018878"/>
                  </a:ext>
                </a:extLst>
              </a:tr>
            </a:tbl>
          </a:graphicData>
        </a:graphic>
      </p:graphicFrame>
    </p:spTree>
    <p:extLst>
      <p:ext uri="{BB962C8B-B14F-4D97-AF65-F5344CB8AC3E}">
        <p14:creationId xmlns:p14="http://schemas.microsoft.com/office/powerpoint/2010/main" val="348098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835696" y="540102"/>
            <a:ext cx="6172200" cy="432048"/>
          </a:xfrm>
        </p:spPr>
        <p:txBody>
          <a:bodyPr>
            <a:noAutofit/>
          </a:bodyPr>
          <a:lstStyle/>
          <a:p>
            <a:pPr algn="ctr"/>
            <a:r>
              <a:rPr lang="en-GB" sz="2000" b="1" dirty="0">
                <a:latin typeface="Arial" panose="020B0604020202020204" pitchFamily="34" charset="0"/>
                <a:cs typeface="Arial" panose="020B0604020202020204" pitchFamily="34" charset="0"/>
              </a:rPr>
              <a:t>Assessing Writing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2 Expectations</a:t>
            </a:r>
          </a:p>
        </p:txBody>
      </p:sp>
      <p:pic>
        <p:nvPicPr>
          <p:cNvPr id="7" name="Picture 6"/>
          <p:cNvPicPr/>
          <p:nvPr/>
        </p:nvPicPr>
        <p:blipFill rotWithShape="1">
          <a:blip r:embed="rId3"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3" name="Table 2"/>
          <p:cNvGraphicFramePr>
            <a:graphicFrameLocks noGrp="1"/>
          </p:cNvGraphicFramePr>
          <p:nvPr>
            <p:extLst>
              <p:ext uri="{D42A27DB-BD31-4B8C-83A1-F6EECF244321}">
                <p14:modId xmlns:p14="http://schemas.microsoft.com/office/powerpoint/2010/main" val="3575580857"/>
              </p:ext>
            </p:extLst>
          </p:nvPr>
        </p:nvGraphicFramePr>
        <p:xfrm>
          <a:off x="1907704" y="1556792"/>
          <a:ext cx="6768752" cy="4442460"/>
        </p:xfrm>
        <a:graphic>
          <a:graphicData uri="http://schemas.openxmlformats.org/drawingml/2006/table">
            <a:tbl>
              <a:tblPr firstRow="1" bandRow="1">
                <a:tableStyleId>{5C22544A-7EE6-4342-B048-85BDC9FD1C3A}</a:tableStyleId>
              </a:tblPr>
              <a:tblGrid>
                <a:gridCol w="6768752">
                  <a:extLst>
                    <a:ext uri="{9D8B030D-6E8A-4147-A177-3AD203B41FA5}">
                      <a16:colId xmlns:a16="http://schemas.microsoft.com/office/drawing/2014/main" val="2965524145"/>
                    </a:ext>
                  </a:extLst>
                </a:gridCol>
              </a:tblGrid>
              <a:tr h="434340">
                <a:tc>
                  <a:txBody>
                    <a:bodyPr/>
                    <a:lstStyle/>
                    <a:p>
                      <a:pPr marL="0" lvl="0" indent="0" algn="ctr">
                        <a:buSzPct val="100000"/>
                        <a:buFont typeface="Arial" pitchFamily="34"/>
                        <a:buNone/>
                      </a:pPr>
                      <a:r>
                        <a:rPr lang="en-GB" sz="1400" b="1" dirty="0">
                          <a:solidFill>
                            <a:schemeClr val="tx1"/>
                          </a:solidFill>
                          <a:latin typeface="Century Gothic" pitchFamily="34"/>
                        </a:rPr>
                        <a:t>Year 2 Exceeding Expectations: </a:t>
                      </a:r>
                    </a:p>
                    <a:p>
                      <a:pPr marL="0" lvl="0" indent="0" algn="ctr">
                        <a:buSzPct val="100000"/>
                        <a:buFont typeface="Arial" pitchFamily="34"/>
                        <a:buNone/>
                      </a:pPr>
                      <a:r>
                        <a:rPr lang="en-GB" sz="1400" b="1" dirty="0">
                          <a:solidFill>
                            <a:schemeClr val="tx1"/>
                          </a:solidFill>
                          <a:latin typeface="Century Gothic" pitchFamily="34"/>
                        </a:rPr>
                        <a:t>Writing</a:t>
                      </a:r>
                    </a:p>
                  </a:txBody>
                  <a:tcPr marL="68580" marR="68580" marT="34290" marB="34290">
                    <a:solidFill>
                      <a:schemeClr val="tx2">
                        <a:lumMod val="40000"/>
                        <a:lumOff val="60000"/>
                      </a:schemeClr>
                    </a:solidFill>
                  </a:tcPr>
                </a:tc>
                <a:extLst>
                  <a:ext uri="{0D108BD9-81ED-4DB2-BD59-A6C34878D82A}">
                    <a16:rowId xmlns:a16="http://schemas.microsoft.com/office/drawing/2014/main" val="2908187168"/>
                  </a:ext>
                </a:extLst>
              </a:tr>
              <a:tr h="342900">
                <a:tc>
                  <a:txBody>
                    <a:bodyPr/>
                    <a:lstStyle/>
                    <a:p>
                      <a:pPr marL="171450" lvl="0" indent="-171450" algn="ctr">
                        <a:buSzPct val="100000"/>
                        <a:buFont typeface="Arial" pitchFamily="34"/>
                        <a:buChar char="•"/>
                      </a:pPr>
                      <a:r>
                        <a:rPr kumimoji="0" lang="en-GB" altLang="en-US" sz="14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Descriptions are clear enough for people to recognise what is meant even when things are not named</a:t>
                      </a:r>
                      <a:endParaRPr lang="en-GB" sz="1400" b="1" dirty="0">
                        <a:solidFill>
                          <a:schemeClr val="tx1"/>
                        </a:solidFill>
                        <a:latin typeface="Century Gothic" panose="020B0502020202020204" pitchFamily="34" charset="0"/>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2819856893"/>
                  </a:ext>
                </a:extLst>
              </a:tr>
              <a:tr h="278130">
                <a:tc>
                  <a:txBody>
                    <a:bodyPr/>
                    <a:lstStyle/>
                    <a:p>
                      <a:pPr marL="171450" lvl="0" indent="-171450" algn="ctr">
                        <a:buSzPct val="100000"/>
                        <a:buFont typeface="Arial" pitchFamily="34"/>
                        <a:buChar char="•"/>
                      </a:pPr>
                      <a:r>
                        <a:rPr kumimoji="0" lang="en-GB" altLang="en-US" sz="14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Use some phrases and words that they come across in reading</a:t>
                      </a:r>
                      <a:endParaRPr lang="en-GB" sz="14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3643048530"/>
                  </a:ext>
                </a:extLst>
              </a:tr>
              <a:tr h="342900">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4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Use words like ‘suddenly’ or ‘amazingly’, so that writing grips the reader’s interest</a:t>
                      </a:r>
                      <a:endParaRPr lang="en-GB" sz="14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2696159709"/>
                  </a:ext>
                </a:extLst>
              </a:tr>
              <a:tr h="342900">
                <a:tc>
                  <a:txBody>
                    <a:bodyPr/>
                    <a:lstStyle/>
                    <a:p>
                      <a:pPr marL="171450" lvl="0" indent="-171450" algn="ctr">
                        <a:buSzPct val="100000"/>
                        <a:buFont typeface="Arial" pitchFamily="34"/>
                        <a:buChar char="•"/>
                      </a:pPr>
                      <a:r>
                        <a:rPr kumimoji="0" lang="en-GB" altLang="en-US" sz="14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Stories have interesting endings that have been carefully thought about</a:t>
                      </a:r>
                      <a:endParaRPr lang="en-GB" sz="14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2065478205"/>
                  </a:ext>
                </a:extLst>
              </a:tr>
              <a:tr h="278130">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4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Consistent in using the </a:t>
                      </a:r>
                      <a:r>
                        <a:rPr kumimoji="0" lang="en-GB" altLang="en-US" sz="1400" b="1" i="1"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first</a:t>
                      </a:r>
                      <a:r>
                        <a:rPr kumimoji="0" lang="en-GB" altLang="en-US" sz="14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or </a:t>
                      </a:r>
                      <a:r>
                        <a:rPr kumimoji="0" lang="en-GB" altLang="en-US" sz="1400" b="1" i="1"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third</a:t>
                      </a:r>
                      <a:r>
                        <a:rPr kumimoji="0" lang="en-GB" altLang="en-US" sz="14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person</a:t>
                      </a:r>
                      <a:endParaRPr lang="en-GB" sz="14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3049901398"/>
                  </a:ext>
                </a:extLst>
              </a:tr>
              <a:tr h="342900">
                <a:tc>
                  <a:txBody>
                    <a:bodyPr/>
                    <a:lstStyle/>
                    <a:p>
                      <a:pPr marL="171450" lvl="0" indent="-171450" algn="ctr">
                        <a:buSzPct val="100000"/>
                        <a:buFont typeface="Arial" pitchFamily="34"/>
                        <a:buChar char="•"/>
                      </a:pPr>
                      <a:r>
                        <a:rPr kumimoji="0" lang="en-GB" altLang="en-US" sz="14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Keep writing interesting throughout and not be tempted to look at quick ways to finish it</a:t>
                      </a:r>
                      <a:endParaRPr lang="en-GB" sz="14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313214962"/>
                  </a:ext>
                </a:extLst>
              </a:tr>
              <a:tr h="342900">
                <a:tc>
                  <a:txBody>
                    <a:bodyPr/>
                    <a:lstStyle/>
                    <a:p>
                      <a:pPr marL="171450" lvl="0" indent="-171450" algn="ctr">
                        <a:buSzPct val="100000"/>
                        <a:buFont typeface="Arial" pitchFamily="34"/>
                        <a:buChar char="•"/>
                      </a:pPr>
                      <a:r>
                        <a:rPr kumimoji="0" lang="en-GB" altLang="en-US" sz="14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Check that capital letters, commas and question marks are used when needed and attempt to use speech marks</a:t>
                      </a:r>
                      <a:endParaRPr lang="en-GB" sz="14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3854623765"/>
                  </a:ext>
                </a:extLst>
              </a:tr>
              <a:tr h="278130">
                <a:tc>
                  <a:txBody>
                    <a:bodyPr/>
                    <a:lstStyle/>
                    <a:p>
                      <a:pPr marL="171450" lvl="0" indent="-171450" algn="ctr">
                        <a:buSzPct val="100000"/>
                        <a:buFont typeface="Arial" pitchFamily="34"/>
                        <a:buChar char="•"/>
                      </a:pPr>
                      <a:r>
                        <a:rPr kumimoji="0" lang="en-GB" altLang="en-US" sz="14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Use a dictionary to check spellings of words</a:t>
                      </a:r>
                      <a:endParaRPr lang="en-GB" sz="14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4238461017"/>
                  </a:ext>
                </a:extLst>
              </a:tr>
              <a:tr h="278130">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4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Use specific nouns when needed, e.g. ‘terrier’ instead of ‘dog’</a:t>
                      </a:r>
                      <a:endParaRPr lang="en-GB" sz="14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3168259494"/>
                  </a:ext>
                </a:extLst>
              </a:tr>
              <a:tr h="342900">
                <a:tc>
                  <a:txBody>
                    <a:bodyPr/>
                    <a:lstStyle/>
                    <a:p>
                      <a:pPr marL="171450" marR="0" lvl="0" indent="-171450" algn="ctr" defTabSz="914400" rtl="0" fontAlgn="auto" hangingPunct="1">
                        <a:lnSpc>
                          <a:spcPct val="100000"/>
                        </a:lnSpc>
                        <a:spcBef>
                          <a:spcPts val="0"/>
                        </a:spcBef>
                        <a:spcAft>
                          <a:spcPts val="0"/>
                        </a:spcAft>
                        <a:buSzPct val="100000"/>
                        <a:buFont typeface="Arial" pitchFamily="34"/>
                        <a:buChar char="•"/>
                        <a:tabLst/>
                      </a:pPr>
                      <a:r>
                        <a:rPr kumimoji="0" lang="en-GB" altLang="en-US" sz="14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Take time to describe characters and events within stories, rather than move from one event to another</a:t>
                      </a:r>
                      <a:endParaRPr lang="en-GB" sz="14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879195064"/>
                  </a:ext>
                </a:extLst>
              </a:tr>
            </a:tbl>
          </a:graphicData>
        </a:graphic>
      </p:graphicFrame>
    </p:spTree>
    <p:extLst>
      <p:ext uri="{BB962C8B-B14F-4D97-AF65-F5344CB8AC3E}">
        <p14:creationId xmlns:p14="http://schemas.microsoft.com/office/powerpoint/2010/main" val="1834008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764704"/>
            <a:ext cx="6172200" cy="324036"/>
          </a:xfrm>
        </p:spPr>
        <p:txBody>
          <a:bodyPr>
            <a:noAutofit/>
          </a:bodyPr>
          <a:lstStyle/>
          <a:p>
            <a:pPr algn="ctr"/>
            <a:r>
              <a:rPr lang="en-GB" sz="2000" b="1" dirty="0">
                <a:latin typeface="Arial" panose="020B0604020202020204" pitchFamily="34" charset="0"/>
                <a:cs typeface="Arial" panose="020B0604020202020204" pitchFamily="34" charset="0"/>
              </a:rPr>
              <a:t>Assessing Spoken Language</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1189860257"/>
              </p:ext>
            </p:extLst>
          </p:nvPr>
        </p:nvGraphicFramePr>
        <p:xfrm>
          <a:off x="2483768" y="1700808"/>
          <a:ext cx="4968552" cy="4367573"/>
        </p:xfrm>
        <a:graphic>
          <a:graphicData uri="http://schemas.openxmlformats.org/drawingml/2006/table">
            <a:tbl>
              <a:tblPr firstRow="1" bandRow="1">
                <a:tableStyleId>{5C22544A-7EE6-4342-B048-85BDC9FD1C3A}</a:tableStyleId>
              </a:tblPr>
              <a:tblGrid>
                <a:gridCol w="4968552">
                  <a:extLst>
                    <a:ext uri="{9D8B030D-6E8A-4147-A177-3AD203B41FA5}">
                      <a16:colId xmlns:a16="http://schemas.microsoft.com/office/drawing/2014/main" val="2692599746"/>
                    </a:ext>
                  </a:extLst>
                </a:gridCol>
              </a:tblGrid>
              <a:tr h="494617">
                <a:tc>
                  <a:txBody>
                    <a:bodyPr/>
                    <a:lstStyle/>
                    <a:p>
                      <a:pPr marL="0" lvl="0" indent="0" algn="ctr">
                        <a:buSzPct val="100000"/>
                        <a:buFont typeface="Arial" pitchFamily="34"/>
                        <a:buNone/>
                      </a:pPr>
                      <a:r>
                        <a:rPr lang="en-GB" sz="1200" b="1" dirty="0">
                          <a:solidFill>
                            <a:schemeClr val="tx1"/>
                          </a:solidFill>
                          <a:latin typeface="Century Gothic" pitchFamily="34"/>
                        </a:rPr>
                        <a:t>Year 2 Exceeding Expectations: </a:t>
                      </a:r>
                    </a:p>
                    <a:p>
                      <a:pPr marL="0" lvl="0" indent="0" algn="ctr">
                        <a:buSzPct val="100000"/>
                        <a:buFont typeface="Arial" pitchFamily="34"/>
                        <a:buNone/>
                      </a:pPr>
                      <a:r>
                        <a:rPr lang="en-GB" sz="1200" b="1" dirty="0">
                          <a:solidFill>
                            <a:schemeClr val="tx1"/>
                          </a:solidFill>
                          <a:latin typeface="Century Gothic" pitchFamily="34"/>
                        </a:rPr>
                        <a:t>Spoken Language</a:t>
                      </a:r>
                    </a:p>
                  </a:txBody>
                  <a:tcPr marL="68580" marR="68580" marT="34290" marB="34290">
                    <a:solidFill>
                      <a:schemeClr val="tx2">
                        <a:lumMod val="40000"/>
                        <a:lumOff val="60000"/>
                      </a:schemeClr>
                    </a:solidFill>
                  </a:tcPr>
                </a:tc>
                <a:extLst>
                  <a:ext uri="{0D108BD9-81ED-4DB2-BD59-A6C34878D82A}">
                    <a16:rowId xmlns:a16="http://schemas.microsoft.com/office/drawing/2014/main" val="2171908544"/>
                  </a:ext>
                </a:extLst>
              </a:tr>
              <a:tr h="390487">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charset="0"/>
                        </a:rPr>
                        <a:t>Use different style, tone and loudness of speech when speaking to a larger audience</a:t>
                      </a:r>
                      <a:endParaRPr kumimoji="0" lang="en-GB" altLang="en-US" sz="12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1891678336"/>
                  </a:ext>
                </a:extLst>
              </a:tr>
              <a:tr h="390487">
                <a:tc>
                  <a:txBody>
                    <a:bodyPr/>
                    <a:lstStyle/>
                    <a:p>
                      <a:pPr marL="171450" lvl="0" indent="-171450">
                        <a:buSzPct val="100000"/>
                        <a:buFont typeface="Arial" pitchFamily="34"/>
                        <a:buChar char="•"/>
                      </a:pPr>
                      <a:r>
                        <a:rPr lang="en-GB" sz="1200" b="1" dirty="0">
                          <a:latin typeface="Century Gothic" pitchFamily="34" charset="0"/>
                        </a:rPr>
                        <a:t>Help the discussion to go well by listening and respond to others’ ideas</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1280928015"/>
                  </a:ext>
                </a:extLst>
              </a:tr>
              <a:tr h="390487">
                <a:tc>
                  <a:txBody>
                    <a:bodyPr/>
                    <a:lstStyle/>
                    <a:p>
                      <a:pPr marL="171450" lvl="0" indent="-171450">
                        <a:buSzPct val="100000"/>
                        <a:buFont typeface="Arial" pitchFamily="34"/>
                        <a:buChar char="•"/>
                      </a:pPr>
                      <a:r>
                        <a:rPr lang="en-GB" sz="1200" b="1" dirty="0">
                          <a:latin typeface="Century Gothic" pitchFamily="34" charset="0"/>
                        </a:rPr>
                        <a:t>Draw up a set of questions about a</a:t>
                      </a:r>
                      <a:r>
                        <a:rPr lang="en-GB" sz="1200" b="1" baseline="0" dirty="0">
                          <a:latin typeface="Century Gothic" pitchFamily="34" charset="0"/>
                        </a:rPr>
                        <a:t> group of artefacts</a:t>
                      </a:r>
                      <a:r>
                        <a:rPr lang="en-GB" sz="1200" b="1" dirty="0">
                          <a:latin typeface="Century Gothic" pitchFamily="34" charset="0"/>
                        </a:rPr>
                        <a:t> that is shared</a:t>
                      </a:r>
                      <a:r>
                        <a:rPr lang="en-GB" sz="1200" b="1" baseline="0" dirty="0">
                          <a:latin typeface="Century Gothic" pitchFamily="34" charset="0"/>
                        </a:rPr>
                        <a:t> or </a:t>
                      </a:r>
                      <a:r>
                        <a:rPr lang="en-GB" sz="1200" b="1" dirty="0">
                          <a:latin typeface="Century Gothic" pitchFamily="34" charset="0"/>
                        </a:rPr>
                        <a:t>discussed with the class</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4102238065"/>
                  </a:ext>
                </a:extLst>
              </a:tr>
              <a:tr h="316729">
                <a:tc>
                  <a:txBody>
                    <a:bodyPr/>
                    <a:lstStyle/>
                    <a:p>
                      <a:pPr marL="171450" lvl="0" indent="-171450">
                        <a:buSzPct val="100000"/>
                        <a:buFont typeface="Arial" pitchFamily="34"/>
                        <a:buChar char="•"/>
                      </a:pPr>
                      <a:r>
                        <a:rPr lang="en-GB" sz="1200" b="1" dirty="0">
                          <a:solidFill>
                            <a:schemeClr val="tx1"/>
                          </a:solidFill>
                          <a:latin typeface="Century Gothic" panose="020B0502020202020204" pitchFamily="34" charset="0"/>
                        </a:rPr>
                        <a:t>Explain main things learnt from a presentation by someone</a:t>
                      </a:r>
                    </a:p>
                  </a:txBody>
                  <a:tcPr marL="68580" marR="68580" marT="34290" marB="34290"/>
                </a:tc>
                <a:extLst>
                  <a:ext uri="{0D108BD9-81ED-4DB2-BD59-A6C34878D82A}">
                    <a16:rowId xmlns:a16="http://schemas.microsoft.com/office/drawing/2014/main" val="1753846623"/>
                  </a:ext>
                </a:extLst>
              </a:tr>
              <a:tr h="316729">
                <a:tc>
                  <a:txBody>
                    <a:bodyPr/>
                    <a:lstStyle/>
                    <a:p>
                      <a:pPr marL="171450" lvl="0" indent="-171450">
                        <a:buSzPct val="100000"/>
                        <a:buFont typeface="Arial" pitchFamily="34"/>
                        <a:buChar char="•"/>
                      </a:pPr>
                      <a:r>
                        <a:rPr lang="en-GB" sz="1200" b="1" dirty="0">
                          <a:solidFill>
                            <a:schemeClr val="tx1"/>
                          </a:solidFill>
                          <a:latin typeface="Century Gothic" panose="020B0502020202020204" pitchFamily="34" charset="0"/>
                        </a:rPr>
                        <a:t>Draw up hypotheses in science</a:t>
                      </a:r>
                    </a:p>
                  </a:txBody>
                  <a:tcPr marL="68580" marR="68580" marT="34290" marB="34290"/>
                </a:tc>
                <a:extLst>
                  <a:ext uri="{0D108BD9-81ED-4DB2-BD59-A6C34878D82A}">
                    <a16:rowId xmlns:a16="http://schemas.microsoft.com/office/drawing/2014/main" val="1296323653"/>
                  </a:ext>
                </a:extLst>
              </a:tr>
              <a:tr h="316729">
                <a:tc>
                  <a:txBody>
                    <a:bodyPr/>
                    <a:lstStyle/>
                    <a:p>
                      <a:pPr marL="171450" lvl="0" indent="-171450">
                        <a:buSzPct val="100000"/>
                        <a:buFont typeface="Arial" pitchFamily="34"/>
                        <a:buChar char="•"/>
                      </a:pPr>
                      <a:r>
                        <a:rPr kumimoji="0" lang="en-GB" altLang="en-US" sz="12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Talk about personal feelings when reflecting on a story</a:t>
                      </a:r>
                    </a:p>
                  </a:txBody>
                  <a:tcPr marL="68580" marR="68580" marT="34290" marB="34290"/>
                </a:tc>
                <a:extLst>
                  <a:ext uri="{0D108BD9-81ED-4DB2-BD59-A6C34878D82A}">
                    <a16:rowId xmlns:a16="http://schemas.microsoft.com/office/drawing/2014/main" val="1532658552"/>
                  </a:ext>
                </a:extLst>
              </a:tr>
              <a:tr h="390487">
                <a:tc>
                  <a:txBody>
                    <a:bodyPr/>
                    <a:lstStyle/>
                    <a:p>
                      <a:pPr marL="171450" lvl="0" indent="-171450">
                        <a:buSzPct val="100000"/>
                        <a:buFont typeface="Arial" pitchFamily="34"/>
                        <a:buChar char="•"/>
                      </a:pPr>
                      <a:r>
                        <a:rPr lang="en-GB" altLang="en-US" sz="1200" b="1" dirty="0">
                          <a:latin typeface="Century Gothic" panose="020B0502020202020204" pitchFamily="34" charset="0"/>
                          <a:ea typeface="Calibri" panose="020F0502020204030204" pitchFamily="34" charset="0"/>
                          <a:cs typeface="Times New Roman" panose="02020603050405020304" pitchFamily="18" charset="0"/>
                        </a:rPr>
                        <a:t>Organise persuasive language with a clear view as to who it is pitched at</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2961823238"/>
                  </a:ext>
                </a:extLst>
              </a:tr>
              <a:tr h="390487">
                <a:tc>
                  <a:txBody>
                    <a:bodyPr/>
                    <a:lstStyle/>
                    <a:p>
                      <a:pPr marL="171450" lvl="0" indent="-171450">
                        <a:buSzPct val="100000"/>
                        <a:buFont typeface="Arial" pitchFamily="34"/>
                        <a:buChar char="•"/>
                      </a:pPr>
                      <a:r>
                        <a:rPr lang="en-GB" altLang="en-US" sz="1200" b="1" dirty="0">
                          <a:solidFill>
                            <a:srgbClr val="000000"/>
                          </a:solidFill>
                          <a:latin typeface="Century Gothic" panose="020B0502020202020204" pitchFamily="34" charset="0"/>
                          <a:ea typeface="Calibri" panose="020F0502020204030204" pitchFamily="34" charset="0"/>
                          <a:cs typeface="Times New Roman" panose="02020603050405020304" pitchFamily="18" charset="0"/>
                        </a:rPr>
                        <a:t>Know when to vary voice  and language  to express feelings at  a key moment</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2644453747"/>
                  </a:ext>
                </a:extLst>
              </a:tr>
              <a:tr h="316729">
                <a:tc>
                  <a:txBody>
                    <a:bodyPr/>
                    <a:lstStyle/>
                    <a:p>
                      <a:pPr marL="171450" lvl="0" indent="-171450">
                        <a:buSzPct val="100000"/>
                        <a:buFont typeface="Arial" pitchFamily="34"/>
                        <a:buChar char="•"/>
                      </a:pPr>
                      <a:r>
                        <a:rPr lang="en-US" altLang="en-US" sz="1200" b="1" dirty="0">
                          <a:latin typeface="Century Gothic" panose="020B0502020202020204" pitchFamily="34" charset="0"/>
                        </a:rPr>
                        <a:t>Ensure instructions follow one another in sequence</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928433911"/>
                  </a:ext>
                </a:extLst>
              </a:tr>
              <a:tr h="390487">
                <a:tc>
                  <a:txBody>
                    <a:bodyPr/>
                    <a:lstStyle/>
                    <a:p>
                      <a:pPr marL="171450" lvl="0" indent="-171450">
                        <a:buSzPct val="100000"/>
                        <a:buFont typeface="Arial" pitchFamily="34"/>
                        <a:buChar char="•"/>
                      </a:pPr>
                      <a:r>
                        <a:rPr lang="en-GB" sz="1200" b="1" dirty="0">
                          <a:latin typeface="Century Gothic" pitchFamily="34" charset="0"/>
                        </a:rPr>
                        <a:t>Decide how to present a poem dramatically, using all members of the group</a:t>
                      </a:r>
                      <a:endParaRPr lang="en-GB" sz="12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3041659431"/>
                  </a:ext>
                </a:extLst>
              </a:tr>
            </a:tbl>
          </a:graphicData>
        </a:graphic>
      </p:graphicFrame>
    </p:spTree>
    <p:extLst>
      <p:ext uri="{BB962C8B-B14F-4D97-AF65-F5344CB8AC3E}">
        <p14:creationId xmlns:p14="http://schemas.microsoft.com/office/powerpoint/2010/main" val="2646847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850" y="260350"/>
            <a:ext cx="882015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a:t>
            </a: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Year 2 Expectations</a:t>
            </a:r>
            <a:endParaRPr lang="en-GB" sz="2000" dirty="0"/>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1003380814"/>
              </p:ext>
            </p:extLst>
          </p:nvPr>
        </p:nvGraphicFramePr>
        <p:xfrm>
          <a:off x="1619672" y="1613482"/>
          <a:ext cx="3748049" cy="4107180"/>
        </p:xfrm>
        <a:graphic>
          <a:graphicData uri="http://schemas.openxmlformats.org/drawingml/2006/table">
            <a:tbl>
              <a:tblPr firstRow="1" bandRow="1">
                <a:tableStyleId>{5C22544A-7EE6-4342-B048-85BDC9FD1C3A}</a:tableStyleId>
              </a:tblPr>
              <a:tblGrid>
                <a:gridCol w="3748049">
                  <a:extLst>
                    <a:ext uri="{9D8B030D-6E8A-4147-A177-3AD203B41FA5}">
                      <a16:colId xmlns:a16="http://schemas.microsoft.com/office/drawing/2014/main" val="2853601322"/>
                    </a:ext>
                  </a:extLst>
                </a:gridCol>
              </a:tblGrid>
              <a:tr h="278130">
                <a:tc>
                  <a:txBody>
                    <a:bodyPr/>
                    <a:lstStyle/>
                    <a:p>
                      <a:pPr marL="0" lvl="0" indent="0" algn="l">
                        <a:buSzPct val="100000"/>
                        <a:buFont typeface="Arial" pitchFamily="34"/>
                        <a:buNone/>
                      </a:pPr>
                      <a:r>
                        <a:rPr lang="en-GB" sz="1200" b="1" dirty="0">
                          <a:solidFill>
                            <a:schemeClr val="tx1"/>
                          </a:solidFill>
                          <a:latin typeface="Century Gothic" pitchFamily="34"/>
                        </a:rPr>
                        <a:t>Year 2 Expectations: Number</a:t>
                      </a:r>
                    </a:p>
                  </a:txBody>
                  <a:tcPr marL="68580" marR="68580" marT="34290" marB="34290">
                    <a:solidFill>
                      <a:schemeClr val="tx2">
                        <a:lumMod val="40000"/>
                        <a:lumOff val="60000"/>
                      </a:schemeClr>
                    </a:solidFill>
                  </a:tcPr>
                </a:tc>
                <a:extLst>
                  <a:ext uri="{0D108BD9-81ED-4DB2-BD59-A6C34878D82A}">
                    <a16:rowId xmlns:a16="http://schemas.microsoft.com/office/drawing/2014/main" val="3219695200"/>
                  </a:ext>
                </a:extLst>
              </a:tr>
              <a:tr h="342900">
                <a:tc>
                  <a:txBody>
                    <a:bodyPr/>
                    <a:lstStyle/>
                    <a:p>
                      <a:pPr marL="171450" lvl="0" indent="-171450" algn="l">
                        <a:buSzPct val="100000"/>
                        <a:buFont typeface="Arial" pitchFamily="34"/>
                        <a:buChar char="•"/>
                      </a:pPr>
                      <a:r>
                        <a:rPr lang="en-GB" sz="1100" b="1" dirty="0">
                          <a:solidFill>
                            <a:schemeClr val="tx1"/>
                          </a:solidFill>
                          <a:latin typeface="Century Gothic" pitchFamily="34"/>
                        </a:rPr>
                        <a:t>Read and write numbers to at least 100 in numerals</a:t>
                      </a:r>
                      <a:r>
                        <a:rPr lang="en-GB" sz="1100" b="1" baseline="0" dirty="0">
                          <a:solidFill>
                            <a:schemeClr val="tx1"/>
                          </a:solidFill>
                          <a:latin typeface="Century Gothic" pitchFamily="34"/>
                        </a:rPr>
                        <a:t> and words</a:t>
                      </a:r>
                      <a:endParaRPr lang="en-GB" sz="1100" b="1" dirty="0">
                        <a:solidFill>
                          <a:schemeClr val="tx1"/>
                        </a:solidFill>
                        <a:latin typeface="Century Gothic" pitchFamily="34"/>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643568759"/>
                  </a:ext>
                </a:extLst>
              </a:tr>
              <a:tr h="278130">
                <a:tc>
                  <a:txBody>
                    <a:bodyPr/>
                    <a:lstStyle/>
                    <a:p>
                      <a:pPr marL="171450" lvl="0" indent="-171450">
                        <a:buSzPct val="100000"/>
                        <a:buFont typeface="Arial" pitchFamily="34"/>
                        <a:buChar char="•"/>
                      </a:pPr>
                      <a:r>
                        <a:rPr lang="en-GB" sz="1100" b="1" dirty="0">
                          <a:latin typeface="Century Gothic" pitchFamily="34"/>
                        </a:rPr>
                        <a:t>Recognise odd and even numbers to 100</a:t>
                      </a:r>
                    </a:p>
                  </a:txBody>
                  <a:tcPr marL="68580" marR="68580" marT="34290" marB="34290"/>
                </a:tc>
                <a:extLst>
                  <a:ext uri="{0D108BD9-81ED-4DB2-BD59-A6C34878D82A}">
                    <a16:rowId xmlns:a16="http://schemas.microsoft.com/office/drawing/2014/main" val="1980122734"/>
                  </a:ext>
                </a:extLst>
              </a:tr>
              <a:tr h="278130">
                <a:tc>
                  <a:txBody>
                    <a:bodyPr/>
                    <a:lstStyle/>
                    <a:p>
                      <a:pPr marL="171450" lvl="0" indent="-171450">
                        <a:buSzPct val="100000"/>
                        <a:buFont typeface="Arial" pitchFamily="34"/>
                        <a:buChar char="•"/>
                      </a:pPr>
                      <a:r>
                        <a:rPr lang="en-GB" sz="1100" b="1" dirty="0">
                          <a:latin typeface="Century Gothic" pitchFamily="34"/>
                        </a:rPr>
                        <a:t>Count in steps</a:t>
                      </a:r>
                      <a:r>
                        <a:rPr lang="en-GB" sz="1100" b="1" baseline="0" dirty="0">
                          <a:latin typeface="Century Gothic" pitchFamily="34"/>
                        </a:rPr>
                        <a:t> of 2, 3 and 5 from 0</a:t>
                      </a:r>
                      <a:endParaRPr lang="en-GB" sz="1100" b="1" dirty="0">
                        <a:latin typeface="Century Gothic" pitchFamily="34"/>
                      </a:endParaRPr>
                    </a:p>
                  </a:txBody>
                  <a:tcPr marL="68580" marR="68580" marT="34290" marB="34290"/>
                </a:tc>
                <a:extLst>
                  <a:ext uri="{0D108BD9-81ED-4DB2-BD59-A6C34878D82A}">
                    <a16:rowId xmlns:a16="http://schemas.microsoft.com/office/drawing/2014/main" val="3828840279"/>
                  </a:ext>
                </a:extLst>
              </a:tr>
              <a:tr h="342900">
                <a:tc>
                  <a:txBody>
                    <a:bodyPr/>
                    <a:lstStyle/>
                    <a:p>
                      <a:pPr marL="171450" lvl="0" indent="-171450">
                        <a:buSzPct val="100000"/>
                        <a:buFont typeface="Arial" pitchFamily="34"/>
                        <a:buChar char="•"/>
                      </a:pPr>
                      <a:r>
                        <a:rPr lang="en-GB" sz="1100" b="1" dirty="0">
                          <a:latin typeface="Century Gothic" pitchFamily="34"/>
                        </a:rPr>
                        <a:t>Recognise place value of each digit in 2-digit numbers</a:t>
                      </a:r>
                    </a:p>
                  </a:txBody>
                  <a:tcPr marL="68580" marR="68580" marT="34290" marB="34290"/>
                </a:tc>
                <a:extLst>
                  <a:ext uri="{0D108BD9-81ED-4DB2-BD59-A6C34878D82A}">
                    <a16:rowId xmlns:a16="http://schemas.microsoft.com/office/drawing/2014/main" val="1692380640"/>
                  </a:ext>
                </a:extLst>
              </a:tr>
              <a:tr h="342900">
                <a:tc>
                  <a:txBody>
                    <a:bodyPr/>
                    <a:lstStyle/>
                    <a:p>
                      <a:pPr marL="171450" lvl="0" indent="-171450">
                        <a:buSzPct val="100000"/>
                        <a:buFont typeface="Arial" pitchFamily="34"/>
                        <a:buChar char="•"/>
                      </a:pPr>
                      <a:r>
                        <a:rPr lang="en-GB" sz="1100" b="1" dirty="0">
                          <a:latin typeface="Century Gothic" pitchFamily="34"/>
                        </a:rPr>
                        <a:t>Compare</a:t>
                      </a:r>
                      <a:r>
                        <a:rPr lang="en-GB" sz="1100" b="1" baseline="0" dirty="0">
                          <a:latin typeface="Century Gothic" pitchFamily="34"/>
                        </a:rPr>
                        <a:t> and order numbers from 0 to 100 using the &gt;; &lt;; and = signs</a:t>
                      </a:r>
                      <a:endParaRPr lang="en-GB" sz="1100" b="1" dirty="0">
                        <a:latin typeface="Century Gothic" pitchFamily="34"/>
                      </a:endParaRPr>
                    </a:p>
                  </a:txBody>
                  <a:tcPr marL="68580" marR="68580" marT="34290" marB="34290"/>
                </a:tc>
                <a:extLst>
                  <a:ext uri="{0D108BD9-81ED-4DB2-BD59-A6C34878D82A}">
                    <a16:rowId xmlns:a16="http://schemas.microsoft.com/office/drawing/2014/main" val="2925111825"/>
                  </a:ext>
                </a:extLst>
              </a:tr>
              <a:tr h="342900">
                <a:tc>
                  <a:txBody>
                    <a:bodyPr/>
                    <a:lstStyle/>
                    <a:p>
                      <a:pPr marL="171450" lvl="0" indent="-171450">
                        <a:buSzPct val="100000"/>
                        <a:buFont typeface="Arial" pitchFamily="34"/>
                        <a:buChar char="•"/>
                      </a:pPr>
                      <a:r>
                        <a:rPr lang="en-GB" sz="1100" b="1" dirty="0">
                          <a:latin typeface="Century Gothic" pitchFamily="34"/>
                        </a:rPr>
                        <a:t>Name the fractions 1/3</a:t>
                      </a:r>
                      <a:r>
                        <a:rPr lang="en-GB" sz="1100" b="1" baseline="0" dirty="0">
                          <a:latin typeface="Century Gothic" pitchFamily="34"/>
                        </a:rPr>
                        <a:t> ; ¼ ; ½  and ¾ and find fractional values of shapes; lengths and numbers</a:t>
                      </a:r>
                      <a:endParaRPr lang="en-GB" sz="1100" b="1" dirty="0">
                        <a:latin typeface="Century Gothic" pitchFamily="34"/>
                      </a:endParaRPr>
                    </a:p>
                  </a:txBody>
                  <a:tcPr marL="68580" marR="68580" marT="34290" marB="34290"/>
                </a:tc>
                <a:extLst>
                  <a:ext uri="{0D108BD9-81ED-4DB2-BD59-A6C34878D82A}">
                    <a16:rowId xmlns:a16="http://schemas.microsoft.com/office/drawing/2014/main" val="3857212196"/>
                  </a:ext>
                </a:extLst>
              </a:tr>
              <a:tr h="342900">
                <a:tc>
                  <a:txBody>
                    <a:bodyPr/>
                    <a:lstStyle/>
                    <a:p>
                      <a:pPr marL="171450" lvl="0" indent="-171450">
                        <a:buSzPct val="100000"/>
                        <a:buFont typeface="Arial" pitchFamily="34"/>
                        <a:buChar char="•"/>
                      </a:pPr>
                      <a:r>
                        <a:rPr lang="en-GB" sz="1100" b="1" dirty="0">
                          <a:latin typeface="Century Gothic" pitchFamily="34"/>
                        </a:rPr>
                        <a:t>Recall</a:t>
                      </a:r>
                      <a:r>
                        <a:rPr lang="en-GB" sz="1100" b="1" baseline="0" dirty="0">
                          <a:latin typeface="Century Gothic" pitchFamily="34"/>
                        </a:rPr>
                        <a:t> and use multiplication and division facts for the 2, 5 and 10x multiplication tables</a:t>
                      </a:r>
                      <a:endParaRPr lang="en-GB" sz="1100" b="1" dirty="0">
                        <a:latin typeface="Century Gothic" pitchFamily="34"/>
                      </a:endParaRPr>
                    </a:p>
                  </a:txBody>
                  <a:tcPr marL="68580" marR="68580" marT="34290" marB="34290"/>
                </a:tc>
                <a:extLst>
                  <a:ext uri="{0D108BD9-81ED-4DB2-BD59-A6C34878D82A}">
                    <a16:rowId xmlns:a16="http://schemas.microsoft.com/office/drawing/2014/main" val="2788034681"/>
                  </a:ext>
                </a:extLst>
              </a:tr>
              <a:tr h="480060">
                <a:tc>
                  <a:txBody>
                    <a:bodyPr/>
                    <a:lstStyle/>
                    <a:p>
                      <a:pPr marL="171450" lvl="0" indent="-171450">
                        <a:buSzPct val="100000"/>
                        <a:buFont typeface="Arial" pitchFamily="34"/>
                        <a:buChar char="•"/>
                      </a:pPr>
                      <a:r>
                        <a:rPr lang="en-GB" sz="1100" b="1" dirty="0">
                          <a:latin typeface="Century Gothic" pitchFamily="34"/>
                        </a:rPr>
                        <a:t>Add and subtract: two</a:t>
                      </a:r>
                      <a:r>
                        <a:rPr lang="en-GB" sz="1100" b="1" baseline="0" dirty="0">
                          <a:latin typeface="Century Gothic" pitchFamily="34"/>
                        </a:rPr>
                        <a:t> 1-digit; 2-digit and a 1 digit; 2-digit and 10s; two 2-digit and three 1-digit numbers</a:t>
                      </a:r>
                      <a:endParaRPr lang="en-GB" sz="1100" b="1" dirty="0">
                        <a:latin typeface="Century Gothic" pitchFamily="34"/>
                      </a:endParaRPr>
                    </a:p>
                  </a:txBody>
                  <a:tcPr marL="68580" marR="68580" marT="34290" marB="34290"/>
                </a:tc>
                <a:extLst>
                  <a:ext uri="{0D108BD9-81ED-4DB2-BD59-A6C34878D82A}">
                    <a16:rowId xmlns:a16="http://schemas.microsoft.com/office/drawing/2014/main" val="3487522058"/>
                  </a:ext>
                </a:extLst>
              </a:tr>
              <a:tr h="278130">
                <a:tc>
                  <a:txBody>
                    <a:bodyPr/>
                    <a:lstStyle/>
                    <a:p>
                      <a:pPr marL="171450" lvl="0" indent="-171450">
                        <a:buSzPct val="100000"/>
                        <a:buFont typeface="Arial" pitchFamily="34"/>
                        <a:buChar char="•"/>
                      </a:pPr>
                      <a:r>
                        <a:rPr lang="en-GB" sz="1100" b="1" dirty="0">
                          <a:latin typeface="Century Gothic" pitchFamily="34"/>
                        </a:rPr>
                        <a:t>Solve problems with addition and subtraction</a:t>
                      </a:r>
                    </a:p>
                  </a:txBody>
                  <a:tcPr marL="68580" marR="68580" marT="34290" marB="34290"/>
                </a:tc>
                <a:extLst>
                  <a:ext uri="{0D108BD9-81ED-4DB2-BD59-A6C34878D82A}">
                    <a16:rowId xmlns:a16="http://schemas.microsoft.com/office/drawing/2014/main" val="2231041213"/>
                  </a:ext>
                </a:extLst>
              </a:tr>
              <a:tr h="342900">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100" b="1" dirty="0">
                          <a:latin typeface="Century Gothic" pitchFamily="34"/>
                        </a:rPr>
                        <a:t>Understand</a:t>
                      </a:r>
                      <a:r>
                        <a:rPr lang="en-GB" sz="1100" b="1" baseline="0" dirty="0">
                          <a:latin typeface="Century Gothic" pitchFamily="34"/>
                        </a:rPr>
                        <a:t> commutativity in relation to addition, subtraction, multiplication and division</a:t>
                      </a:r>
                      <a:endParaRPr lang="en-GB" sz="1100" b="1" dirty="0">
                        <a:latin typeface="Century Gothic" pitchFamily="34"/>
                      </a:endParaRPr>
                    </a:p>
                  </a:txBody>
                  <a:tcPr marL="68580" marR="68580" marT="34290" marB="34290"/>
                </a:tc>
                <a:extLst>
                  <a:ext uri="{0D108BD9-81ED-4DB2-BD59-A6C34878D82A}">
                    <a16:rowId xmlns:a16="http://schemas.microsoft.com/office/drawing/2014/main" val="762625425"/>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39495675"/>
              </p:ext>
            </p:extLst>
          </p:nvPr>
        </p:nvGraphicFramePr>
        <p:xfrm>
          <a:off x="5436096" y="1613482"/>
          <a:ext cx="3351873" cy="2663190"/>
        </p:xfrm>
        <a:graphic>
          <a:graphicData uri="http://schemas.openxmlformats.org/drawingml/2006/table">
            <a:tbl>
              <a:tblPr firstRow="1" bandRow="1">
                <a:tableStyleId>{5C22544A-7EE6-4342-B048-85BDC9FD1C3A}</a:tableStyleId>
              </a:tblPr>
              <a:tblGrid>
                <a:gridCol w="3351873">
                  <a:extLst>
                    <a:ext uri="{9D8B030D-6E8A-4147-A177-3AD203B41FA5}">
                      <a16:colId xmlns:a16="http://schemas.microsoft.com/office/drawing/2014/main" val="301546358"/>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2 Expectations: Measurement, Geometry and Statistics</a:t>
                      </a:r>
                    </a:p>
                  </a:txBody>
                  <a:tcPr marL="68580" marR="68580" marT="34290" marB="34290">
                    <a:solidFill>
                      <a:schemeClr val="tx2">
                        <a:lumMod val="40000"/>
                        <a:lumOff val="60000"/>
                      </a:schemeClr>
                    </a:solidFill>
                  </a:tcPr>
                </a:tc>
                <a:extLst>
                  <a:ext uri="{0D108BD9-81ED-4DB2-BD59-A6C34878D82A}">
                    <a16:rowId xmlns:a16="http://schemas.microsoft.com/office/drawing/2014/main" val="3379532275"/>
                  </a:ext>
                </a:extLst>
              </a:tr>
              <a:tr h="480060">
                <a:tc>
                  <a:txBody>
                    <a:bodyPr/>
                    <a:lstStyle/>
                    <a:p>
                      <a:pPr marL="171450" lvl="0" indent="-171450" algn="l">
                        <a:buSzPct val="100000"/>
                        <a:buFont typeface="Arial" pitchFamily="34"/>
                        <a:buChar char="•"/>
                      </a:pPr>
                      <a:r>
                        <a:rPr lang="en-GB" sz="1100" b="1" dirty="0">
                          <a:solidFill>
                            <a:schemeClr val="tx1"/>
                          </a:solidFill>
                          <a:latin typeface="Century Gothic" pitchFamily="34"/>
                        </a:rPr>
                        <a:t>Choose and use appropriate standard units to estimate length/ height/ temperature and capacity</a:t>
                      </a:r>
                    </a:p>
                  </a:txBody>
                  <a:tcPr marL="68580" marR="68580" marT="34290" marB="34290">
                    <a:solidFill>
                      <a:schemeClr val="accent2">
                        <a:lumMod val="20000"/>
                        <a:lumOff val="80000"/>
                      </a:schemeClr>
                    </a:solidFill>
                  </a:tcPr>
                </a:tc>
                <a:extLst>
                  <a:ext uri="{0D108BD9-81ED-4DB2-BD59-A6C34878D82A}">
                    <a16:rowId xmlns:a16="http://schemas.microsoft.com/office/drawing/2014/main" val="2400439192"/>
                  </a:ext>
                </a:extLst>
              </a:tr>
              <a:tr h="278130">
                <a:tc>
                  <a:txBody>
                    <a:bodyPr/>
                    <a:lstStyle/>
                    <a:p>
                      <a:pPr marL="171450" lvl="0" indent="-171450">
                        <a:buSzPct val="100000"/>
                        <a:buFont typeface="Arial" pitchFamily="34"/>
                        <a:buChar char="•"/>
                      </a:pPr>
                      <a:r>
                        <a:rPr lang="en-GB" sz="1100" b="1" dirty="0">
                          <a:latin typeface="Century Gothic" pitchFamily="34"/>
                        </a:rPr>
                        <a:t>Tell and write the time to 5 minute intervals</a:t>
                      </a:r>
                    </a:p>
                  </a:txBody>
                  <a:tcPr marL="68580" marR="68580" marT="34290" marB="34290"/>
                </a:tc>
                <a:extLst>
                  <a:ext uri="{0D108BD9-81ED-4DB2-BD59-A6C34878D82A}">
                    <a16:rowId xmlns:a16="http://schemas.microsoft.com/office/drawing/2014/main" val="2025473456"/>
                  </a:ext>
                </a:extLst>
              </a:tr>
              <a:tr h="480060">
                <a:tc>
                  <a:txBody>
                    <a:bodyPr/>
                    <a:lstStyle/>
                    <a:p>
                      <a:pPr marL="171450" lvl="0" indent="-171450">
                        <a:buSzPct val="100000"/>
                        <a:buFont typeface="Arial" pitchFamily="34"/>
                        <a:buChar char="•"/>
                      </a:pPr>
                      <a:r>
                        <a:rPr lang="en-GB" sz="1100" b="1" dirty="0">
                          <a:latin typeface="Century Gothic" pitchFamily="34"/>
                        </a:rPr>
                        <a:t>Recognise and use the symbols £ and p when</a:t>
                      </a:r>
                      <a:r>
                        <a:rPr lang="en-GB" sz="1100" b="1" baseline="0" dirty="0">
                          <a:latin typeface="Century Gothic" pitchFamily="34"/>
                        </a:rPr>
                        <a:t> solving problems involving addition and subtraction of money</a:t>
                      </a:r>
                      <a:endParaRPr lang="en-GB" sz="1100" b="1" dirty="0">
                        <a:latin typeface="Century Gothic" pitchFamily="34"/>
                      </a:endParaRPr>
                    </a:p>
                  </a:txBody>
                  <a:tcPr marL="68580" marR="68580" marT="34290" marB="34290"/>
                </a:tc>
                <a:extLst>
                  <a:ext uri="{0D108BD9-81ED-4DB2-BD59-A6C34878D82A}">
                    <a16:rowId xmlns:a16="http://schemas.microsoft.com/office/drawing/2014/main" val="2290076601"/>
                  </a:ext>
                </a:extLst>
              </a:tr>
              <a:tr h="342900">
                <a:tc>
                  <a:txBody>
                    <a:bodyPr/>
                    <a:lstStyle/>
                    <a:p>
                      <a:pPr marL="171450" lvl="0" indent="-171450">
                        <a:buSzPct val="100000"/>
                        <a:buFont typeface="Arial" pitchFamily="34"/>
                        <a:buChar char="•"/>
                      </a:pPr>
                      <a:r>
                        <a:rPr lang="en-GB" sz="1100" b="1" dirty="0">
                          <a:latin typeface="Century Gothic" pitchFamily="34"/>
                        </a:rPr>
                        <a:t>Describe the properties of 2D and 3D shapes to include: edges, vertices and faces</a:t>
                      </a:r>
                    </a:p>
                  </a:txBody>
                  <a:tcPr marL="68580" marR="68580" marT="34290" marB="34290"/>
                </a:tc>
                <a:extLst>
                  <a:ext uri="{0D108BD9-81ED-4DB2-BD59-A6C34878D82A}">
                    <a16:rowId xmlns:a16="http://schemas.microsoft.com/office/drawing/2014/main" val="1099499904"/>
                  </a:ext>
                </a:extLst>
              </a:tr>
              <a:tr h="342900">
                <a:tc>
                  <a:txBody>
                    <a:bodyPr/>
                    <a:lstStyle/>
                    <a:p>
                      <a:pPr marL="171450" lvl="0" indent="-171450">
                        <a:buSzPct val="100000"/>
                        <a:buFont typeface="Arial" pitchFamily="34"/>
                        <a:buChar char="•"/>
                      </a:pPr>
                      <a:r>
                        <a:rPr lang="en-GB" sz="1100" b="1" dirty="0">
                          <a:latin typeface="Century Gothic" pitchFamily="34"/>
                        </a:rPr>
                        <a:t>Interpret</a:t>
                      </a:r>
                      <a:r>
                        <a:rPr lang="en-GB" sz="1100" b="1" baseline="0" dirty="0">
                          <a:latin typeface="Century Gothic" pitchFamily="34"/>
                        </a:rPr>
                        <a:t> and construct pictograms, tally charts, block diagrams and simple tables</a:t>
                      </a:r>
                      <a:endParaRPr lang="en-GB" sz="1100" b="1" dirty="0">
                        <a:latin typeface="Century Gothic" pitchFamily="34"/>
                      </a:endParaRPr>
                    </a:p>
                  </a:txBody>
                  <a:tcPr marL="68580" marR="68580" marT="34290" marB="34290"/>
                </a:tc>
                <a:extLst>
                  <a:ext uri="{0D108BD9-81ED-4DB2-BD59-A6C34878D82A}">
                    <a16:rowId xmlns:a16="http://schemas.microsoft.com/office/drawing/2014/main" val="1456017328"/>
                  </a:ext>
                </a:extLst>
              </a:tr>
            </a:tbl>
          </a:graphicData>
        </a:graphic>
      </p:graphicFrame>
    </p:spTree>
    <p:extLst>
      <p:ext uri="{BB962C8B-B14F-4D97-AF65-F5344CB8AC3E}">
        <p14:creationId xmlns:p14="http://schemas.microsoft.com/office/powerpoint/2010/main" val="27026745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47700" y="404664"/>
            <a:ext cx="849630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2 Expectations</a:t>
            </a:r>
            <a:endParaRPr lang="en-GB" sz="2000" dirty="0"/>
          </a:p>
        </p:txBody>
      </p:sp>
      <p:pic>
        <p:nvPicPr>
          <p:cNvPr id="5" name="Picture 4"/>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4135433009"/>
              </p:ext>
            </p:extLst>
          </p:nvPr>
        </p:nvGraphicFramePr>
        <p:xfrm>
          <a:off x="1691680" y="1700808"/>
          <a:ext cx="6768752" cy="3897630"/>
        </p:xfrm>
        <a:graphic>
          <a:graphicData uri="http://schemas.openxmlformats.org/drawingml/2006/table">
            <a:tbl>
              <a:tblPr firstRow="1" bandRow="1">
                <a:tableStyleId>{5C22544A-7EE6-4342-B048-85BDC9FD1C3A}</a:tableStyleId>
              </a:tblPr>
              <a:tblGrid>
                <a:gridCol w="6768752">
                  <a:extLst>
                    <a:ext uri="{9D8B030D-6E8A-4147-A177-3AD203B41FA5}">
                      <a16:colId xmlns:a16="http://schemas.microsoft.com/office/drawing/2014/main" val="3584193246"/>
                    </a:ext>
                  </a:extLst>
                </a:gridCol>
              </a:tblGrid>
              <a:tr h="234508">
                <a:tc>
                  <a:txBody>
                    <a:bodyPr/>
                    <a:lstStyle/>
                    <a:p>
                      <a:pPr marL="0" lvl="0" indent="0" algn="ctr">
                        <a:buSzPct val="100000"/>
                        <a:buFont typeface="Arial" pitchFamily="34"/>
                        <a:buNone/>
                      </a:pPr>
                      <a:r>
                        <a:rPr lang="en-GB" sz="1200" b="1" dirty="0">
                          <a:solidFill>
                            <a:schemeClr val="tx1"/>
                          </a:solidFill>
                          <a:latin typeface="Century Gothic" pitchFamily="34"/>
                        </a:rPr>
                        <a:t>Year 2 Exceeding Expectations:</a:t>
                      </a:r>
                    </a:p>
                  </a:txBody>
                  <a:tcPr marL="68580" marR="68580" marT="34290" marB="34290">
                    <a:solidFill>
                      <a:schemeClr val="tx2">
                        <a:lumMod val="40000"/>
                        <a:lumOff val="60000"/>
                      </a:schemeClr>
                    </a:solidFill>
                  </a:tcPr>
                </a:tc>
                <a:extLst>
                  <a:ext uri="{0D108BD9-81ED-4DB2-BD59-A6C34878D82A}">
                    <a16:rowId xmlns:a16="http://schemas.microsoft.com/office/drawing/2014/main" val="3356077259"/>
                  </a:ext>
                </a:extLst>
              </a:tr>
              <a:tr h="278130">
                <a:tc>
                  <a:txBody>
                    <a:bodyPr/>
                    <a:lstStyle/>
                    <a:p>
                      <a:pPr marL="171450" lvl="0" indent="-171450" algn="ctr">
                        <a:buSzPct val="100000"/>
                        <a:buFont typeface="Arial" pitchFamily="34"/>
                        <a:buChar char="•"/>
                      </a:pPr>
                      <a:r>
                        <a:rPr lang="en-GB" sz="1200" b="1" dirty="0">
                          <a:solidFill>
                            <a:schemeClr val="tx1"/>
                          </a:solidFill>
                          <a:latin typeface="Century Gothic" pitchFamily="34"/>
                        </a:rPr>
                        <a:t>Count</a:t>
                      </a:r>
                      <a:r>
                        <a:rPr lang="en-GB" sz="1200" b="1" baseline="0" dirty="0">
                          <a:solidFill>
                            <a:schemeClr val="tx1"/>
                          </a:solidFill>
                          <a:latin typeface="Century Gothic" pitchFamily="34"/>
                        </a:rPr>
                        <a:t> reliably up to 1000 in 2s, 5s and 10s</a:t>
                      </a:r>
                      <a:endParaRPr lang="en-GB" sz="1200" b="1" dirty="0">
                        <a:solidFill>
                          <a:schemeClr val="tx1"/>
                        </a:solidFill>
                        <a:latin typeface="Century Gothic" pitchFamily="34"/>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1359942280"/>
                  </a:ext>
                </a:extLst>
              </a:tr>
              <a:tr h="342900">
                <a:tc>
                  <a:txBody>
                    <a:bodyPr/>
                    <a:lstStyle/>
                    <a:p>
                      <a:pPr marL="171450" lvl="0" indent="-171450" algn="ctr">
                        <a:buSzPct val="100000"/>
                        <a:buFont typeface="Arial" pitchFamily="34"/>
                        <a:buChar char="•"/>
                      </a:pPr>
                      <a:r>
                        <a:rPr lang="en-GB" sz="1200" b="1" dirty="0">
                          <a:latin typeface="Century Gothic" pitchFamily="34"/>
                        </a:rPr>
                        <a:t>Count on and back in multiples</a:t>
                      </a:r>
                      <a:r>
                        <a:rPr lang="en-GB" sz="1200" b="1" baseline="0" dirty="0">
                          <a:latin typeface="Century Gothic" pitchFamily="34"/>
                        </a:rPr>
                        <a:t> of 4, 8, 25, 50 and 100</a:t>
                      </a:r>
                      <a:r>
                        <a:rPr lang="en-GB" sz="1200" b="1" dirty="0">
                          <a:latin typeface="Century Gothic" pitchFamily="34"/>
                        </a:rPr>
                        <a:t> from any given number to beyond 1000</a:t>
                      </a:r>
                    </a:p>
                  </a:txBody>
                  <a:tcPr marL="68580" marR="68580" marT="34290" marB="34290"/>
                </a:tc>
                <a:extLst>
                  <a:ext uri="{0D108BD9-81ED-4DB2-BD59-A6C34878D82A}">
                    <a16:rowId xmlns:a16="http://schemas.microsoft.com/office/drawing/2014/main" val="4187032557"/>
                  </a:ext>
                </a:extLst>
              </a:tr>
              <a:tr h="278130">
                <a:tc>
                  <a:txBody>
                    <a:bodyPr/>
                    <a:lstStyle/>
                    <a:p>
                      <a:pPr marL="171450" lvl="0" indent="-171450" algn="ctr">
                        <a:buSzPct val="100000"/>
                        <a:buFont typeface="Arial" pitchFamily="34"/>
                        <a:buChar char="•"/>
                      </a:pPr>
                      <a:r>
                        <a:rPr lang="en-GB" sz="1200" b="1" dirty="0">
                          <a:latin typeface="Century Gothic" pitchFamily="34"/>
                        </a:rPr>
                        <a:t>Add and subtract fractions with a common denominator</a:t>
                      </a:r>
                    </a:p>
                  </a:txBody>
                  <a:tcPr marL="68580" marR="68580" marT="34290" marB="34290"/>
                </a:tc>
                <a:extLst>
                  <a:ext uri="{0D108BD9-81ED-4DB2-BD59-A6C34878D82A}">
                    <a16:rowId xmlns:a16="http://schemas.microsoft.com/office/drawing/2014/main" val="3311009959"/>
                  </a:ext>
                </a:extLst>
              </a:tr>
              <a:tr h="480060">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Apply</a:t>
                      </a:r>
                      <a:r>
                        <a:rPr lang="en-GB" sz="1200" b="1" baseline="0" dirty="0">
                          <a:latin typeface="Century Gothic" pitchFamily="34"/>
                        </a:rPr>
                        <a:t> knowledge of number up to 100 to s</a:t>
                      </a:r>
                      <a:r>
                        <a:rPr lang="en-GB" sz="1200" b="1" dirty="0">
                          <a:latin typeface="Century Gothic" pitchFamily="34"/>
                        </a:rPr>
                        <a:t>olve a one-step problem involving a addition, subtraction and simple multiplication and</a:t>
                      </a:r>
                      <a:r>
                        <a:rPr lang="en-GB" sz="1200" b="1" baseline="0" dirty="0">
                          <a:latin typeface="Century Gothic" pitchFamily="34"/>
                        </a:rPr>
                        <a:t> division</a:t>
                      </a:r>
                      <a:r>
                        <a:rPr lang="en-GB" sz="1200" b="1" dirty="0">
                          <a:latin typeface="Century Gothic" pitchFamily="34"/>
                        </a:rPr>
                        <a:t> </a:t>
                      </a:r>
                    </a:p>
                  </a:txBody>
                  <a:tcPr marL="68580" marR="68580" marT="34290" marB="34290"/>
                </a:tc>
                <a:extLst>
                  <a:ext uri="{0D108BD9-81ED-4DB2-BD59-A6C34878D82A}">
                    <a16:rowId xmlns:a16="http://schemas.microsoft.com/office/drawing/2014/main" val="2519964084"/>
                  </a:ext>
                </a:extLst>
              </a:tr>
              <a:tr h="342900">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Apply</a:t>
                      </a:r>
                      <a:r>
                        <a:rPr lang="en-GB" sz="1200" b="1" baseline="0" dirty="0">
                          <a:latin typeface="Century Gothic" pitchFamily="34"/>
                        </a:rPr>
                        <a:t> knowledge of addition and subtraction to pay for items, up to £10, within a problem solving context</a:t>
                      </a:r>
                      <a:endParaRPr lang="en-GB" sz="1200" b="1" dirty="0">
                        <a:latin typeface="Century Gothic" pitchFamily="34"/>
                      </a:endParaRPr>
                    </a:p>
                  </a:txBody>
                  <a:tcPr marL="68580" marR="68580" marT="34290" marB="34290"/>
                </a:tc>
                <a:extLst>
                  <a:ext uri="{0D108BD9-81ED-4DB2-BD59-A6C34878D82A}">
                    <a16:rowId xmlns:a16="http://schemas.microsoft.com/office/drawing/2014/main" val="966796045"/>
                  </a:ext>
                </a:extLst>
              </a:tr>
              <a:tr h="278130">
                <a:tc>
                  <a:txBody>
                    <a:bodyPr/>
                    <a:lstStyle/>
                    <a:p>
                      <a:pPr marL="171450" lvl="0" indent="-171450" algn="ctr">
                        <a:buSzPct val="100000"/>
                        <a:buFont typeface="Arial" pitchFamily="34"/>
                        <a:buChar char="•"/>
                      </a:pPr>
                      <a:r>
                        <a:rPr lang="en-GB" sz="1200" b="1" dirty="0">
                          <a:latin typeface="Century Gothic" pitchFamily="34"/>
                        </a:rPr>
                        <a:t>Add and subtract two 2-digit and numbers to 100</a:t>
                      </a:r>
                    </a:p>
                  </a:txBody>
                  <a:tcPr marL="68580" marR="68580" marT="34290" marB="34290"/>
                </a:tc>
                <a:extLst>
                  <a:ext uri="{0D108BD9-81ED-4DB2-BD59-A6C34878D82A}">
                    <a16:rowId xmlns:a16="http://schemas.microsoft.com/office/drawing/2014/main" val="2878040248"/>
                  </a:ext>
                </a:extLst>
              </a:tr>
              <a:tr h="342900">
                <a:tc>
                  <a:txBody>
                    <a:bodyPr/>
                    <a:lstStyle/>
                    <a:p>
                      <a:pPr marL="171450" lvl="0" indent="-171450" algn="ctr">
                        <a:buSzPct val="100000"/>
                        <a:buFont typeface="Arial" pitchFamily="34"/>
                        <a:buChar char="•"/>
                      </a:pPr>
                      <a:r>
                        <a:rPr lang="en-GB" sz="1200" b="1" dirty="0">
                          <a:solidFill>
                            <a:schemeClr val="tx1"/>
                          </a:solidFill>
                          <a:latin typeface="Century Gothic" pitchFamily="34"/>
                        </a:rPr>
                        <a:t>Use an</a:t>
                      </a:r>
                      <a:r>
                        <a:rPr lang="en-GB" sz="1200" b="1" baseline="0" dirty="0">
                          <a:solidFill>
                            <a:schemeClr val="tx1"/>
                          </a:solidFill>
                          <a:latin typeface="Century Gothic" pitchFamily="34"/>
                        </a:rPr>
                        <a:t> appropriate strategy to add and subtract numbers that move between and through 100, for example, 97 + 7; 103 - 8 </a:t>
                      </a:r>
                      <a:endParaRPr lang="en-GB" sz="1200" b="1" dirty="0">
                        <a:solidFill>
                          <a:schemeClr val="tx1"/>
                        </a:solidFill>
                        <a:latin typeface="Century Gothic" pitchFamily="34"/>
                      </a:endParaRPr>
                    </a:p>
                  </a:txBody>
                  <a:tcPr marL="68580" marR="68580" marT="34290" marB="34290"/>
                </a:tc>
                <a:extLst>
                  <a:ext uri="{0D108BD9-81ED-4DB2-BD59-A6C34878D82A}">
                    <a16:rowId xmlns:a16="http://schemas.microsoft.com/office/drawing/2014/main" val="3862780072"/>
                  </a:ext>
                </a:extLst>
              </a:tr>
              <a:tr h="342900">
                <a:tc>
                  <a:txBody>
                    <a:bodyPr/>
                    <a:lstStyle/>
                    <a:p>
                      <a:pPr marL="171450" lvl="0" indent="-171450" algn="ctr">
                        <a:buSzPct val="100000"/>
                        <a:buFont typeface="Arial" pitchFamily="34"/>
                        <a:buChar char="•"/>
                      </a:pPr>
                      <a:r>
                        <a:rPr lang="en-GB" sz="1200" b="1" dirty="0">
                          <a:latin typeface="Century Gothic" pitchFamily="34"/>
                        </a:rPr>
                        <a:t>Know about right angles</a:t>
                      </a:r>
                      <a:r>
                        <a:rPr lang="en-GB" sz="1200" b="1" baseline="0" dirty="0">
                          <a:latin typeface="Century Gothic" pitchFamily="34"/>
                        </a:rPr>
                        <a:t> and where they can be seen in the environment</a:t>
                      </a:r>
                      <a:endParaRPr lang="en-GB" sz="1200" b="1" dirty="0">
                        <a:latin typeface="Century Gothic" pitchFamily="34"/>
                      </a:endParaRPr>
                    </a:p>
                  </a:txBody>
                  <a:tcPr marL="68580" marR="68580" marT="34290" marB="34290"/>
                </a:tc>
                <a:extLst>
                  <a:ext uri="{0D108BD9-81ED-4DB2-BD59-A6C34878D82A}">
                    <a16:rowId xmlns:a16="http://schemas.microsoft.com/office/drawing/2014/main" val="1776385527"/>
                  </a:ext>
                </a:extLst>
              </a:tr>
              <a:tr h="342900">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Tell time to 5 minute intervals in both analogue and digital and relate</a:t>
                      </a:r>
                      <a:r>
                        <a:rPr lang="en-GB" sz="1200" b="1" baseline="0" dirty="0">
                          <a:latin typeface="Century Gothic" pitchFamily="34"/>
                        </a:rPr>
                        <a:t> </a:t>
                      </a:r>
                      <a:r>
                        <a:rPr lang="en-GB" sz="1200" b="1" baseline="0" dirty="0">
                          <a:solidFill>
                            <a:schemeClr val="tx1"/>
                          </a:solidFill>
                          <a:latin typeface="Century Gothic" pitchFamily="34"/>
                        </a:rPr>
                        <a:t>one</a:t>
                      </a:r>
                      <a:r>
                        <a:rPr lang="en-GB" sz="1200" b="1" baseline="0" dirty="0">
                          <a:latin typeface="Century Gothic" pitchFamily="34"/>
                        </a:rPr>
                        <a:t> to the other</a:t>
                      </a:r>
                      <a:endParaRPr lang="en-GB" sz="1200" b="1" dirty="0">
                        <a:latin typeface="Century Gothic" pitchFamily="34"/>
                      </a:endParaRPr>
                    </a:p>
                  </a:txBody>
                  <a:tcPr marL="68580" marR="68580" marT="34290" marB="34290"/>
                </a:tc>
                <a:extLst>
                  <a:ext uri="{0D108BD9-81ED-4DB2-BD59-A6C34878D82A}">
                    <a16:rowId xmlns:a16="http://schemas.microsoft.com/office/drawing/2014/main" val="2918572568"/>
                  </a:ext>
                </a:extLst>
              </a:tr>
              <a:tr h="342900">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Measure,</a:t>
                      </a:r>
                      <a:r>
                        <a:rPr lang="en-GB" sz="1200" b="1" baseline="0" dirty="0">
                          <a:latin typeface="Century Gothic" pitchFamily="34"/>
                        </a:rPr>
                        <a:t> compare, add and subtract using common metric measures</a:t>
                      </a:r>
                      <a:endParaRPr lang="en-GB" sz="1200" b="1" dirty="0">
                        <a:latin typeface="Century Gothic" pitchFamily="34"/>
                      </a:endParaRPr>
                    </a:p>
                  </a:txBody>
                  <a:tcPr marL="68580" marR="68580" marT="34290" marB="34290"/>
                </a:tc>
                <a:extLst>
                  <a:ext uri="{0D108BD9-81ED-4DB2-BD59-A6C34878D82A}">
                    <a16:rowId xmlns:a16="http://schemas.microsoft.com/office/drawing/2014/main" val="4067829238"/>
                  </a:ext>
                </a:extLst>
              </a:tr>
            </a:tbl>
          </a:graphicData>
        </a:graphic>
      </p:graphicFrame>
    </p:spTree>
    <p:extLst>
      <p:ext uri="{BB962C8B-B14F-4D97-AF65-F5344CB8AC3E}">
        <p14:creationId xmlns:p14="http://schemas.microsoft.com/office/powerpoint/2010/main" val="2788462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lnSpcReduction="10000"/>
          </a:bodyPr>
          <a:lstStyle/>
          <a:p>
            <a:pPr marL="0" indent="0">
              <a:buNone/>
            </a:pPr>
            <a:r>
              <a:rPr lang="en-GB" sz="1300" dirty="0"/>
              <a:t>Pupils at the </a:t>
            </a:r>
            <a:r>
              <a:rPr lang="en-GB" sz="1300" b="1" dirty="0"/>
              <a:t>expected level of attainment</a:t>
            </a:r>
            <a:r>
              <a:rPr lang="en-GB" sz="1300" dirty="0"/>
              <a:t> at the end of Year 2 will be able to</a:t>
            </a:r>
          </a:p>
          <a:p>
            <a:pPr marL="0" indent="0">
              <a:buNone/>
            </a:pPr>
            <a:r>
              <a:rPr lang="en-GB" b="1" u="sng" dirty="0"/>
              <a:t>Working Scientifically</a:t>
            </a:r>
            <a:endParaRPr lang="en-GB" dirty="0"/>
          </a:p>
          <a:p>
            <a:pPr lvl="0"/>
            <a:r>
              <a:rPr lang="en-GB" dirty="0"/>
              <a:t>Ask their own questions about what they notice.</a:t>
            </a:r>
          </a:p>
          <a:p>
            <a:pPr lvl="0"/>
            <a:r>
              <a:rPr lang="en-GB" dirty="0"/>
              <a:t>Communicate their ideas, what they do and what they find out in different ways.</a:t>
            </a:r>
          </a:p>
          <a:p>
            <a:pPr lvl="0"/>
            <a:r>
              <a:rPr lang="en-GB" dirty="0"/>
              <a:t>Use different types of scientific enquiry to gather and record data, using simple equipment where appropriate, to answer questions:</a:t>
            </a:r>
          </a:p>
          <a:p>
            <a:pPr lvl="0"/>
            <a:r>
              <a:rPr lang="en-GB" dirty="0"/>
              <a:t>Observing changes over time.</a:t>
            </a:r>
          </a:p>
          <a:p>
            <a:pPr lvl="0"/>
            <a:r>
              <a:rPr lang="en-GB" dirty="0"/>
              <a:t>Noticing patterns.</a:t>
            </a:r>
          </a:p>
          <a:p>
            <a:pPr lvl="0"/>
            <a:r>
              <a:rPr lang="en-GB" dirty="0"/>
              <a:t>Grouping and classifying things.</a:t>
            </a:r>
          </a:p>
          <a:p>
            <a:pPr lvl="0"/>
            <a:r>
              <a:rPr lang="en-GB" dirty="0"/>
              <a:t>Carrying out simple comparative tests.</a:t>
            </a:r>
          </a:p>
          <a:p>
            <a:pPr lvl="0"/>
            <a:r>
              <a:rPr lang="en-GB" dirty="0"/>
              <a:t>Finding out things using secondary sources of information.</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619672" y="620688"/>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63817"/>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75316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340768"/>
            <a:ext cx="6552728" cy="5328592"/>
          </a:xfrm>
        </p:spPr>
        <p:txBody>
          <a:bodyPr>
            <a:normAutofit fontScale="92500" lnSpcReduction="20000"/>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2 will be able to:</a:t>
            </a:r>
          </a:p>
          <a:p>
            <a:pPr marL="0" indent="0">
              <a:buNone/>
            </a:pPr>
            <a:endParaRPr lang="en-GB" sz="1900" dirty="0"/>
          </a:p>
          <a:p>
            <a:pPr lvl="0"/>
            <a:r>
              <a:rPr lang="en-GB" dirty="0"/>
              <a:t>Describe the importance of exercise, a balanced diet for humans.</a:t>
            </a:r>
          </a:p>
          <a:p>
            <a:pPr lvl="0"/>
            <a:r>
              <a:rPr lang="en-GB" dirty="0"/>
              <a:t>Describe the basic needs of animals for survival and the main changes as young animals including humans, grow into adults.</a:t>
            </a:r>
          </a:p>
          <a:p>
            <a:pPr lvl="0"/>
            <a:r>
              <a:rPr lang="en-GB" dirty="0"/>
              <a:t>Describe the basic needs of plants for survival and the impact of changing these and the main changes as seeds and bulbs grow into mature plants.</a:t>
            </a:r>
          </a:p>
          <a:p>
            <a:pPr lvl="0"/>
            <a:r>
              <a:rPr lang="en-GB" dirty="0"/>
              <a:t>Identify whether things are alive, dead or have never lived.</a:t>
            </a:r>
          </a:p>
          <a:p>
            <a:pPr lvl="0"/>
            <a:r>
              <a:rPr lang="en-GB" dirty="0"/>
              <a:t>Describe how animals get their food from other animals and/or plants, and use these simple food chains to describe these relationships. </a:t>
            </a:r>
          </a:p>
          <a:p>
            <a:pPr lvl="0"/>
            <a:r>
              <a:rPr lang="en-GB" dirty="0"/>
              <a:t>Name different plants and animals and describe how they are suited to different habitats. </a:t>
            </a:r>
          </a:p>
          <a:p>
            <a:pPr lvl="0"/>
            <a:r>
              <a:rPr lang="en-GB" dirty="0"/>
              <a:t>Compare the suitability of materials for different uses. </a:t>
            </a:r>
          </a:p>
          <a:p>
            <a:pPr marL="0" indent="0">
              <a:buNone/>
            </a:pPr>
            <a:endParaRPr lang="en-GB" sz="19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7252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18"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69431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fontScale="85000" lnSpcReduction="10000"/>
          </a:bodyPr>
          <a:lstStyle/>
          <a:p>
            <a:pPr marL="0" indent="0">
              <a:buNone/>
            </a:pPr>
            <a:endParaRPr lang="en-GB" sz="1600" b="1" dirty="0">
              <a:latin typeface="Century Gothic" pitchFamily="34" charset="0"/>
            </a:endParaRPr>
          </a:p>
          <a:p>
            <a:pPr marL="0" indent="0">
              <a:buNone/>
            </a:pPr>
            <a:r>
              <a:rPr lang="en-GB" sz="1500" dirty="0"/>
              <a:t>Pupils at the </a:t>
            </a:r>
            <a:r>
              <a:rPr lang="en-GB" sz="1500" b="1" dirty="0"/>
              <a:t>expected level of attainment</a:t>
            </a:r>
            <a:r>
              <a:rPr lang="en-GB" sz="1500" dirty="0"/>
              <a:t> at the end of Year 2 will be able to:</a:t>
            </a:r>
          </a:p>
          <a:p>
            <a:r>
              <a:rPr lang="en-GB" dirty="0"/>
              <a:t>Use a range of drawing and painting materials to show pattern, texture, light and dark in their work. </a:t>
            </a:r>
          </a:p>
          <a:p>
            <a:r>
              <a:rPr lang="en-GB" dirty="0"/>
              <a:t>Use three different grades of pencils when drawing. </a:t>
            </a:r>
          </a:p>
          <a:p>
            <a:r>
              <a:rPr lang="en-GB" dirty="0"/>
              <a:t>Show that they can mix colours with paint and use paint to make tints and tones. </a:t>
            </a:r>
          </a:p>
          <a:p>
            <a:r>
              <a:rPr lang="en-GB" dirty="0"/>
              <a:t>Use different techniques to create a print.   </a:t>
            </a:r>
          </a:p>
          <a:p>
            <a:r>
              <a:rPr lang="en-GB" dirty="0"/>
              <a:t>Develop skills to join and construct with different materials and fabrics. </a:t>
            </a:r>
          </a:p>
          <a:p>
            <a:r>
              <a:rPr lang="en-GB" dirty="0"/>
              <a:t>Use simple IT to take photographs and mark making tools to create a picture independently. In IT pupils learn how to edit their own work. </a:t>
            </a:r>
          </a:p>
          <a:p>
            <a:r>
              <a:rPr lang="en-GB" dirty="0"/>
              <a:t>Pupils can talk about the use of colour, pattern and shape in the work of another artist. </a:t>
            </a:r>
          </a:p>
          <a:p>
            <a:r>
              <a:rPr lang="en-GB" dirty="0"/>
              <a:t>They can use their skills to create a piece of work in response to another artists work. </a:t>
            </a:r>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Art and Design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039114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556792"/>
            <a:ext cx="6624736" cy="4680520"/>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latin typeface="+mj-lt"/>
              </a:rPr>
              <a:t>Pupils at the </a:t>
            </a:r>
            <a:r>
              <a:rPr lang="en-GB" b="1" dirty="0">
                <a:latin typeface="+mj-lt"/>
              </a:rPr>
              <a:t>expected level of attainment</a:t>
            </a:r>
            <a:r>
              <a:rPr lang="en-GB" dirty="0">
                <a:latin typeface="+mj-lt"/>
              </a:rPr>
              <a:t> at the end of Year 2 will be able to:</a:t>
            </a:r>
          </a:p>
          <a:p>
            <a:pPr marL="0" indent="0">
              <a:buNone/>
            </a:pPr>
            <a:r>
              <a:rPr lang="en-GB" dirty="0"/>
              <a:t>Navigate a simple website using scroll bars and hyperlinks to find out facts. They will use a keyboard to type sentences, edit them and add clip art to their work. Pupils will use a painting program to create lines and shapes as well as changing brush sizes to add finer detail. They will add collected data to a pictogram/bar chart, then save and retrieve their own work.</a:t>
            </a:r>
          </a:p>
          <a:p>
            <a:pPr marL="0" indent="0">
              <a:buNone/>
            </a:pPr>
            <a:r>
              <a:rPr lang="en-GB" dirty="0"/>
              <a:t>  </a:t>
            </a:r>
            <a:r>
              <a:rPr lang="en-GB" b="1" u="sng" dirty="0"/>
              <a:t>Programming</a:t>
            </a:r>
            <a:endParaRPr lang="en-GB" b="1" dirty="0"/>
          </a:p>
          <a:p>
            <a:r>
              <a:rPr lang="en-GB" dirty="0"/>
              <a:t>Pupils will give instructions to my friend (using forward, backward and turn) and physically follow their instructions. They will use the word ‘algorithm’ to describe these sets of instructions. They will program a robot or software to do a particular task as well as look at another program and predict what will happen. Pupils will use programming software to make objects move and debug code when it goes wrong. </a:t>
            </a:r>
          </a:p>
          <a:p>
            <a:pPr marL="0" indent="0">
              <a:buNone/>
            </a:pPr>
            <a:r>
              <a:rPr lang="en-GB" b="1" u="sng" dirty="0"/>
              <a:t>E-safety</a:t>
            </a:r>
            <a:endParaRPr lang="en-GB" b="1" dirty="0"/>
          </a:p>
          <a:p>
            <a:r>
              <a:rPr lang="en-GB" dirty="0"/>
              <a:t>Tell an adult what personal information is and keep their passwords private. Talk about why it is important to be kind and polite when using technology and know that not everyone is who they say they are on the internet. </a:t>
            </a:r>
          </a:p>
          <a:p>
            <a:pPr marL="0" indent="0">
              <a:buNone/>
            </a:pPr>
            <a:r>
              <a:rPr lang="en-GB" b="1" u="sng" dirty="0"/>
              <a:t>Photography</a:t>
            </a:r>
            <a:endParaRPr lang="en-GB" b="1" dirty="0"/>
          </a:p>
          <a:p>
            <a:r>
              <a:rPr lang="en-GB" dirty="0"/>
              <a:t>They will take digital photographs with a suitable device and use the zoom function.</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Computing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156761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552728" cy="4637112"/>
          </a:xfrm>
        </p:spPr>
        <p:txBody>
          <a:bodyPr>
            <a:normAutofit fontScale="85000" lnSpcReduction="10000"/>
          </a:bodyPr>
          <a:lstStyle/>
          <a:p>
            <a:pPr marL="0" indent="0">
              <a:buNone/>
            </a:pPr>
            <a:endParaRPr lang="en-GB" sz="1600" b="1" dirty="0">
              <a:latin typeface="Century Gothic" pitchFamily="34" charset="0"/>
            </a:endParaRPr>
          </a:p>
          <a:p>
            <a:pPr marL="0" indent="0">
              <a:buNone/>
            </a:pPr>
            <a:r>
              <a:rPr lang="en-GB" sz="1500" dirty="0"/>
              <a:t>Pupils at the </a:t>
            </a:r>
            <a:r>
              <a:rPr lang="en-GB" sz="1500" b="1" dirty="0"/>
              <a:t>expected level of attainment</a:t>
            </a:r>
            <a:r>
              <a:rPr lang="en-GB" sz="1500" dirty="0"/>
              <a:t> at the end of Year 2 will be able to:</a:t>
            </a:r>
          </a:p>
          <a:p>
            <a:pPr marL="0" indent="0">
              <a:buNone/>
            </a:pPr>
            <a:r>
              <a:rPr lang="en-GB" b="1" u="sng" dirty="0"/>
              <a:t>Design and Evaluate</a:t>
            </a:r>
            <a:r>
              <a:rPr lang="en-GB" u="sng" dirty="0"/>
              <a:t>:</a:t>
            </a:r>
            <a:endParaRPr lang="en-GB" dirty="0"/>
          </a:p>
          <a:p>
            <a:pPr lvl="0"/>
            <a:r>
              <a:rPr lang="en-GB" dirty="0"/>
              <a:t>Generate designs for purposeful products for by drawing, models and writing words such as labelling and captions. </a:t>
            </a:r>
          </a:p>
          <a:p>
            <a:pPr lvl="0"/>
            <a:r>
              <a:rPr lang="en-GB" dirty="0"/>
              <a:t>Develop their own ideas from initial starting points to improve their product even if it is different to what they planned. </a:t>
            </a:r>
          </a:p>
          <a:p>
            <a:pPr lvl="0"/>
            <a:r>
              <a:rPr lang="en-GB" dirty="0"/>
              <a:t>Evaluate their ideas and products against a simple design criteria and explore ideas of how to improve their product, including what they would do differently next time. </a:t>
            </a:r>
          </a:p>
          <a:p>
            <a:pPr marL="0" indent="0">
              <a:buNone/>
            </a:pPr>
            <a:r>
              <a:rPr lang="en-GB" b="1" u="sng" dirty="0"/>
              <a:t>Cooking and Nutrition:</a:t>
            </a:r>
            <a:endParaRPr lang="en-GB" b="1" dirty="0"/>
          </a:p>
          <a:p>
            <a:pPr lvl="0"/>
            <a:r>
              <a:rPr lang="en-GB" dirty="0"/>
              <a:t>Pupils will understand what hygiene means and how and why to practice it in the kitchen. </a:t>
            </a:r>
          </a:p>
          <a:p>
            <a:r>
              <a:rPr lang="en-GB" dirty="0"/>
              <a:t>Practice using a range of cooking equipment safely such as knives and graters, guided by an adult</a:t>
            </a: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683568"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2370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55000" lnSpcReduction="20000"/>
          </a:bodyPr>
          <a:lstStyle/>
          <a:p>
            <a:pPr marL="0" indent="0">
              <a:buNone/>
            </a:pPr>
            <a:r>
              <a:rPr lang="en-GB" sz="1900" dirty="0"/>
              <a:t>Pupils at the </a:t>
            </a:r>
            <a:r>
              <a:rPr lang="en-GB" sz="1900" b="1" dirty="0"/>
              <a:t>expected level of attainment</a:t>
            </a:r>
            <a:r>
              <a:rPr lang="en-GB" sz="1900" dirty="0"/>
              <a:t> at the end of Year 2 will be able to:</a:t>
            </a:r>
          </a:p>
          <a:p>
            <a:pPr marL="0" indent="0">
              <a:buNone/>
            </a:pPr>
            <a:r>
              <a:rPr lang="en-GB" u="sng" dirty="0"/>
              <a:t> </a:t>
            </a:r>
          </a:p>
          <a:p>
            <a:pPr marL="0" indent="0">
              <a:buNone/>
            </a:pPr>
            <a:r>
              <a:rPr lang="en-GB" sz="2100" b="1" u="sng" dirty="0"/>
              <a:t>Textiles:</a:t>
            </a:r>
            <a:endParaRPr lang="en-GB" sz="2100" b="1" dirty="0"/>
          </a:p>
          <a:p>
            <a:pPr lvl="0"/>
            <a:r>
              <a:rPr lang="en-GB" sz="2100" dirty="0"/>
              <a:t>Pupils will select from a range of tools and equipment to perform practical tasks such as</a:t>
            </a:r>
            <a:r>
              <a:rPr lang="en-GB" sz="2100" b="1" dirty="0"/>
              <a:t> </a:t>
            </a:r>
            <a:r>
              <a:rPr lang="en-GB" sz="2100" dirty="0"/>
              <a:t>cutting, measuring and joining</a:t>
            </a:r>
            <a:r>
              <a:rPr lang="en-GB" sz="2100" b="1" dirty="0"/>
              <a:t> </a:t>
            </a:r>
            <a:r>
              <a:rPr lang="en-GB" sz="2100" dirty="0"/>
              <a:t>different textiles to make a product. </a:t>
            </a:r>
          </a:p>
          <a:p>
            <a:pPr marL="0" indent="0">
              <a:buNone/>
            </a:pPr>
            <a:r>
              <a:rPr lang="en-GB" sz="2100" dirty="0"/>
              <a:t> </a:t>
            </a:r>
          </a:p>
          <a:p>
            <a:pPr marL="0" indent="0">
              <a:buNone/>
            </a:pPr>
            <a:r>
              <a:rPr lang="en-GB" sz="2100" b="1" u="sng" dirty="0"/>
              <a:t>Mechanisms:</a:t>
            </a:r>
            <a:endParaRPr lang="en-GB" sz="2100" b="1" dirty="0"/>
          </a:p>
          <a:p>
            <a:pPr lvl="0"/>
            <a:r>
              <a:rPr lang="en-GB" sz="2100" dirty="0"/>
              <a:t>Explore and use mechanisms and holes in their products such as levels and sliders to make a moving product and add an attractive design for its purpose or user. </a:t>
            </a:r>
          </a:p>
          <a:p>
            <a:pPr marL="0" indent="0">
              <a:buNone/>
            </a:pPr>
            <a:endParaRPr lang="en-GB" sz="2100" dirty="0"/>
          </a:p>
          <a:p>
            <a:pPr marL="0" indent="0">
              <a:buNone/>
            </a:pPr>
            <a:r>
              <a:rPr lang="en-GB" sz="2100" b="1" u="sng" dirty="0"/>
              <a:t>Use of Material:</a:t>
            </a:r>
            <a:endParaRPr lang="en-GB" sz="2100" b="1" dirty="0"/>
          </a:p>
          <a:p>
            <a:pPr lvl="0"/>
            <a:r>
              <a:rPr lang="en-GB" sz="2100" dirty="0"/>
              <a:t>Exploring how to make structures stronger by rolling, folding and joining different materials. </a:t>
            </a:r>
          </a:p>
          <a:p>
            <a:pPr lvl="0"/>
            <a:r>
              <a:rPr lang="en-GB" sz="2100" dirty="0"/>
              <a:t>Pupils make sensible choices as to which materials to select for their structures.</a:t>
            </a:r>
          </a:p>
          <a:p>
            <a:pPr marL="0" indent="0">
              <a:buNone/>
            </a:pPr>
            <a:r>
              <a:rPr lang="en-GB" sz="2100" dirty="0"/>
              <a:t>  </a:t>
            </a:r>
          </a:p>
          <a:p>
            <a:pPr marL="0" indent="0">
              <a:buNone/>
            </a:pPr>
            <a:r>
              <a:rPr lang="en-GB" sz="2100" b="1" u="sng" dirty="0"/>
              <a:t>Construction:</a:t>
            </a:r>
            <a:endParaRPr lang="en-GB" sz="2100" b="1" dirty="0"/>
          </a:p>
          <a:p>
            <a:pPr lvl="0"/>
            <a:r>
              <a:rPr lang="en-GB" sz="2100" dirty="0"/>
              <a:t>Select from a wide range of materials and components, including construction materials for building projects and structures that are strong and suitable for the purpose. </a:t>
            </a:r>
          </a:p>
          <a:p>
            <a:pPr marL="0" indent="0">
              <a:buNone/>
            </a:pPr>
            <a:endParaRPr lang="en-GB" sz="21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5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63688"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628942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70000" lnSpcReduction="20000"/>
          </a:bodyPr>
          <a:lstStyle/>
          <a:p>
            <a:pPr marL="0" indent="0">
              <a:buNone/>
            </a:pPr>
            <a:r>
              <a:rPr lang="en-GB" sz="1700" dirty="0"/>
              <a:t>Pupils at the </a:t>
            </a:r>
            <a:r>
              <a:rPr lang="en-GB" sz="1700" b="1" dirty="0"/>
              <a:t>expected level of attainment</a:t>
            </a:r>
            <a:r>
              <a:rPr lang="en-GB" sz="1700" dirty="0"/>
              <a:t> at the end of Year 2 will be able to: </a:t>
            </a:r>
          </a:p>
          <a:p>
            <a:pPr marL="0" indent="0">
              <a:buNone/>
            </a:pPr>
            <a:endParaRPr lang="en-GB" sz="1400" dirty="0"/>
          </a:p>
          <a:p>
            <a:r>
              <a:rPr lang="en-GB" dirty="0"/>
              <a:t>Recall their achievements and suggest simple reasons for the impact their lives have had through the study of significant individuals who lived in different periods and places.</a:t>
            </a:r>
          </a:p>
          <a:p>
            <a:r>
              <a:rPr lang="en-GB" dirty="0"/>
              <a:t>Know about how and why some individuals, places and events are important historically and can compare in simple terms the significance of one with another in relation to their own local area. </a:t>
            </a:r>
          </a:p>
          <a:p>
            <a:r>
              <a:rPr lang="en-GB" dirty="0"/>
              <a:t>Investigate Samuel Pepys and will be able to describe in simple terms the events that occurred during the Great Fire of London in 1666, suggest what some artefacts tell historians about the lives of the people who lived during this significant event. </a:t>
            </a:r>
          </a:p>
          <a:p>
            <a:r>
              <a:rPr lang="en-GB" dirty="0"/>
              <a:t>Through the study of a number of different famous past and present explorers pupils are able to describe their achievements, some of the effects on life they had at the time and suggest things they may have in common.  </a:t>
            </a:r>
          </a:p>
          <a:p>
            <a:r>
              <a:rPr lang="en-GB" dirty="0"/>
              <a:t>Through an investigation of an aspect of the castles pupils are able to describe how and why these structures were so important to the ways of life in Britain hundreds of years ago. </a:t>
            </a:r>
          </a:p>
          <a:p>
            <a:r>
              <a:rPr lang="en-GB" dirty="0"/>
              <a:t>During their investigations they will gain and use simple historical vocabulary correctly and use basic historical skills such as interpreting simple original sources.</a:t>
            </a:r>
          </a:p>
          <a:p>
            <a:pPr marL="0" indent="0">
              <a:buNone/>
            </a:pPr>
            <a:endParaRPr lang="en-GB" sz="14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History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0306"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73880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85000" lnSpcReduction="10000"/>
          </a:bodyPr>
          <a:lstStyle/>
          <a:p>
            <a:pPr marL="0" indent="0">
              <a:buNone/>
            </a:pPr>
            <a:r>
              <a:rPr lang="en-GB" sz="1400" dirty="0"/>
              <a:t>Pupils at the </a:t>
            </a:r>
            <a:r>
              <a:rPr lang="en-GB" sz="1400" b="1" dirty="0"/>
              <a:t>expected level of attainment</a:t>
            </a:r>
            <a:r>
              <a:rPr lang="en-GB" sz="1400" dirty="0"/>
              <a:t> at the end of Year 2 will be able to:</a:t>
            </a:r>
          </a:p>
          <a:p>
            <a:pPr marL="0" indent="0">
              <a:buNone/>
            </a:pPr>
            <a:r>
              <a:rPr lang="en-GB" sz="1900" dirty="0"/>
              <a:t> </a:t>
            </a:r>
          </a:p>
          <a:p>
            <a:r>
              <a:rPr lang="en-GB" dirty="0"/>
              <a:t>Identify, describe, compare and contrast and offer reasons for the similarities and differences they observe in the physical and human geographical features of their school grounds, the locality of the school and a number of contrasting environments in the United Kingdom and around the world.  </a:t>
            </a:r>
          </a:p>
          <a:p>
            <a:r>
              <a:rPr lang="en-GB" dirty="0"/>
              <a:t>Shown a capacity to use accurately a wide range of basic geographical vocabulary together with simple fieldwork, mapping and aerial imagery techniques to observe, present and communicate geographical information.  </a:t>
            </a:r>
          </a:p>
          <a:p>
            <a:r>
              <a:rPr lang="en-GB" dirty="0"/>
              <a:t>Develop a sound locational knowledge of the basic geographical characteristics of the United Kingdom, the wider world (Continents, Oceans, North and South Poles and the Equator) and can also identify, describe, compare and contrast and suggest reasons for daily weather patterns in the United Kingdom and contrasting hot and cold locations in other parts of the world.</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58322"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Geography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47968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a:bodyPr>
          <a:lstStyle/>
          <a:p>
            <a:pPr marL="0" indent="0">
              <a:buNone/>
            </a:pPr>
            <a:r>
              <a:rPr lang="en-GB" sz="1300" dirty="0"/>
              <a:t>Pupils at the </a:t>
            </a:r>
            <a:r>
              <a:rPr lang="en-GB" sz="1300" b="1" dirty="0"/>
              <a:t>expected level of attainment</a:t>
            </a:r>
            <a:r>
              <a:rPr lang="en-GB" sz="1300" dirty="0"/>
              <a:t> at the end of Year 2 will be able to:</a:t>
            </a:r>
          </a:p>
          <a:p>
            <a:pPr marL="0" indent="0">
              <a:buNone/>
            </a:pPr>
            <a:r>
              <a:rPr lang="en-GB" sz="1600" b="1" dirty="0">
                <a:latin typeface="Arial" panose="020B0604020202020204" pitchFamily="34" charset="0"/>
                <a:ea typeface="MS Mincho"/>
                <a:cs typeface="Times New Roman" panose="02020603050405020304" pitchFamily="18" charset="0"/>
              </a:rPr>
              <a:t>Performing</a:t>
            </a:r>
          </a:p>
          <a:p>
            <a:r>
              <a:rPr lang="en-GB" sz="1600" dirty="0"/>
              <a:t>Sing and perform with others and follow the tune, pitching accurately. They play simple rhythmic patterns on an instrument and can sing/clap a pulse by speeding up or slowing down. </a:t>
            </a:r>
          </a:p>
          <a:p>
            <a:pPr marL="0" indent="0">
              <a:buNone/>
            </a:pPr>
            <a:r>
              <a:rPr lang="en-GB" sz="1600" b="1" dirty="0">
                <a:latin typeface="Arial" panose="020B0604020202020204" pitchFamily="34" charset="0"/>
                <a:ea typeface="MS Mincho"/>
                <a:cs typeface="Times New Roman" panose="02020603050405020304" pitchFamily="18" charset="0"/>
              </a:rPr>
              <a:t>Composing</a:t>
            </a:r>
            <a:r>
              <a:rPr lang="en-GB" sz="1600" dirty="0">
                <a:latin typeface="Arial" panose="020B0604020202020204" pitchFamily="34" charset="0"/>
                <a:ea typeface="MS Mincho"/>
                <a:cs typeface="Times New Roman" panose="02020603050405020304" pitchFamily="18" charset="0"/>
              </a:rPr>
              <a:t> </a:t>
            </a:r>
          </a:p>
          <a:p>
            <a:r>
              <a:rPr lang="en-GB" sz="1600" dirty="0"/>
              <a:t>Create music in response to a stimulus, ordering sounds to create a beginning, middle and end. They choose sounds to create an effect and use symbols to represent the sounds. They are starting to make links between sounds and musical notation. </a:t>
            </a:r>
          </a:p>
          <a:p>
            <a:pPr marL="0" indent="0">
              <a:buNone/>
            </a:pPr>
            <a:r>
              <a:rPr lang="en-GB" sz="1600" b="1" dirty="0">
                <a:latin typeface="Arial" panose="020B0604020202020204" pitchFamily="34" charset="0"/>
                <a:ea typeface="MS Mincho"/>
                <a:cs typeface="Times New Roman" panose="02020603050405020304" pitchFamily="18" charset="0"/>
              </a:rPr>
              <a:t>Appraising</a:t>
            </a:r>
            <a:r>
              <a:rPr lang="en-GB" sz="1600" dirty="0">
                <a:latin typeface="Arial" panose="020B0604020202020204" pitchFamily="34" charset="0"/>
                <a:ea typeface="MS Mincho"/>
                <a:cs typeface="Times New Roman" panose="02020603050405020304" pitchFamily="18" charset="0"/>
              </a:rPr>
              <a:t> </a:t>
            </a:r>
          </a:p>
          <a:p>
            <a:r>
              <a:rPr lang="en-GB" sz="1600" dirty="0"/>
              <a:t>Talk about their own music and how to improve it. They can listen out for particular things when listening to music.</a:t>
            </a:r>
            <a:endParaRPr lang="en-GB" sz="1600" dirty="0">
              <a:latin typeface="Cambria" panose="02040503050406030204" pitchFamily="18" charset="0"/>
              <a:ea typeface="MS Mincho"/>
              <a:cs typeface="Times New Roman" panose="02020603050405020304" pitchFamily="18" charset="0"/>
            </a:endParaRP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251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Music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2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91405" y="378456"/>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94117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547664" y="1218456"/>
            <a:ext cx="6840760" cy="4968552"/>
          </a:xfrm>
        </p:spPr>
        <p:txBody>
          <a:bodyPr>
            <a:normAutofit fontScale="92500" lnSpcReduction="10000"/>
          </a:bodyPr>
          <a:lstStyle/>
          <a:p>
            <a:pPr marL="0" indent="0">
              <a:buNone/>
            </a:pPr>
            <a:endParaRPr lang="en-GB" sz="1600" b="1" dirty="0">
              <a:latin typeface="Century Gothic" pitchFamily="34" charset="0"/>
            </a:endParaRPr>
          </a:p>
          <a:p>
            <a:pPr marL="0" indent="0">
              <a:lnSpc>
                <a:spcPct val="120000"/>
              </a:lnSpc>
              <a:buNone/>
            </a:pPr>
            <a:r>
              <a:rPr lang="en-GB" sz="1400" dirty="0"/>
              <a:t>Pupils at the </a:t>
            </a:r>
            <a:r>
              <a:rPr lang="en-GB" sz="1400" b="1" dirty="0"/>
              <a:t>expected level of attainment</a:t>
            </a:r>
            <a:r>
              <a:rPr lang="en-GB" sz="1400" dirty="0"/>
              <a:t> at the end of Year 2 will be able to:</a:t>
            </a:r>
          </a:p>
          <a:p>
            <a:pPr lvl="0"/>
            <a:r>
              <a:rPr lang="en-GB" dirty="0"/>
              <a:t>master basic movements including running, jumping, throwing and catching, as well as developing balance, agility and co-ordination, and apply these successfully in a range of activities</a:t>
            </a:r>
          </a:p>
          <a:p>
            <a:pPr lvl="0"/>
            <a:r>
              <a:rPr lang="en-GB" dirty="0"/>
              <a:t>participate in team games, developing simple tactics for attacking and defending</a:t>
            </a:r>
          </a:p>
          <a:p>
            <a:pPr lvl="0"/>
            <a:r>
              <a:rPr lang="en-GB" dirty="0"/>
              <a:t>perform dances using simple movement patterns individually and within a group </a:t>
            </a:r>
          </a:p>
          <a:p>
            <a:pPr lvl="0"/>
            <a:r>
              <a:rPr lang="en-GB" dirty="0"/>
              <a:t>Recognise how physical activity changes the body (breathing and appearance) </a:t>
            </a:r>
          </a:p>
          <a:p>
            <a:pPr lvl="0"/>
            <a:r>
              <a:rPr lang="en-GB" dirty="0"/>
              <a:t>Evaluate their own and others’ work using simple vocabulary. </a:t>
            </a:r>
          </a:p>
          <a:p>
            <a:pPr lvl="0"/>
            <a:r>
              <a:rPr lang="en-GB" dirty="0"/>
              <a:t>Know how to play different positional roles related to mini games. </a:t>
            </a:r>
          </a:p>
          <a:p>
            <a:pPr marL="0" indent="0">
              <a:lnSpc>
                <a:spcPct val="120000"/>
              </a:lnSpc>
              <a:buNone/>
            </a:pPr>
            <a:endParaRPr lang="en-GB" sz="43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925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19603"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Physical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200106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dirty="0"/>
              <a:t>Pupils at the </a:t>
            </a:r>
            <a:r>
              <a:rPr lang="en-GB" b="1" dirty="0"/>
              <a:t>expected level of attainment</a:t>
            </a:r>
            <a:r>
              <a:rPr lang="en-GB" dirty="0"/>
              <a:t> at the end of Year 2 will be able to:</a:t>
            </a:r>
          </a:p>
          <a:p>
            <a:r>
              <a:rPr lang="en-GB" dirty="0"/>
              <a:t>Express interesting things about themselves, talk about their positive qualities and set themselves simple goals. </a:t>
            </a:r>
          </a:p>
          <a:p>
            <a:r>
              <a:rPr lang="en-GB" dirty="0"/>
              <a:t>Understand the need for rules in the classroom, be able to suggest rules and state why they help. They will make a positive contribution to their class and life at school and describe how to be a good friend and try their best to be one. </a:t>
            </a:r>
          </a:p>
          <a:p>
            <a:r>
              <a:rPr lang="en-GB" dirty="0"/>
              <a:t>Discuss different ideas of what they can do if they find something difficult. They will have a clear understanding of what is right and wrong.</a:t>
            </a:r>
          </a:p>
          <a:p>
            <a:r>
              <a:rPr lang="en-GB" dirty="0"/>
              <a:t>Identify, name and manage some feelings positively.  They will be able to think of ways of dealing with ‘Yukky feelings’ and know who to go to ask for help at both home and school. They will be able to talk about how it feels when you have to say goodbye to someone or something. </a:t>
            </a:r>
          </a:p>
          <a:p>
            <a:r>
              <a:rPr lang="en-GB" dirty="0"/>
              <a:t>Recognise that bullying is wrong and name several trusted adults who can help them deal with teasing and bullying. They will be able to say how they can prevent bullying in school and recognise the effect of their behaviour on other people.</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7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269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91492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1700" dirty="0"/>
              <a:t>Pupils at the </a:t>
            </a:r>
            <a:r>
              <a:rPr lang="en-GB" sz="1700" b="1" dirty="0"/>
              <a:t>expected level of attainment</a:t>
            </a:r>
            <a:r>
              <a:rPr lang="en-GB" sz="1700" dirty="0"/>
              <a:t> at the end of Year 2 will be able to:</a:t>
            </a:r>
          </a:p>
          <a:p>
            <a:pPr marL="0" indent="0">
              <a:buNone/>
            </a:pPr>
            <a:endParaRPr lang="en-GB" sz="1700" dirty="0"/>
          </a:p>
          <a:p>
            <a:r>
              <a:rPr lang="en-GB" dirty="0"/>
              <a:t>Make clear choices about some aspects of their health and wellbeing. They understand their bodies need certain things to keep healthy and that they have to take some responsibility for being healthy. </a:t>
            </a:r>
          </a:p>
          <a:p>
            <a:r>
              <a:rPr lang="en-GB" dirty="0"/>
              <a:t>Clearly describe ways of keeping safe in familiar situations and are  able to name and explain some ways family and friends care for each other. </a:t>
            </a:r>
          </a:p>
          <a:p>
            <a:r>
              <a:rPr lang="en-GB" dirty="0"/>
              <a:t>Recognise the they are the boss of their bodies and they should look after it. They are able to talk about good secrets and ‘Yukky’ secrets and know that nobody should hurt or touch their bodies inappropriately.</a:t>
            </a:r>
          </a:p>
          <a:p>
            <a:r>
              <a:rPr lang="en-GB" dirty="0"/>
              <a:t>Be polite and considerate and are able to talk about ways in which people are similar and different. They will celebrate and respect differences and between familiar people and people from their community and be able to work cooperatively with their peers, giving examples of how to give feedback to someone. </a:t>
            </a:r>
          </a:p>
          <a:p>
            <a:r>
              <a:rPr lang="en-GB" dirty="0"/>
              <a:t>Make simple choices about when its appropriate to take a risk and when its time to ask for help. They will describe ways of keeping safe in risky situations. They will be able to recognise possible dangers at home, school and outside and share ideas about how to keep safe.</a:t>
            </a:r>
          </a:p>
          <a:p>
            <a:r>
              <a:rPr lang="en-GB" dirty="0"/>
              <a:t>Talk about some ways that we look after money. They recognise that most people work for money and money needs to be kept safe.</a:t>
            </a:r>
          </a:p>
          <a:p>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6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68075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92500" lnSpcReduction="10000"/>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2 will be able to:</a:t>
            </a:r>
          </a:p>
          <a:p>
            <a:r>
              <a:rPr lang="en-GB" u="sng" dirty="0"/>
              <a:t>Attainment target 1</a:t>
            </a:r>
            <a:r>
              <a:rPr lang="en-GB" dirty="0"/>
              <a:t>- Pupils use religious vocabulary to talk about different items that are associated with Hanukkah and know why these objects are important to the Jewish people(A1). Pupils retell religious stories and suggest meanings  for stories such as The Good Samaritan. (A2)They identify how religion is celebrated in different ways.(B1) They will be able to associate Christmas and Easter with Christianity and Shabbat and Hanukkah with Judaism. (A1)</a:t>
            </a:r>
          </a:p>
          <a:p>
            <a:r>
              <a:rPr lang="en-GB" dirty="0"/>
              <a:t> </a:t>
            </a:r>
            <a:r>
              <a:rPr lang="en-GB" u="sng" dirty="0"/>
              <a:t>Attainment target 2</a:t>
            </a:r>
            <a:r>
              <a:rPr lang="en-GB" dirty="0"/>
              <a:t> - Pupils ask, and respond sensitively to, questions about their own and others’ experiences and feelings.(B2) In relation to matters of right and wrong, they recognise their own values and those of others.(C3) Pupils consider the world around them and how we should treat it. Explore what it means to belong to a family or as a friend.(C2)</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925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835696"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Religious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2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285491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a:bodyPr>
          <a:lstStyle/>
          <a:p>
            <a:pPr marL="0" indent="0">
              <a:buNone/>
            </a:pPr>
            <a:endParaRPr lang="en-GB" sz="1600" b="1" dirty="0">
              <a:latin typeface="Century Gothic" pitchFamily="34" charset="0"/>
            </a:endParaRPr>
          </a:p>
          <a:p>
            <a:pPr marL="0" indent="0">
              <a:buNone/>
            </a:pPr>
            <a:r>
              <a:rPr lang="en-GB" dirty="0"/>
              <a:t>We hope this information will help you understand the expectations for Year 2.  The children will work throughout the year to achieve the expectations.</a:t>
            </a:r>
          </a:p>
          <a:p>
            <a:pPr marL="0" indent="0">
              <a:buNone/>
            </a:pPr>
            <a:r>
              <a:rPr lang="en-GB" dirty="0"/>
              <a:t>Parents will have opportunities to find out about progress and attainment during the year.</a:t>
            </a:r>
          </a:p>
          <a:p>
            <a:pPr marL="0" indent="0">
              <a:buNone/>
            </a:pPr>
            <a:r>
              <a:rPr lang="en-GB" dirty="0"/>
              <a:t>Parent meetings are held twice a year and a written report is sent home once a year.  </a:t>
            </a:r>
          </a:p>
          <a:p>
            <a:pPr marL="0" indent="0">
              <a:buNone/>
            </a:pPr>
            <a:r>
              <a:rPr lang="en-GB" dirty="0"/>
              <a:t>Parents are encouraged to contact school if they have any queries about their child’s progress or attainment.</a:t>
            </a:r>
          </a:p>
          <a:p>
            <a:pPr marL="0" indent="0">
              <a:buNone/>
            </a:pPr>
            <a:endParaRPr lang="en-GB" dirty="0"/>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2000" b="1" dirty="0">
              <a:latin typeface="Arial" panose="020B0604020202020204" pitchFamily="34" charset="0"/>
              <a:cs typeface="Arial" panose="020B0604020202020204" pitchFamily="34"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66774273"/>
      </p:ext>
    </p:extLst>
  </p:cSld>
  <p:clrMapOvr>
    <a:masterClrMapping/>
  </p:clrMapOvr>
</p:sld>
</file>

<file path=ppt/theme/theme1.xml><?xml version="1.0" encoding="utf-8"?>
<a:theme xmlns:a="http://schemas.openxmlformats.org/drawingml/2006/main" name="Wis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503</TotalTime>
  <Words>4136</Words>
  <Application>Microsoft Office PowerPoint</Application>
  <PresentationFormat>On-screen Show (4:3)</PresentationFormat>
  <Paragraphs>450</Paragraphs>
  <Slides>25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Cambria</vt:lpstr>
      <vt:lpstr>Century Gothic</vt:lpstr>
      <vt:lpstr>Wingdings 3</vt:lpstr>
      <vt:lpstr>Wisp</vt:lpstr>
      <vt:lpstr>PowerPoint Presentation</vt:lpstr>
      <vt:lpstr>PowerPoint Presentation</vt:lpstr>
      <vt:lpstr>Your child will be assessed against the expectations at the end of each year group.  This will be defined and reported to you in the following way:  </vt:lpstr>
      <vt:lpstr>Assessing Reading Meeting Year 2 Expectations</vt:lpstr>
      <vt:lpstr>Assessing Writing Meeting Year 2 Expectations</vt:lpstr>
      <vt:lpstr>Assessing Spoken Language Meeting Year 2 Objectives</vt:lpstr>
      <vt:lpstr>Assessing Reading Exceeding Year 2 Expectations</vt:lpstr>
      <vt:lpstr>Assessing Writing Exceeding Year 2 Expectations</vt:lpstr>
      <vt:lpstr>Assessing Spoken Language Exceeding Year 2 Expectations</vt:lpstr>
      <vt:lpstr>   Assessing Mathematics  Meeting Year 2 Expectations</vt:lpstr>
      <vt:lpstr>       Assessing Mathematics  Exceeding Year 2 Expectations</vt:lpstr>
      <vt:lpstr>  </vt:lpstr>
      <vt:lpstr>  </vt:lpstr>
      <vt:lpstr>  </vt:lpstr>
      <vt:lpstr>  </vt:lpstr>
      <vt:lpstr>  </vt:lpstr>
      <vt:lpstr>  </vt:lpstr>
      <vt:lpstr>  </vt:lpstr>
      <vt:lpstr>  </vt:lpstr>
      <vt:lpstr>  </vt:lpstr>
      <vt:lpstr>  </vt:lpstr>
      <vt:lpstr>  </vt:lpstr>
      <vt:lpstr>  </vt:lpstr>
      <vt:lpstr>  </vt:lpstr>
      <vt:lpstr>  </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Dovedale-DH</dc:creator>
  <cp:lastModifiedBy>donna wilson</cp:lastModifiedBy>
  <cp:revision>60</cp:revision>
  <cp:lastPrinted>2016-03-16T09:15:23Z</cp:lastPrinted>
  <dcterms:created xsi:type="dcterms:W3CDTF">2015-06-29T08:49:16Z</dcterms:created>
  <dcterms:modified xsi:type="dcterms:W3CDTF">2022-09-12T19:05:48Z</dcterms:modified>
</cp:coreProperties>
</file>