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B"/>
    <a:srgbClr val="D07F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41"/>
    <p:restoredTop sz="94385"/>
  </p:normalViewPr>
  <p:slideViewPr>
    <p:cSldViewPr snapToGrid="0" snapToObjects="1">
      <p:cViewPr varScale="1">
        <p:scale>
          <a:sx n="78" d="100"/>
          <a:sy n="78" d="100"/>
        </p:scale>
        <p:origin x="115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CD86D-CAF1-1841-90B1-3B6BB04FDF98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841FF-61D9-4E41-B69E-B0B1C8ACB9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248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2841FF-61D9-4E41-B69E-B0B1C8ACB94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58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7EF31-4C2D-9945-B116-3593CAB55E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88542-F910-5A40-BF00-A3A920C909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41035-D6A1-7442-B3B6-11DF09EB2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1EB8E-B24B-4841-B0D3-4AC4FA7B2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97021B-98D6-414C-921D-CFD52AD23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858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9F927-8B46-2E47-8DA6-6E45AD1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6E9AC-CFF4-A74F-BCF8-896D3EF46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3B989-9B28-F34F-921A-F98B49755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A31E6-3994-4F4E-B818-E35E04F32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91B52-5662-3647-B623-53190A3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758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F956E-7149-C344-B90C-49F2061C6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FBA15-982F-8D45-B8B1-BA7431A4E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C6D3-BFF9-D74E-A5D7-252193C9D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9B2D44-9DD4-EB46-BD4C-8F3509457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7E53B2-E77A-C74B-A7A3-1999CBC12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232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4CDEF-0E2B-2045-A754-BD8B21672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39690-7C31-0941-AE7D-4FFCE1D7FF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BB3D23-87C1-8C42-8853-776A85C01B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D75601-9434-C047-A57D-649CE9AC9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D42931-739A-F647-A685-E1FAAB24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A57BEE-DD29-3F41-8155-95245F1D1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474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479F0-356F-8247-A505-5696FE631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B71025-A02C-E049-95C3-813AC0FEF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CD58B6-58DF-6040-98C5-5B78220B9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DA7784-AB1B-A24A-8175-FB4E3FC25A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DCD40B-8A9F-0641-948C-1CA54B63F3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1CBDF0-CE68-6944-B26F-D2CE7CE4A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B204E8-262B-4E4A-B56F-DB6C20FA6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7C91D-D503-554E-8B70-CB07DE65A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42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4BAC1-1768-104A-A971-BCADEC232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82CCC4-03FA-5C4F-AE36-4DA56B61E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0AF96D-2071-F342-86F3-1B930F6C5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42AFA3-940D-6C44-8BB4-96F4A4B42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25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9AAE36-0984-9A4E-A8D0-A5DDE67AF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6995F9-22FE-EA48-BB54-780107608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520D6F-33DC-C54A-A4DF-1B55FAC5B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58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7ED8-1C26-914E-8A71-D87D820BF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C0FFC-AAA8-264A-BDEB-E8B5B7F06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4B39C-0C44-594D-9A34-0385C15818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661831-15A0-B942-8B91-B5DE4AEB5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493D3F-16C4-8A44-82B8-CA45289C3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2A3C84-C9C7-FA46-9AF0-97B383463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738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AAC03-94DF-E049-8F2F-77508BA79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D9708-4A8B-D34D-B212-861EBF519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DCE3F1-FDE5-CC46-B703-818A72FC4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9A5ACF-DE4D-B14B-A3A5-0F530F40B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C831A1-8D8A-D746-A812-8A55ABB66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7806F3-B4C6-6D4B-9745-5AAD00D3A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895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FFF75-C367-524C-80F9-1DA2E3154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993A0B-DA85-F74B-96BB-BCE22BFE4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AD27D0-88B8-034A-B211-5862D208B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55EE2-6B17-CD49-BE2B-CC19300E1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0AAF3-1333-AE44-A865-5990D2F16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260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20F223-1C10-3848-93F3-063A6523D9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821CC9-E5FF-184A-A9D0-15816914AC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F1EF7-9081-C643-8BD0-5864AAD24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E7821-7EE0-CA4C-969E-E246FB732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B4BBA4-D54A-F04A-8581-660EC4C65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18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8C7775-4EFF-C940-A8DD-3CCBB4C5A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DAED65-4AEB-D641-AB17-7050B31212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8CE16-35D6-C047-B0AD-F568A10490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9D5E0-E215-7840-B722-7FFE537826F4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C111B-7B70-4141-AFB0-324586BB4E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89B4EB-21D1-5F48-ACA5-9917C5509B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366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6F7B741-E7C4-FF4F-9B37-86E243B3DAC7}"/>
              </a:ext>
            </a:extLst>
          </p:cNvPr>
          <p:cNvSpPr/>
          <p:nvPr/>
        </p:nvSpPr>
        <p:spPr>
          <a:xfrm>
            <a:off x="180287" y="106427"/>
            <a:ext cx="3173224" cy="846392"/>
          </a:xfrm>
          <a:prstGeom prst="roundRect">
            <a:avLst>
              <a:gd name="adj" fmla="val 31421"/>
            </a:avLst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Arial Rounded MT Bold" panose="020F0704030504030204" pitchFamily="34" charset="77"/>
              </a:rPr>
              <a:t>Year 2 Knowledge Organiser</a:t>
            </a:r>
            <a:br>
              <a:rPr lang="en-GB" sz="1600" dirty="0">
                <a:latin typeface="Arial Rounded MT Bold" panose="020F0704030504030204" pitchFamily="34" charset="77"/>
              </a:rPr>
            </a:br>
            <a:r>
              <a:rPr lang="en-GB" sz="1600" dirty="0">
                <a:latin typeface="Arial Rounded MT Bold" panose="020F0704030504030204" pitchFamily="34" charset="77"/>
              </a:rPr>
              <a:t>Unit: 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Living things &amp; their habitats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B46A1BD-2E01-B543-A580-F87A0A3BD9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663828"/>
              </p:ext>
            </p:extLst>
          </p:nvPr>
        </p:nvGraphicFramePr>
        <p:xfrm>
          <a:off x="6600046" y="115656"/>
          <a:ext cx="5381220" cy="5921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5373">
                  <a:extLst>
                    <a:ext uri="{9D8B030D-6E8A-4147-A177-3AD203B41FA5}">
                      <a16:colId xmlns:a16="http://schemas.microsoft.com/office/drawing/2014/main" val="2519945507"/>
                    </a:ext>
                  </a:extLst>
                </a:gridCol>
                <a:gridCol w="3795847">
                  <a:extLst>
                    <a:ext uri="{9D8B030D-6E8A-4147-A177-3AD203B41FA5}">
                      <a16:colId xmlns:a16="http://schemas.microsoft.com/office/drawing/2014/main" val="3895209344"/>
                    </a:ext>
                  </a:extLst>
                </a:gridCol>
              </a:tblGrid>
              <a:tr h="574911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i="1" dirty="0">
                          <a:latin typeface="Arial Rounded MT Bold" panose="020F0704030504030204" pitchFamily="34" charset="77"/>
                        </a:rPr>
                        <a:t>GR8!  </a:t>
                      </a:r>
                      <a:r>
                        <a:rPr lang="en-GB" sz="2800" dirty="0">
                          <a:latin typeface="Arial Rounded MT Bold" panose="020F0704030504030204" pitchFamily="34" charset="77"/>
                        </a:rPr>
                        <a:t>–  </a:t>
                      </a:r>
                      <a:r>
                        <a:rPr lang="en-GB" sz="1600" dirty="0">
                          <a:latin typeface="Arial Rounded MT Bold" panose="020F0704030504030204" pitchFamily="34" charset="77"/>
                        </a:rPr>
                        <a:t>8 words and meanings to learn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9910194"/>
                  </a:ext>
                </a:extLst>
              </a:tr>
              <a:tr h="30436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Meaning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7522093"/>
                  </a:ext>
                </a:extLst>
              </a:tr>
              <a:tr h="63565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1. habitat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The natural area or place where an animal or plant lives.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0860657"/>
                  </a:ext>
                </a:extLst>
              </a:tr>
              <a:tr h="63565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2. desert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An area covered by sand and rocks with very little water or plants.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4073176"/>
                  </a:ext>
                </a:extLst>
              </a:tr>
              <a:tr h="42379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3. woodland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A land on which many trees grow which is home to many animals.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1883998"/>
                  </a:ext>
                </a:extLst>
              </a:tr>
              <a:tr h="51733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4. producer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A plant is an example of this because it uses the sun to make its own food.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065980"/>
                  </a:ext>
                </a:extLst>
              </a:tr>
              <a:tr h="63565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5. root vegetable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The fleshy root of a plant used as a vegetable such as a carrot, swede, or beetroot.</a:t>
                      </a:r>
                      <a:endParaRPr lang="en-GB" sz="1400" b="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5935956"/>
                  </a:ext>
                </a:extLst>
              </a:tr>
              <a:tr h="63565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6. living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Alive.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3715262"/>
                  </a:ext>
                </a:extLst>
              </a:tr>
              <a:tr h="63565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7. excrete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To give out cellular waste from the body usually as urine or sweat.</a:t>
                      </a:r>
                      <a:endParaRPr lang="en-GB" sz="1400" b="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7357782"/>
                  </a:ext>
                </a:extLst>
              </a:tr>
              <a:tr h="63565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8. microhabitat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A small home or habitat which is slightly different from some surrounding more extensive habitat.</a:t>
                      </a:r>
                      <a:endParaRPr lang="en-GB" sz="1400" b="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863938"/>
                  </a:ext>
                </a:extLst>
              </a:tr>
            </a:tbl>
          </a:graphicData>
        </a:graphic>
      </p:graphicFrame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41C0EE7A-18B9-BE43-B900-4EC6E1601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19796" y="6553620"/>
            <a:ext cx="4114800" cy="365125"/>
          </a:xfrm>
        </p:spPr>
        <p:txBody>
          <a:bodyPr/>
          <a:lstStyle/>
          <a:p>
            <a:r>
              <a:rPr lang="en-GB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Copyright - Developing Experts Ltd. 2022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310AE39-CB15-794F-AB6E-5D2D8A301D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6722" y="6053120"/>
            <a:ext cx="564544" cy="564544"/>
          </a:xfrm>
          <a:prstGeom prst="rect">
            <a:avLst/>
          </a:prstGeom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7898F359-A27D-044F-9661-9173C34E8BEB}"/>
              </a:ext>
            </a:extLst>
          </p:cNvPr>
          <p:cNvSpPr/>
          <p:nvPr/>
        </p:nvSpPr>
        <p:spPr>
          <a:xfrm>
            <a:off x="173130" y="1023440"/>
            <a:ext cx="3154284" cy="3505659"/>
          </a:xfrm>
          <a:prstGeom prst="roundRect">
            <a:avLst>
              <a:gd name="adj" fmla="val 9390"/>
            </a:avLst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  <a:p>
            <a:r>
              <a:rPr lang="en-GB" sz="1300" u="sng" dirty="0">
                <a:solidFill>
                  <a:schemeClr val="tx1"/>
                </a:solidFill>
                <a:latin typeface="Arial Rounded MT Bold" panose="020F0704030504030204" pitchFamily="34" charset="77"/>
              </a:rPr>
              <a:t>Unit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Explore the differences between things that are living, dead and things that have never been alive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Identify and name a variety of plants and animals in a microhabitats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Describe how animals obtain their food from plants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Understand the journey food makes from the farm to the supermarket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Identify and name different sources of healthy food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Learn about the food chain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F23DBAB-C60D-4149-8CC0-80842B4AF628}"/>
              </a:ext>
            </a:extLst>
          </p:cNvPr>
          <p:cNvSpPr/>
          <p:nvPr/>
        </p:nvSpPr>
        <p:spPr>
          <a:xfrm>
            <a:off x="3503038" y="146996"/>
            <a:ext cx="2581220" cy="523220"/>
          </a:xfrm>
          <a:prstGeom prst="rect">
            <a:avLst/>
          </a:prstGeom>
          <a:solidFill>
            <a:srgbClr val="33CCCB"/>
          </a:solidFill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77"/>
              </a:rPr>
              <a:t>Did you know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F0670D-E89B-474F-A5FD-0B0004769930}"/>
              </a:ext>
            </a:extLst>
          </p:cNvPr>
          <p:cNvSpPr/>
          <p:nvPr/>
        </p:nvSpPr>
        <p:spPr>
          <a:xfrm rot="541544">
            <a:off x="6020424" y="145508"/>
            <a:ext cx="426720" cy="584775"/>
          </a:xfrm>
          <a:prstGeom prst="rect">
            <a:avLst/>
          </a:prstGeom>
          <a:solidFill>
            <a:srgbClr val="33CCCB"/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77"/>
              </a:rPr>
              <a:t>?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16F3D089-06E9-444C-838B-21CD37B86A53}"/>
              </a:ext>
            </a:extLst>
          </p:cNvPr>
          <p:cNvSpPr/>
          <p:nvPr/>
        </p:nvSpPr>
        <p:spPr>
          <a:xfrm>
            <a:off x="3493567" y="1561262"/>
            <a:ext cx="2959264" cy="760225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Many animals and plants have changed over time to adapt to their habitat.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49EE0715-0C76-A043-A912-57ACF09F2212}"/>
              </a:ext>
            </a:extLst>
          </p:cNvPr>
          <p:cNvSpPr/>
          <p:nvPr/>
        </p:nvSpPr>
        <p:spPr>
          <a:xfrm>
            <a:off x="3503038" y="798112"/>
            <a:ext cx="2940323" cy="710586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Thousands of new species of plants and animals are discovered every year.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C9B253F6-B7ED-9845-AAEF-285F2A2E524A}"/>
              </a:ext>
            </a:extLst>
          </p:cNvPr>
          <p:cNvSpPr/>
          <p:nvPr/>
        </p:nvSpPr>
        <p:spPr>
          <a:xfrm>
            <a:off x="3474629" y="3293760"/>
            <a:ext cx="2959263" cy="846115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 </a:t>
            </a:r>
            <a:r>
              <a:rPr lang="en-GB" sz="1600" b="1" dirty="0">
                <a:solidFill>
                  <a:schemeClr val="tx1"/>
                </a:solidFill>
              </a:rPr>
              <a:t>microhabitat</a:t>
            </a:r>
            <a:r>
              <a:rPr lang="en-GB" sz="1600" dirty="0">
                <a:solidFill>
                  <a:schemeClr val="tx1"/>
                </a:solidFill>
              </a:rPr>
              <a:t> is a small area which differs somehow from the surrounding habitat.</a:t>
            </a:r>
            <a:endParaRPr lang="en-GB" sz="16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D9E3EAC-4D2E-EF4F-81BC-96FA8B7D1D07}"/>
              </a:ext>
            </a:extLst>
          </p:cNvPr>
          <p:cNvSpPr/>
          <p:nvPr/>
        </p:nvSpPr>
        <p:spPr>
          <a:xfrm>
            <a:off x="3484098" y="2384033"/>
            <a:ext cx="2959263" cy="846115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Farmers are busy all year round preparing the ground and growing crops, as well as looking after animals and breeding animals. </a:t>
            </a:r>
            <a:endParaRPr lang="en-GB" sz="14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87FBBB-9195-EE41-8B6C-B9482AB736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2960" y="4261090"/>
            <a:ext cx="1067428" cy="1088212"/>
          </a:xfrm>
          <a:prstGeom prst="roundRect">
            <a:avLst>
              <a:gd name="adj" fmla="val 16667"/>
            </a:avLst>
          </a:prstGeom>
          <a:ln>
            <a:solidFill>
              <a:srgbClr val="33CCCB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7894F0-AC9D-D84A-BCC5-650B21F67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6739" y="4267098"/>
            <a:ext cx="1086091" cy="1107238"/>
          </a:xfrm>
          <a:prstGeom prst="roundRect">
            <a:avLst>
              <a:gd name="adj" fmla="val 16667"/>
            </a:avLst>
          </a:prstGeom>
          <a:ln>
            <a:solidFill>
              <a:srgbClr val="33CCCB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C19916-9AD3-1541-BC0E-9B041A21A1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4850" y="5480637"/>
            <a:ext cx="1057981" cy="1088212"/>
          </a:xfrm>
          <a:prstGeom prst="roundRect">
            <a:avLst>
              <a:gd name="adj" fmla="val 16667"/>
            </a:avLst>
          </a:prstGeom>
          <a:ln>
            <a:solidFill>
              <a:srgbClr val="33CCCB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4E5F70-E30B-594C-9767-0C34C002E4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9181" y="4261090"/>
            <a:ext cx="1067427" cy="1088212"/>
          </a:xfrm>
          <a:prstGeom prst="roundRect">
            <a:avLst>
              <a:gd name="adj" fmla="val 16667"/>
            </a:avLst>
          </a:prstGeom>
          <a:ln>
            <a:solidFill>
              <a:srgbClr val="33CCCB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439F34C-CF7B-6945-86A4-BB9E7489C0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20728" y="5474764"/>
            <a:ext cx="1057981" cy="1079366"/>
          </a:xfrm>
          <a:prstGeom prst="roundRect">
            <a:avLst>
              <a:gd name="adj" fmla="val 16667"/>
            </a:avLst>
          </a:prstGeom>
          <a:ln>
            <a:solidFill>
              <a:srgbClr val="33CCCB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42BD4F8-0190-0041-AD3F-0F95AAF5C0C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50673" y="5489904"/>
            <a:ext cx="1067427" cy="1078945"/>
          </a:xfrm>
          <a:prstGeom prst="roundRect">
            <a:avLst>
              <a:gd name="adj" fmla="val 16667"/>
            </a:avLst>
          </a:prstGeom>
          <a:ln>
            <a:solidFill>
              <a:srgbClr val="33CCCB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ACC4BD5-9AAF-CA45-9FB2-AF60C9315504}"/>
              </a:ext>
            </a:extLst>
          </p:cNvPr>
          <p:cNvSpPr txBox="1"/>
          <p:nvPr/>
        </p:nvSpPr>
        <p:spPr>
          <a:xfrm>
            <a:off x="210734" y="4548074"/>
            <a:ext cx="16637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Some habitats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5E81B82-FA1C-BD45-BFB8-E63DBD15C124}"/>
              </a:ext>
            </a:extLst>
          </p:cNvPr>
          <p:cNvSpPr/>
          <p:nvPr/>
        </p:nvSpPr>
        <p:spPr>
          <a:xfrm>
            <a:off x="180287" y="4882273"/>
            <a:ext cx="1730478" cy="235259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desert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84CB3F2E-190A-CB45-BF4E-0F48FAFCD24F}"/>
              </a:ext>
            </a:extLst>
          </p:cNvPr>
          <p:cNvSpPr/>
          <p:nvPr/>
        </p:nvSpPr>
        <p:spPr>
          <a:xfrm>
            <a:off x="172188" y="5188153"/>
            <a:ext cx="1730478" cy="235259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rainforest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A0B88199-5BFF-D244-869E-E90E96F1A2AA}"/>
              </a:ext>
            </a:extLst>
          </p:cNvPr>
          <p:cNvSpPr/>
          <p:nvPr/>
        </p:nvSpPr>
        <p:spPr>
          <a:xfrm>
            <a:off x="173129" y="5470705"/>
            <a:ext cx="1730478" cy="235259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woodland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ED160558-4CCD-5D42-89FC-59713550AB04}"/>
              </a:ext>
            </a:extLst>
          </p:cNvPr>
          <p:cNvSpPr/>
          <p:nvPr/>
        </p:nvSpPr>
        <p:spPr>
          <a:xfrm>
            <a:off x="173129" y="5753257"/>
            <a:ext cx="1730478" cy="235259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mountain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BE4F9563-3218-204F-9E1D-FEB39F3566A0}"/>
              </a:ext>
            </a:extLst>
          </p:cNvPr>
          <p:cNvSpPr/>
          <p:nvPr/>
        </p:nvSpPr>
        <p:spPr>
          <a:xfrm>
            <a:off x="173129" y="6035809"/>
            <a:ext cx="1730478" cy="235259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river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C3844047-416C-3D4E-87B9-4A2F77DA3837}"/>
              </a:ext>
            </a:extLst>
          </p:cNvPr>
          <p:cNvSpPr/>
          <p:nvPr/>
        </p:nvSpPr>
        <p:spPr>
          <a:xfrm>
            <a:off x="175939" y="6318361"/>
            <a:ext cx="1730478" cy="235259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ocean</a:t>
            </a:r>
          </a:p>
        </p:txBody>
      </p:sp>
    </p:spTree>
    <p:extLst>
      <p:ext uri="{BB962C8B-B14F-4D97-AF65-F5344CB8AC3E}">
        <p14:creationId xmlns:p14="http://schemas.microsoft.com/office/powerpoint/2010/main" val="3955060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3006</TotalTime>
  <Words>306</Words>
  <Application>Microsoft Office PowerPoint</Application>
  <PresentationFormat>Widescreen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Usher</dc:creator>
  <cp:lastModifiedBy>donna wilson</cp:lastModifiedBy>
  <cp:revision>72</cp:revision>
  <cp:lastPrinted>2019-03-21T10:14:34Z</cp:lastPrinted>
  <dcterms:created xsi:type="dcterms:W3CDTF">2019-02-26T09:29:27Z</dcterms:created>
  <dcterms:modified xsi:type="dcterms:W3CDTF">2023-02-22T17:50:25Z</dcterms:modified>
</cp:coreProperties>
</file>