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4" r:id="rId1"/>
  </p:sldMasterIdLst>
  <p:notesMasterIdLst>
    <p:notesMasterId r:id="rId32"/>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95" r:id="rId14"/>
    <p:sldId id="268" r:id="rId15"/>
    <p:sldId id="280" r:id="rId16"/>
    <p:sldId id="281" r:id="rId17"/>
    <p:sldId id="287" r:id="rId18"/>
    <p:sldId id="284" r:id="rId19"/>
    <p:sldId id="285" r:id="rId20"/>
    <p:sldId id="286" r:id="rId21"/>
    <p:sldId id="282" r:id="rId22"/>
    <p:sldId id="283" r:id="rId23"/>
    <p:sldId id="288" r:id="rId24"/>
    <p:sldId id="292" r:id="rId25"/>
    <p:sldId id="290" r:id="rId26"/>
    <p:sldId id="289" r:id="rId27"/>
    <p:sldId id="291" r:id="rId28"/>
    <p:sldId id="296" r:id="rId29"/>
    <p:sldId id="293" r:id="rId30"/>
    <p:sldId id="294" r:id="rId31"/>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788" autoAdjust="0"/>
    <p:restoredTop sz="94660"/>
  </p:normalViewPr>
  <p:slideViewPr>
    <p:cSldViewPr>
      <p:cViewPr varScale="1">
        <p:scale>
          <a:sx n="86" d="100"/>
          <a:sy n="86" d="100"/>
        </p:scale>
        <p:origin x="924" y="45"/>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0E4EDB82-DAA8-4131-9FBC-DB5001B5A26D}" type="datetimeFigureOut">
              <a:rPr lang="en-GB" smtClean="0"/>
              <a:t>12/02/2021</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4C4FB509-DCFE-48A9-816D-A07B3FA94E32}" type="slidenum">
              <a:rPr lang="en-GB" smtClean="0"/>
              <a:t>‹#›</a:t>
            </a:fld>
            <a:endParaRPr lang="en-GB"/>
          </a:p>
        </p:txBody>
      </p:sp>
    </p:spTree>
    <p:extLst>
      <p:ext uri="{BB962C8B-B14F-4D97-AF65-F5344CB8AC3E}">
        <p14:creationId xmlns:p14="http://schemas.microsoft.com/office/powerpoint/2010/main" val="5855814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C4FB509-DCFE-48A9-816D-A07B3FA94E32}" type="slidenum">
              <a:rPr lang="en-GB" smtClean="0"/>
              <a:t>10</a:t>
            </a:fld>
            <a:endParaRPr lang="en-GB"/>
          </a:p>
        </p:txBody>
      </p:sp>
    </p:spTree>
    <p:extLst>
      <p:ext uri="{BB962C8B-B14F-4D97-AF65-F5344CB8AC3E}">
        <p14:creationId xmlns:p14="http://schemas.microsoft.com/office/powerpoint/2010/main" val="23951127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1942416" y="4777380"/>
            <a:ext cx="6600451"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6F29155-0401-434F-B279-E26AE6F73BCC}" type="datetimeFigureOut">
              <a:rPr lang="en-GB" smtClean="0"/>
              <a:t>12/02/2021</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8"/>
          <p:cNvSpPr/>
          <p:nvPr/>
        </p:nvSpPr>
        <p:spPr bwMode="auto">
          <a:xfrm>
            <a:off x="-31719" y="4321158"/>
            <a:ext cx="1395473" cy="781781"/>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423334" y="4529541"/>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15482127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1942415" y="2133600"/>
            <a:ext cx="6591985"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F29155-0401-434F-B279-E26AE6F73BCC}" type="datetimeFigureOut">
              <a:rPr lang="en-GB" smtClean="0"/>
              <a:t>12/02/2021</a:t>
            </a:fld>
            <a:endParaRPr lang="en-GB"/>
          </a:p>
        </p:txBody>
      </p:sp>
      <p:sp>
        <p:nvSpPr>
          <p:cNvPr id="5" name="Footer Placeholder 4"/>
          <p:cNvSpPr>
            <a:spLocks noGrp="1"/>
          </p:cNvSpPr>
          <p:nvPr>
            <p:ph type="ftr" sz="quarter" idx="11"/>
          </p:nvPr>
        </p:nvSpPr>
        <p:spPr/>
        <p:txBody>
          <a:bodyPr/>
          <a:lstStyle/>
          <a:p>
            <a:endParaRPr lang="en-GB"/>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20331679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942415" y="3581400"/>
            <a:ext cx="6591985"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6F29155-0401-434F-B279-E26AE6F73BCC}" type="datetimeFigureOut">
              <a:rPr lang="en-GB" smtClean="0"/>
              <a:t>12/02/2021</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25745637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6F29155-0401-434F-B279-E26AE6F73BCC}" type="datetimeFigureOut">
              <a:rPr lang="en-GB" smtClean="0"/>
              <a:t>12/02/2021</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0" name="Slide Number Placeholder 5"/>
          <p:cNvSpPr>
            <a:spLocks noGrp="1"/>
          </p:cNvSpPr>
          <p:nvPr>
            <p:ph type="sldNum" sz="quarter" idx="12"/>
          </p:nvPr>
        </p:nvSpPr>
        <p:spPr>
          <a:xfrm>
            <a:off x="511228" y="787783"/>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23251681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6F29155-0401-434F-B279-E26AE6F73BCC}" type="datetimeFigureOut">
              <a:rPr lang="en-GB" smtClean="0"/>
              <a:t>12/02/2021</a:t>
            </a:fld>
            <a:endParaRPr lang="en-GB"/>
          </a:p>
        </p:txBody>
      </p:sp>
      <p:sp>
        <p:nvSpPr>
          <p:cNvPr id="8" name="Footer Placeholder 7"/>
          <p:cNvSpPr>
            <a:spLocks noGrp="1"/>
          </p:cNvSpPr>
          <p:nvPr>
            <p:ph type="ftr" sz="quarter" idx="11"/>
          </p:nvPr>
        </p:nvSpPr>
        <p:spPr/>
        <p:txBody>
          <a:bodyPr/>
          <a:lstStyle/>
          <a:p>
            <a:endParaRPr lang="en-GB"/>
          </a:p>
        </p:txBody>
      </p:sp>
      <p:sp>
        <p:nvSpPr>
          <p:cNvPr id="11"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511228" y="787783"/>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20844957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945200" y="624110"/>
            <a:ext cx="6589200" cy="128089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6F29155-0401-434F-B279-E26AE6F73BCC}" type="datetimeFigureOut">
              <a:rPr lang="en-GB" smtClean="0"/>
              <a:t>12/02/2021</a:t>
            </a:fld>
            <a:endParaRPr lang="en-GB"/>
          </a:p>
        </p:txBody>
      </p:sp>
      <p:sp>
        <p:nvSpPr>
          <p:cNvPr id="4" name="Footer Placeholder 3"/>
          <p:cNvSpPr>
            <a:spLocks noGrp="1"/>
          </p:cNvSpPr>
          <p:nvPr>
            <p:ph type="ftr" sz="quarter" idx="11"/>
          </p:nvPr>
        </p:nvSpPr>
        <p:spPr/>
        <p:txBody>
          <a:bodyPr/>
          <a:lstStyle/>
          <a:p>
            <a:endParaRPr lang="en-GB"/>
          </a:p>
        </p:txBody>
      </p:sp>
      <p:sp>
        <p:nvSpPr>
          <p:cNvPr id="8"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35460188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6F29155-0401-434F-B279-E26AE6F73BCC}" type="datetimeFigureOut">
              <a:rPr lang="en-GB" smtClean="0"/>
              <a:t>12/02/2021</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7897006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446088"/>
            <a:ext cx="2629584"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6F29155-0401-434F-B279-E26AE6F73BCC}" type="datetimeFigureOut">
              <a:rPr lang="en-GB" smtClean="0"/>
              <a:t>12/02/2021</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25205604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942415" y="634965"/>
            <a:ext cx="6591985"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6F29155-0401-434F-B279-E26AE6F73BCC}" type="datetimeFigureOut">
              <a:rPr lang="en-GB" smtClean="0"/>
              <a:t>12/02/2021</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35494736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6F29155-0401-434F-B279-E26AE6F73BCC}" type="datetimeFigureOut">
              <a:rPr lang="en-GB" smtClean="0"/>
              <a:t>12/02/2021</a:t>
            </a:fld>
            <a:endParaRPr lang="en-GB"/>
          </a:p>
        </p:txBody>
      </p:sp>
      <p:sp>
        <p:nvSpPr>
          <p:cNvPr id="5" name="Footer Placeholder 4"/>
          <p:cNvSpPr>
            <a:spLocks noGrp="1"/>
          </p:cNvSpPr>
          <p:nvPr>
            <p:ph type="ftr" sz="quarter" idx="11"/>
          </p:nvPr>
        </p:nvSpPr>
        <p:spPr/>
        <p:txBody>
          <a:bodyPr/>
          <a:lstStyle/>
          <a:p>
            <a:endParaRPr lang="en-GB"/>
          </a:p>
        </p:txBody>
      </p:sp>
      <p:sp>
        <p:nvSpPr>
          <p:cNvPr id="10"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8897562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6F29155-0401-434F-B279-E26AE6F73BCC}" type="datetimeFigureOut">
              <a:rPr lang="en-GB" smtClean="0"/>
              <a:t>12/02/2021</a:t>
            </a:fld>
            <a:endParaRPr lang="en-GB"/>
          </a:p>
        </p:txBody>
      </p:sp>
      <p:sp>
        <p:nvSpPr>
          <p:cNvPr id="5" name="Footer Placeholder 4"/>
          <p:cNvSpPr>
            <a:spLocks noGrp="1"/>
          </p:cNvSpPr>
          <p:nvPr>
            <p:ph type="ftr" sz="quarter" idx="11"/>
          </p:nvPr>
        </p:nvSpPr>
        <p:spPr/>
        <p:txBody>
          <a:bodyPr/>
          <a:lstStyle/>
          <a:p>
            <a:endParaRPr lang="en-GB"/>
          </a:p>
        </p:txBody>
      </p:sp>
      <p:sp>
        <p:nvSpPr>
          <p:cNvPr id="19"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D8EC1960-E862-4D0A-81BD-8A1C49664BCE}" type="slidenum">
              <a:rPr lang="en-GB" smtClean="0"/>
              <a:t>‹#›</a:t>
            </a:fld>
            <a:endParaRPr lang="en-GB"/>
          </a:p>
        </p:txBody>
      </p:sp>
      <p:sp>
        <p:nvSpPr>
          <p:cNvPr id="14" name="TextBox 13"/>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4402405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06F29155-0401-434F-B279-E26AE6F73BCC}" type="datetimeFigureOut">
              <a:rPr lang="en-GB" smtClean="0"/>
              <a:t>12/02/2021</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40762847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1942415" y="5181600"/>
            <a:ext cx="6688292"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06F29155-0401-434F-B279-E26AE6F73BCC}" type="datetimeFigureOut">
              <a:rPr lang="en-GB" smtClean="0"/>
              <a:t>12/02/2021</a:t>
            </a:fld>
            <a:endParaRPr lang="en-GB"/>
          </a:p>
        </p:txBody>
      </p:sp>
      <p:sp>
        <p:nvSpPr>
          <p:cNvPr id="6" name="Footer Placeholder 5"/>
          <p:cNvSpPr>
            <a:spLocks noGrp="1"/>
          </p:cNvSpPr>
          <p:nvPr>
            <p:ph type="ftr" sz="quarter" idx="11"/>
          </p:nvPr>
        </p:nvSpPr>
        <p:spPr/>
        <p:txBody>
          <a:bodyPr/>
          <a:lstStyle/>
          <a:p>
            <a:endParaRPr lang="en-GB"/>
          </a:p>
        </p:txBody>
      </p:sp>
      <p:sp>
        <p:nvSpPr>
          <p:cNvPr id="2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D8EC1960-E862-4D0A-81BD-8A1C49664BCE}" type="slidenum">
              <a:rPr lang="en-GB" smtClean="0"/>
              <a:t>‹#›</a:t>
            </a:fld>
            <a:endParaRPr lang="en-GB"/>
          </a:p>
        </p:txBody>
      </p:sp>
      <p:sp>
        <p:nvSpPr>
          <p:cNvPr id="11" name="TextBox 10"/>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2" name="TextBox 11"/>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6838184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06F29155-0401-434F-B279-E26AE6F73BCC}" type="datetimeFigureOut">
              <a:rPr lang="en-GB" smtClean="0"/>
              <a:t>12/02/2021</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13472442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F29155-0401-434F-B279-E26AE6F73BCC}" type="datetimeFigureOut">
              <a:rPr lang="en-GB" smtClean="0"/>
              <a:t>12/02/2021</a:t>
            </a:fld>
            <a:endParaRPr lang="en-GB"/>
          </a:p>
        </p:txBody>
      </p:sp>
      <p:sp>
        <p:nvSpPr>
          <p:cNvPr id="5" name="Footer Placeholder 4"/>
          <p:cNvSpPr>
            <a:spLocks noGrp="1"/>
          </p:cNvSpPr>
          <p:nvPr>
            <p:ph type="ftr" sz="quarter" idx="11"/>
          </p:nvPr>
        </p:nvSpPr>
        <p:spPr/>
        <p:txBody>
          <a:bodyPr/>
          <a:lstStyle/>
          <a:p>
            <a:endParaRPr lang="en-GB"/>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9650188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8535" y="627406"/>
            <a:ext cx="1656132"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F29155-0401-434F-B279-E26AE6F73BCC}" type="datetimeFigureOut">
              <a:rPr lang="en-GB" smtClean="0"/>
              <a:t>12/02/2021</a:t>
            </a:fld>
            <a:endParaRPr lang="en-GB"/>
          </a:p>
        </p:txBody>
      </p:sp>
      <p:sp>
        <p:nvSpPr>
          <p:cNvPr id="5" name="Footer Placeholder 4"/>
          <p:cNvSpPr>
            <a:spLocks noGrp="1"/>
          </p:cNvSpPr>
          <p:nvPr>
            <p:ph type="ftr" sz="quarter" idx="11"/>
          </p:nvPr>
        </p:nvSpPr>
        <p:spPr/>
        <p:txBody>
          <a:bodyPr/>
          <a:lstStyle/>
          <a:p>
            <a:endParaRPr lang="en-GB"/>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35111212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36" name="Group 35"/>
          <p:cNvGrpSpPr/>
          <p:nvPr/>
        </p:nvGrpSpPr>
        <p:grpSpPr>
          <a:xfrm>
            <a:off x="1" y="228600"/>
            <a:ext cx="1981200" cy="6638628"/>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20421" y="749"/>
            <a:ext cx="1952272" cy="6852504"/>
            <a:chOff x="6627813" y="196102"/>
            <a:chExt cx="1952625" cy="5677649"/>
          </a:xfrm>
        </p:grpSpPr>
        <p:sp>
          <p:nvSpPr>
            <p:cNvPr id="50" name="Freeform 27"/>
            <p:cNvSpPr/>
            <p:nvPr/>
          </p:nvSpPr>
          <p:spPr bwMode="auto">
            <a:xfrm>
              <a:off x="6627813" y="196102"/>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945200" y="624110"/>
            <a:ext cx="6589200"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942415" y="2133600"/>
            <a:ext cx="6591985"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772400" y="6135089"/>
            <a:ext cx="766380" cy="370171"/>
          </a:xfrm>
          <a:prstGeom prst="rect">
            <a:avLst/>
          </a:prstGeom>
        </p:spPr>
        <p:txBody>
          <a:bodyPr vert="horz" lIns="91440" tIns="45720" rIns="91440" bIns="45720" rtlCol="0" anchor="ctr"/>
          <a:lstStyle>
            <a:lvl1pPr algn="r">
              <a:defRPr sz="900">
                <a:solidFill>
                  <a:schemeClr val="tx1">
                    <a:tint val="75000"/>
                  </a:schemeClr>
                </a:solidFill>
              </a:defRPr>
            </a:lvl1pPr>
          </a:lstStyle>
          <a:p>
            <a:fld id="{06F29155-0401-434F-B279-E26AE6F73BCC}" type="datetimeFigureOut">
              <a:rPr lang="en-GB" smtClean="0"/>
              <a:t>12/02/2021</a:t>
            </a:fld>
            <a:endParaRPr lang="en-GB"/>
          </a:p>
        </p:txBody>
      </p:sp>
      <p:sp>
        <p:nvSpPr>
          <p:cNvPr id="5" name="Footer Placeholder 4"/>
          <p:cNvSpPr>
            <a:spLocks noGrp="1"/>
          </p:cNvSpPr>
          <p:nvPr>
            <p:ph type="ftr" sz="quarter" idx="3"/>
          </p:nvPr>
        </p:nvSpPr>
        <p:spPr>
          <a:xfrm>
            <a:off x="1942415" y="6135809"/>
            <a:ext cx="5716488"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bwMode="gray">
          <a:xfrm>
            <a:off x="511228" y="787783"/>
            <a:ext cx="584978" cy="365125"/>
          </a:xfrm>
          <a:prstGeom prst="rect">
            <a:avLst/>
          </a:prstGeom>
        </p:spPr>
        <p:txBody>
          <a:bodyPr vert="horz" lIns="91440" tIns="45720" rIns="91440" bIns="45720" rtlCol="0" anchor="ctr"/>
          <a:lstStyle>
            <a:lvl1pPr algn="r">
              <a:defRPr sz="2000">
                <a:solidFill>
                  <a:srgbClr val="FEFFFF"/>
                </a:solidFill>
              </a:defRPr>
            </a:lvl1pPr>
          </a:lstStyle>
          <a:p>
            <a:fld id="{D8EC1960-E862-4D0A-81BD-8A1C49664BCE}" type="slidenum">
              <a:rPr lang="en-GB" smtClean="0"/>
              <a:t>‹#›</a:t>
            </a:fld>
            <a:endParaRPr lang="en-GB"/>
          </a:p>
        </p:txBody>
      </p:sp>
    </p:spTree>
    <p:extLst>
      <p:ext uri="{BB962C8B-B14F-4D97-AF65-F5344CB8AC3E}">
        <p14:creationId xmlns:p14="http://schemas.microsoft.com/office/powerpoint/2010/main" val="522230279"/>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7" r:id="rId13"/>
    <p:sldLayoutId id="2147483708" r:id="rId14"/>
    <p:sldLayoutId id="2147483709" r:id="rId15"/>
    <p:sldLayoutId id="2147483710"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979712" y="3886200"/>
            <a:ext cx="5792688" cy="2639144"/>
          </a:xfrm>
        </p:spPr>
        <p:txBody>
          <a:bodyPr>
            <a:normAutofit fontScale="25000" lnSpcReduction="20000"/>
          </a:bodyPr>
          <a:lstStyle/>
          <a:p>
            <a:r>
              <a:rPr lang="en-GB" sz="8600" b="1" dirty="0">
                <a:solidFill>
                  <a:schemeClr val="tx1"/>
                </a:solidFill>
                <a:latin typeface="+mj-lt"/>
              </a:rPr>
              <a:t>                     Our Curriculum  </a:t>
            </a:r>
            <a:endParaRPr lang="en-GB" sz="8600" dirty="0">
              <a:solidFill>
                <a:schemeClr val="tx1"/>
              </a:solidFill>
              <a:latin typeface="+mj-lt"/>
            </a:endParaRPr>
          </a:p>
          <a:p>
            <a:r>
              <a:rPr lang="en-GB" sz="6200" dirty="0">
                <a:solidFill>
                  <a:schemeClr val="tx1"/>
                </a:solidFill>
                <a:latin typeface="+mj-lt"/>
              </a:rPr>
              <a:t> </a:t>
            </a:r>
          </a:p>
          <a:p>
            <a:r>
              <a:rPr lang="en-GB" sz="6200" dirty="0">
                <a:solidFill>
                  <a:schemeClr val="tx1"/>
                </a:solidFill>
                <a:latin typeface="+mj-lt"/>
              </a:rPr>
              <a:t> </a:t>
            </a:r>
          </a:p>
          <a:p>
            <a:r>
              <a:rPr lang="en-GB" sz="6200" dirty="0">
                <a:solidFill>
                  <a:schemeClr val="tx1"/>
                </a:solidFill>
                <a:latin typeface="+mj-lt"/>
              </a:rPr>
              <a:t>The National Curriculum is concise and sets out the core knowledge that pupils should acquire.  It states that pupils need to be ‘ready for the next level of their learning at secondary school’.</a:t>
            </a:r>
          </a:p>
          <a:p>
            <a:r>
              <a:rPr lang="en-GB" sz="6200" dirty="0">
                <a:solidFill>
                  <a:schemeClr val="tx1"/>
                </a:solidFill>
                <a:latin typeface="+mj-lt"/>
              </a:rPr>
              <a:t> </a:t>
            </a:r>
          </a:p>
          <a:p>
            <a:endParaRPr lang="en-GB" dirty="0"/>
          </a:p>
        </p:txBody>
      </p:sp>
      <p:pic>
        <p:nvPicPr>
          <p:cNvPr id="4" name="Picture 3"/>
          <p:cNvPicPr/>
          <p:nvPr/>
        </p:nvPicPr>
        <p:blipFill rotWithShape="1">
          <a:blip r:embed="rId2">
            <a:extLst>
              <a:ext uri="{28A0092B-C50C-407E-A947-70E740481C1C}">
                <a14:useLocalDpi xmlns:a14="http://schemas.microsoft.com/office/drawing/2010/main" val="0"/>
              </a:ext>
            </a:extLst>
          </a:blip>
          <a:srcRect l="9217" t="12060" r="9347" b="11645"/>
          <a:stretch/>
        </p:blipFill>
        <p:spPr bwMode="auto">
          <a:xfrm>
            <a:off x="3419872" y="980728"/>
            <a:ext cx="2722215" cy="2650207"/>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2227450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835696" y="404664"/>
            <a:ext cx="6851104" cy="5721499"/>
          </a:xfrm>
        </p:spPr>
        <p:txBody>
          <a:bodyPr>
            <a:normAutofit fontScale="92500" lnSpcReduction="20000"/>
          </a:bodyPr>
          <a:lstStyle/>
          <a:p>
            <a:pPr marL="0" indent="0">
              <a:buNone/>
            </a:pPr>
            <a:endParaRPr lang="en-GB" b="1" dirty="0"/>
          </a:p>
          <a:p>
            <a:pPr marL="0" indent="0">
              <a:buNone/>
            </a:pPr>
            <a:r>
              <a:rPr lang="en-GB" sz="2200" b="1" dirty="0"/>
              <a:t>                             Our curriculum:</a:t>
            </a:r>
            <a:endParaRPr lang="en-GB" sz="2200" dirty="0"/>
          </a:p>
          <a:p>
            <a:pPr marL="0" indent="0">
              <a:buNone/>
            </a:pPr>
            <a:endParaRPr lang="en-GB" dirty="0"/>
          </a:p>
          <a:p>
            <a:pPr marL="0" indent="0">
              <a:buNone/>
            </a:pPr>
            <a:endParaRPr lang="en-GB" dirty="0"/>
          </a:p>
          <a:p>
            <a:pPr lvl="0"/>
            <a:r>
              <a:rPr lang="en-GB" dirty="0"/>
              <a:t>Develops the whole child</a:t>
            </a:r>
          </a:p>
          <a:p>
            <a:pPr lvl="0"/>
            <a:r>
              <a:rPr lang="en-GB" dirty="0"/>
              <a:t>Has clear progression in subject knowledge, skills and understanding</a:t>
            </a:r>
          </a:p>
          <a:p>
            <a:r>
              <a:rPr lang="en-GB" dirty="0"/>
              <a:t>Is rich in written and spoken language.</a:t>
            </a:r>
          </a:p>
          <a:p>
            <a:r>
              <a:rPr lang="en-GB" dirty="0"/>
              <a:t>Develops critical thinking, deepening understanding and enables children to develop positive attitudes to learning.</a:t>
            </a:r>
          </a:p>
          <a:p>
            <a:r>
              <a:rPr lang="en-GB" dirty="0"/>
              <a:t>Uses a range of enquiry questions to develop understanding.</a:t>
            </a:r>
          </a:p>
          <a:p>
            <a:r>
              <a:rPr lang="en-GB" dirty="0"/>
              <a:t>Encourages children to aspire to achieve highly.</a:t>
            </a:r>
          </a:p>
          <a:p>
            <a:pPr lvl="0"/>
            <a:r>
              <a:rPr lang="en-GB" dirty="0"/>
              <a:t>Offers purposeful experiences</a:t>
            </a:r>
          </a:p>
          <a:p>
            <a:pPr marL="0" indent="0">
              <a:buNone/>
            </a:pPr>
            <a:r>
              <a:rPr lang="en-GB" dirty="0"/>
              <a:t>Assessment:</a:t>
            </a:r>
          </a:p>
          <a:p>
            <a:pPr marL="0" indent="0">
              <a:buNone/>
            </a:pPr>
            <a:r>
              <a:rPr lang="en-GB" dirty="0"/>
              <a:t>Each year group has clear end of year expectations.  Pupils are expected to know, apply and understand the matters, skills and processes specified.</a:t>
            </a:r>
          </a:p>
          <a:p>
            <a:pPr marL="0" indent="0">
              <a:buNone/>
            </a:pPr>
            <a:r>
              <a:rPr lang="en-GB" dirty="0"/>
              <a:t> </a:t>
            </a:r>
          </a:p>
          <a:p>
            <a:pPr marL="0" indent="0">
              <a:buNone/>
            </a:pPr>
            <a:endParaRPr lang="en-GB" dirty="0"/>
          </a:p>
          <a:p>
            <a:pPr marL="0" indent="0">
              <a:buNone/>
            </a:pPr>
            <a:endParaRPr lang="en-GB" dirty="0"/>
          </a:p>
        </p:txBody>
      </p:sp>
      <p:pic>
        <p:nvPicPr>
          <p:cNvPr id="4" name="Picture 3"/>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99592" y="404664"/>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5649764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95736" y="692696"/>
            <a:ext cx="6573416" cy="1080120"/>
          </a:xfrm>
        </p:spPr>
        <p:txBody>
          <a:bodyPr>
            <a:noAutofit/>
          </a:bodyPr>
          <a:lstStyle/>
          <a:p>
            <a:r>
              <a:rPr lang="en-GB" sz="1800" dirty="0"/>
              <a:t>Your child will be assessed against the expectations at the end of each year group.  This will be defined and reported to you in the following way:</a:t>
            </a:r>
            <a:br>
              <a:rPr lang="en-GB" sz="1800" dirty="0"/>
            </a:br>
            <a:r>
              <a:rPr lang="en-GB" sz="1800" dirty="0"/>
              <a:t/>
            </a:r>
            <a:br>
              <a:rPr lang="en-GB" sz="1800" dirty="0"/>
            </a:br>
            <a:endParaRPr lang="en-GB" sz="1800" dirty="0"/>
          </a:p>
        </p:txBody>
      </p:sp>
      <p:sp>
        <p:nvSpPr>
          <p:cNvPr id="3" name="Content Placeholder 2"/>
          <p:cNvSpPr>
            <a:spLocks noGrp="1"/>
          </p:cNvSpPr>
          <p:nvPr>
            <p:ph idx="1"/>
          </p:nvPr>
        </p:nvSpPr>
        <p:spPr>
          <a:xfrm>
            <a:off x="1821520" y="1916832"/>
            <a:ext cx="6923112" cy="4464496"/>
          </a:xfrm>
        </p:spPr>
        <p:txBody>
          <a:bodyPr>
            <a:normAutofit fontScale="92500" lnSpcReduction="20000"/>
          </a:bodyPr>
          <a:lstStyle/>
          <a:p>
            <a:r>
              <a:rPr lang="en-GB" b="1" dirty="0"/>
              <a:t>Emerging </a:t>
            </a:r>
            <a:r>
              <a:rPr lang="en-GB" dirty="0"/>
              <a:t>– A child who is </a:t>
            </a:r>
            <a:r>
              <a:rPr lang="en-GB" b="1" dirty="0"/>
              <a:t>beginning </a:t>
            </a:r>
            <a:r>
              <a:rPr lang="en-GB" dirty="0"/>
              <a:t>to access the curriculum appropriate for their age with some level of support.  They do </a:t>
            </a:r>
            <a:r>
              <a:rPr lang="en-GB" b="1" dirty="0"/>
              <a:t>not yet meet the expected</a:t>
            </a:r>
            <a:r>
              <a:rPr lang="en-GB" dirty="0"/>
              <a:t> year group expectation.</a:t>
            </a:r>
          </a:p>
          <a:p>
            <a:pPr marL="0" indent="0">
              <a:buNone/>
            </a:pPr>
            <a:r>
              <a:rPr lang="en-GB" dirty="0"/>
              <a:t> </a:t>
            </a:r>
          </a:p>
          <a:p>
            <a:r>
              <a:rPr lang="en-GB" b="1" dirty="0"/>
              <a:t>Expected </a:t>
            </a:r>
            <a:r>
              <a:rPr lang="en-GB" dirty="0"/>
              <a:t> - A child who is working at an age related level and has </a:t>
            </a:r>
            <a:r>
              <a:rPr lang="en-GB" b="1" dirty="0"/>
              <a:t>achieved</a:t>
            </a:r>
            <a:r>
              <a:rPr lang="en-GB" dirty="0"/>
              <a:t> the expectation for the year group.</a:t>
            </a:r>
          </a:p>
          <a:p>
            <a:pPr marL="0" indent="0">
              <a:buNone/>
            </a:pPr>
            <a:r>
              <a:rPr lang="en-GB" dirty="0"/>
              <a:t> </a:t>
            </a:r>
          </a:p>
          <a:p>
            <a:r>
              <a:rPr lang="en-GB" b="1" dirty="0"/>
              <a:t>Exceeding </a:t>
            </a:r>
            <a:r>
              <a:rPr lang="en-GB" dirty="0"/>
              <a:t>– A child who is </a:t>
            </a:r>
            <a:r>
              <a:rPr lang="en-GB" b="1" dirty="0"/>
              <a:t>working beyond the expectation</a:t>
            </a:r>
            <a:r>
              <a:rPr lang="en-GB" dirty="0"/>
              <a:t> for their particular age.</a:t>
            </a:r>
          </a:p>
          <a:p>
            <a:pPr marL="0" indent="0">
              <a:buNone/>
            </a:pPr>
            <a:r>
              <a:rPr lang="en-GB" dirty="0"/>
              <a:t> </a:t>
            </a:r>
          </a:p>
          <a:p>
            <a:pPr marL="0" indent="0">
              <a:buNone/>
            </a:pPr>
            <a:r>
              <a:rPr lang="en-GB" dirty="0"/>
              <a:t>The next pages inform you of your child’s year group expectations which they will be assessed against.</a:t>
            </a:r>
          </a:p>
          <a:p>
            <a:pPr marL="0" indent="0">
              <a:buNone/>
            </a:pPr>
            <a:r>
              <a:rPr lang="en-GB" dirty="0"/>
              <a:t>  </a:t>
            </a:r>
          </a:p>
          <a:p>
            <a:pPr marL="0" indent="0">
              <a:buNone/>
            </a:pPr>
            <a:r>
              <a:rPr lang="en-GB" i="1" dirty="0"/>
              <a:t>Please be aware that each year group has different and </a:t>
            </a:r>
            <a:r>
              <a:rPr lang="en-GB" b="1" i="1" dirty="0"/>
              <a:t>progressively harder</a:t>
            </a:r>
            <a:r>
              <a:rPr lang="en-GB" i="1" dirty="0"/>
              <a:t> expectations.  Your child may start each new academic year at the emerging expectation</a:t>
            </a:r>
            <a:r>
              <a:rPr lang="en-GB" dirty="0"/>
              <a:t>.</a:t>
            </a:r>
          </a:p>
          <a:p>
            <a:pPr marL="0" indent="0">
              <a:buNone/>
            </a:pPr>
            <a:endParaRPr lang="en-GB" dirty="0"/>
          </a:p>
        </p:txBody>
      </p:sp>
      <p:pic>
        <p:nvPicPr>
          <p:cNvPr id="4" name="Picture 3"/>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27584" y="404664"/>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3204043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1493658" y="944724"/>
            <a:ext cx="6172200" cy="691586"/>
          </a:xfrm>
        </p:spPr>
        <p:txBody>
          <a:bodyPr>
            <a:normAutofit fontScale="90000"/>
          </a:bodyPr>
          <a:lstStyle/>
          <a:p>
            <a:pPr algn="ctr"/>
            <a:r>
              <a:rPr lang="en-GB" sz="2100" b="1" dirty="0">
                <a:latin typeface="Arial" panose="020B0604020202020204" pitchFamily="34" charset="0"/>
                <a:cs typeface="Arial" panose="020B0604020202020204" pitchFamily="34" charset="0"/>
              </a:rPr>
              <a:t>Assessing Reading</a:t>
            </a:r>
            <a:br>
              <a:rPr lang="en-GB" sz="2100" b="1" dirty="0">
                <a:latin typeface="Arial" panose="020B0604020202020204" pitchFamily="34" charset="0"/>
                <a:cs typeface="Arial" panose="020B0604020202020204" pitchFamily="34" charset="0"/>
              </a:rPr>
            </a:br>
            <a:r>
              <a:rPr lang="en-GB" sz="2100" b="1" dirty="0">
                <a:latin typeface="Arial" panose="020B0604020202020204" pitchFamily="34" charset="0"/>
                <a:cs typeface="Arial" panose="020B0604020202020204" pitchFamily="34" charset="0"/>
              </a:rPr>
              <a:t>Meeting</a:t>
            </a:r>
            <a:r>
              <a:rPr lang="en-GB" sz="2100" dirty="0">
                <a:latin typeface="Arial" panose="020B0604020202020204" pitchFamily="34" charset="0"/>
                <a:cs typeface="Arial" panose="020B0604020202020204" pitchFamily="34" charset="0"/>
              </a:rPr>
              <a:t> </a:t>
            </a:r>
            <a:r>
              <a:rPr lang="en-GB" sz="2100" b="1" dirty="0">
                <a:latin typeface="Arial" panose="020B0604020202020204" pitchFamily="34" charset="0"/>
                <a:cs typeface="Arial" panose="020B0604020202020204" pitchFamily="34" charset="0"/>
              </a:rPr>
              <a:t>Year </a:t>
            </a:r>
            <a:r>
              <a:rPr lang="en-GB" sz="2100" b="1" dirty="0" smtClean="0">
                <a:latin typeface="Arial" panose="020B0604020202020204" pitchFamily="34" charset="0"/>
                <a:cs typeface="Arial" panose="020B0604020202020204" pitchFamily="34" charset="0"/>
              </a:rPr>
              <a:t>6 </a:t>
            </a:r>
            <a:r>
              <a:rPr lang="en-GB" sz="2100" b="1" dirty="0">
                <a:latin typeface="Arial" panose="020B0604020202020204" pitchFamily="34" charset="0"/>
                <a:cs typeface="Arial" panose="020B0604020202020204" pitchFamily="34" charset="0"/>
              </a:rPr>
              <a:t>Expectations</a:t>
            </a:r>
          </a:p>
        </p:txBody>
      </p:sp>
      <p:pic>
        <p:nvPicPr>
          <p:cNvPr id="7" name="Picture 6"/>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931683" y="382749"/>
            <a:ext cx="1123950" cy="1123950"/>
          </a:xfrm>
          <a:prstGeom prst="ellipse">
            <a:avLst/>
          </a:prstGeom>
          <a:ln>
            <a:noFill/>
          </a:ln>
          <a:extLst>
            <a:ext uri="{53640926-AAD7-44D8-BBD7-CCE9431645EC}">
              <a14:shadowObscured xmlns:a14="http://schemas.microsoft.com/office/drawing/2010/main"/>
            </a:ext>
          </a:extLst>
        </p:spPr>
      </p:pic>
      <p:graphicFrame>
        <p:nvGraphicFramePr>
          <p:cNvPr id="3" name="Content Placeholder 2"/>
          <p:cNvGraphicFramePr>
            <a:graphicFrameLocks noGrp="1"/>
          </p:cNvGraphicFramePr>
          <p:nvPr>
            <p:ph sz="half" idx="1"/>
            <p:extLst>
              <p:ext uri="{D42A27DB-BD31-4B8C-83A1-F6EECF244321}">
                <p14:modId xmlns:p14="http://schemas.microsoft.com/office/powerpoint/2010/main" val="4031512619"/>
              </p:ext>
            </p:extLst>
          </p:nvPr>
        </p:nvGraphicFramePr>
        <p:xfrm>
          <a:off x="1763687" y="1808820"/>
          <a:ext cx="2916173" cy="3879133"/>
        </p:xfrm>
        <a:graphic>
          <a:graphicData uri="http://schemas.openxmlformats.org/drawingml/2006/table">
            <a:tbl>
              <a:tblPr firstRow="1" bandRow="1">
                <a:tableStyleId>{5C22544A-7EE6-4342-B048-85BDC9FD1C3A}</a:tableStyleId>
              </a:tblPr>
              <a:tblGrid>
                <a:gridCol w="2916173">
                  <a:extLst>
                    <a:ext uri="{9D8B030D-6E8A-4147-A177-3AD203B41FA5}">
                      <a16:colId xmlns:a16="http://schemas.microsoft.com/office/drawing/2014/main" val="1059979913"/>
                    </a:ext>
                  </a:extLst>
                </a:gridCol>
              </a:tblGrid>
              <a:tr h="29025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latin typeface="Arial" panose="020B0604020202020204" pitchFamily="34" charset="0"/>
                          <a:cs typeface="Arial" panose="020B0604020202020204" pitchFamily="34" charset="0"/>
                        </a:rPr>
                        <a:t>Year 6 Expectations: Word</a:t>
                      </a:r>
                      <a:r>
                        <a:rPr lang="en-GB" sz="1200" baseline="0" dirty="0" smtClean="0">
                          <a:solidFill>
                            <a:schemeClr val="tx1"/>
                          </a:solidFill>
                          <a:latin typeface="Arial" panose="020B0604020202020204" pitchFamily="34" charset="0"/>
                          <a:cs typeface="Arial" panose="020B0604020202020204" pitchFamily="34" charset="0"/>
                        </a:rPr>
                        <a:t> Reading</a:t>
                      </a:r>
                      <a:endParaRPr lang="en-GB" sz="1200" b="1" dirty="0" smtClean="0">
                        <a:solidFill>
                          <a:schemeClr val="tx1"/>
                        </a:solidFill>
                        <a:latin typeface="Arial" panose="020B0604020202020204" pitchFamily="34" charset="0"/>
                        <a:cs typeface="Arial" panose="020B0604020202020204" pitchFamily="34" charset="0"/>
                      </a:endParaRPr>
                    </a:p>
                  </a:txBody>
                  <a:tcPr marL="68580" marR="68580" marT="34290" marB="34290">
                    <a:solidFill>
                      <a:schemeClr val="accent1">
                        <a:lumMod val="60000"/>
                        <a:lumOff val="40000"/>
                      </a:schemeClr>
                    </a:solidFill>
                  </a:tcPr>
                </a:tc>
                <a:extLst>
                  <a:ext uri="{0D108BD9-81ED-4DB2-BD59-A6C34878D82A}">
                    <a16:rowId xmlns:a16="http://schemas.microsoft.com/office/drawing/2014/main" val="3883606869"/>
                  </a:ext>
                </a:extLst>
              </a:tr>
              <a:tr h="712436">
                <a:tc>
                  <a:txBody>
                    <a:bodyPr/>
                    <a:lstStyle/>
                    <a:p>
                      <a:pPr marL="171450" indent="-171450">
                        <a:buFont typeface="Arial" panose="020B0604020202020204" pitchFamily="34" charset="0"/>
                        <a:buChar char="•"/>
                      </a:pPr>
                      <a:r>
                        <a:rPr lang="en-GB" sz="1100" b="1" kern="1200" dirty="0" smtClean="0">
                          <a:solidFill>
                            <a:schemeClr val="tx1"/>
                          </a:solidFill>
                          <a:effectLst/>
                          <a:latin typeface="Arial" panose="020B0604020202020204" pitchFamily="34" charset="0"/>
                          <a:cs typeface="Arial" panose="020B0604020202020204" pitchFamily="34" charset="0"/>
                        </a:rPr>
                        <a:t>Apply knowledge of root words to read aloud and to understand the meaning of </a:t>
                      </a:r>
                      <a:r>
                        <a:rPr lang="en-GB" sz="1100" b="1" kern="1200" baseline="0" dirty="0" smtClean="0">
                          <a:solidFill>
                            <a:schemeClr val="tx1"/>
                          </a:solidFill>
                          <a:effectLst/>
                          <a:latin typeface="Arial" panose="020B0604020202020204" pitchFamily="34" charset="0"/>
                          <a:cs typeface="Arial" panose="020B0604020202020204" pitchFamily="34" charset="0"/>
                        </a:rPr>
                        <a:t> unfamiliar words.</a:t>
                      </a:r>
                      <a:r>
                        <a:rPr lang="en-GB" sz="1100" b="1" kern="1200" dirty="0" smtClean="0">
                          <a:solidFill>
                            <a:schemeClr val="tx1"/>
                          </a:solidFill>
                          <a:effectLst/>
                          <a:latin typeface="Arial" panose="020B0604020202020204" pitchFamily="34" charset="0"/>
                          <a:cs typeface="Arial" panose="020B0604020202020204" pitchFamily="34" charset="0"/>
                        </a:rPr>
                        <a:t>	</a:t>
                      </a:r>
                      <a:endParaRPr lang="en-GB" sz="1100" b="1" kern="1200" dirty="0" smtClean="0">
                        <a:solidFill>
                          <a:schemeClr val="tx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2945965112"/>
                  </a:ext>
                </a:extLst>
              </a:tr>
              <a:tr h="712436">
                <a:tc>
                  <a:txBody>
                    <a:bodyPr/>
                    <a:lstStyle/>
                    <a:p>
                      <a:pPr marL="171450" indent="-171450">
                        <a:buFont typeface="Arial" panose="020B0604020202020204" pitchFamily="34" charset="0"/>
                        <a:buChar char="•"/>
                      </a:pPr>
                      <a:r>
                        <a:rPr lang="en-GB" sz="1100" b="1" kern="1200" dirty="0" smtClean="0">
                          <a:solidFill>
                            <a:schemeClr val="tx1"/>
                          </a:solidFill>
                          <a:effectLst/>
                          <a:latin typeface="Arial" panose="020B0604020202020204" pitchFamily="34" charset="0"/>
                          <a:cs typeface="Arial" panose="020B0604020202020204" pitchFamily="34" charset="0"/>
                        </a:rPr>
                        <a:t>Apply knowledge of prefixes and suffixes to read aloud and to understand the meaning of </a:t>
                      </a:r>
                      <a:r>
                        <a:rPr lang="en-GB" sz="1100" b="1" kern="1200" baseline="0" dirty="0" smtClean="0">
                          <a:solidFill>
                            <a:schemeClr val="tx1"/>
                          </a:solidFill>
                          <a:effectLst/>
                          <a:latin typeface="Arial" panose="020B0604020202020204" pitchFamily="34" charset="0"/>
                          <a:cs typeface="Arial" panose="020B0604020202020204" pitchFamily="34" charset="0"/>
                        </a:rPr>
                        <a:t> unfamiliar words.</a:t>
                      </a:r>
                      <a:endParaRPr lang="en-GB" sz="1100" b="1" kern="1200" dirty="0" smtClean="0">
                        <a:solidFill>
                          <a:schemeClr val="tx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910639084"/>
                  </a:ext>
                </a:extLst>
              </a:tr>
              <a:tr h="92352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kern="1200" dirty="0" smtClean="0">
                          <a:solidFill>
                            <a:schemeClr val="tx1"/>
                          </a:solidFill>
                          <a:effectLst/>
                          <a:latin typeface="Arial" panose="020B0604020202020204" pitchFamily="34" charset="0"/>
                          <a:cs typeface="Arial" panose="020B0604020202020204" pitchFamily="34" charset="0"/>
                        </a:rPr>
                        <a:t>Use</a:t>
                      </a:r>
                      <a:r>
                        <a:rPr lang="en-GB" sz="1100" b="1" kern="1200" baseline="0" dirty="0" smtClean="0">
                          <a:solidFill>
                            <a:schemeClr val="tx1"/>
                          </a:solidFill>
                          <a:effectLst/>
                          <a:latin typeface="Arial" panose="020B0604020202020204" pitchFamily="34" charset="0"/>
                          <a:cs typeface="Arial" panose="020B0604020202020204" pitchFamily="34" charset="0"/>
                        </a:rPr>
                        <a:t> combined knowledge of phonemes and word derivations to pronounce words correctly. for example: ara</a:t>
                      </a:r>
                      <a:r>
                        <a:rPr lang="en-GB" sz="1100" b="1" u="sng" kern="1200" baseline="0" dirty="0" smtClean="0">
                          <a:solidFill>
                            <a:schemeClr val="tx1"/>
                          </a:solidFill>
                          <a:effectLst/>
                          <a:latin typeface="Arial" panose="020B0604020202020204" pitchFamily="34" charset="0"/>
                          <a:cs typeface="Arial" panose="020B0604020202020204" pitchFamily="34" charset="0"/>
                        </a:rPr>
                        <a:t>ch</a:t>
                      </a:r>
                      <a:r>
                        <a:rPr lang="en-GB" sz="1100" b="1" kern="1200" baseline="0" dirty="0" smtClean="0">
                          <a:solidFill>
                            <a:schemeClr val="tx1"/>
                          </a:solidFill>
                          <a:effectLst/>
                          <a:latin typeface="Arial" panose="020B0604020202020204" pitchFamily="34" charset="0"/>
                          <a:cs typeface="Arial" panose="020B0604020202020204" pitchFamily="34" charset="0"/>
                        </a:rPr>
                        <a:t>no</a:t>
                      </a:r>
                      <a:r>
                        <a:rPr lang="en-GB" sz="1100" b="1" u="sng" kern="1200" baseline="0" dirty="0" smtClean="0">
                          <a:solidFill>
                            <a:schemeClr val="tx1"/>
                          </a:solidFill>
                          <a:effectLst/>
                          <a:latin typeface="Arial" panose="020B0604020202020204" pitchFamily="34" charset="0"/>
                          <a:cs typeface="Arial" panose="020B0604020202020204" pitchFamily="34" charset="0"/>
                        </a:rPr>
                        <a:t>ph</a:t>
                      </a:r>
                      <a:r>
                        <a:rPr lang="en-GB" sz="1100" b="1" kern="1200" baseline="0" dirty="0" smtClean="0">
                          <a:solidFill>
                            <a:schemeClr val="tx1"/>
                          </a:solidFill>
                          <a:effectLst/>
                          <a:latin typeface="Arial" panose="020B0604020202020204" pitchFamily="34" charset="0"/>
                          <a:cs typeface="Arial" panose="020B0604020202020204" pitchFamily="34" charset="0"/>
                        </a:rPr>
                        <a:t>obia, audience</a:t>
                      </a:r>
                      <a:endParaRPr lang="en-GB" sz="1100" b="1" kern="1200" dirty="0" smtClean="0">
                        <a:solidFill>
                          <a:schemeClr val="tx1"/>
                        </a:solidFill>
                        <a:effectLst/>
                        <a:latin typeface="Arial" panose="020B0604020202020204" pitchFamily="34" charset="0"/>
                        <a:cs typeface="Arial" panose="020B0604020202020204" pitchFamily="34" charset="0"/>
                      </a:endParaRPr>
                    </a:p>
                  </a:txBody>
                  <a:tcPr marL="68580" marR="68580" marT="34290" marB="34290"/>
                </a:tc>
                <a:extLst>
                  <a:ext uri="{0D108BD9-81ED-4DB2-BD59-A6C34878D82A}">
                    <a16:rowId xmlns:a16="http://schemas.microsoft.com/office/drawing/2014/main" val="3278860692"/>
                  </a:ext>
                </a:extLst>
              </a:tr>
              <a:tr h="712436">
                <a:tc>
                  <a:txBody>
                    <a:bodyPr/>
                    <a:lstStyle/>
                    <a:p>
                      <a:pPr marL="171450" lvl="0" indent="-171450">
                        <a:buFont typeface="Arial" panose="020B0604020202020204" pitchFamily="34" charset="0"/>
                        <a:buChar char="•"/>
                      </a:pPr>
                      <a:r>
                        <a:rPr lang="en-GB" sz="1100" b="1" kern="1200" dirty="0" smtClean="0">
                          <a:solidFill>
                            <a:schemeClr val="tx1"/>
                          </a:solidFill>
                          <a:effectLst/>
                          <a:latin typeface="Arial" panose="020B0604020202020204" pitchFamily="34" charset="0"/>
                          <a:cs typeface="Arial" panose="020B0604020202020204" pitchFamily="34" charset="0"/>
                        </a:rPr>
                        <a:t>Attempt pronunciation of unfamiliar words drawing on prior knowledge of similar looking words.</a:t>
                      </a:r>
                      <a:endParaRPr lang="en-GB" sz="1100" b="1" kern="1200" dirty="0" smtClean="0">
                        <a:solidFill>
                          <a:schemeClr val="tx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092146032"/>
                  </a:ext>
                </a:extLst>
              </a:tr>
              <a:tr h="501343">
                <a:tc>
                  <a:txBody>
                    <a:bodyPr/>
                    <a:lstStyle/>
                    <a:p>
                      <a:pPr marL="171450" lvl="0" indent="-171450">
                        <a:buFont typeface="Arial" panose="020B0604020202020204" pitchFamily="34" charset="0"/>
                        <a:buChar char="•"/>
                      </a:pPr>
                      <a:r>
                        <a:rPr lang="en-GB" sz="1100" b="1" kern="1200" dirty="0" smtClean="0">
                          <a:solidFill>
                            <a:schemeClr val="tx1"/>
                          </a:solidFill>
                          <a:effectLst/>
                          <a:latin typeface="Arial" panose="020B0604020202020204" pitchFamily="34" charset="0"/>
                          <a:ea typeface="+mn-ea"/>
                          <a:cs typeface="Arial" panose="020B0604020202020204" pitchFamily="34" charset="0"/>
                        </a:rPr>
                        <a:t>Read fluently, using punctuation to inform meaning.</a:t>
                      </a:r>
                    </a:p>
                  </a:txBody>
                  <a:tcPr marL="68580" marR="68580" marT="34290" marB="34290"/>
                </a:tc>
                <a:extLst>
                  <a:ext uri="{0D108BD9-81ED-4DB2-BD59-A6C34878D82A}">
                    <a16:rowId xmlns:a16="http://schemas.microsoft.com/office/drawing/2014/main" val="3387516739"/>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895662790"/>
              </p:ext>
            </p:extLst>
          </p:nvPr>
        </p:nvGraphicFramePr>
        <p:xfrm>
          <a:off x="4788024" y="1811007"/>
          <a:ext cx="3960440" cy="4958224"/>
        </p:xfrm>
        <a:graphic>
          <a:graphicData uri="http://schemas.openxmlformats.org/drawingml/2006/table">
            <a:tbl>
              <a:tblPr firstRow="1" bandRow="1">
                <a:tableStyleId>{5C22544A-7EE6-4342-B048-85BDC9FD1C3A}</a:tableStyleId>
              </a:tblPr>
              <a:tblGrid>
                <a:gridCol w="3960440">
                  <a:extLst>
                    <a:ext uri="{9D8B030D-6E8A-4147-A177-3AD203B41FA5}">
                      <a16:colId xmlns:a16="http://schemas.microsoft.com/office/drawing/2014/main" val="3994178746"/>
                    </a:ext>
                  </a:extLst>
                </a:gridCol>
              </a:tblGrid>
              <a:tr h="11586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smtClean="0">
                          <a:solidFill>
                            <a:schemeClr val="tx1"/>
                          </a:solidFill>
                          <a:latin typeface="Arial" panose="020B0604020202020204" pitchFamily="34" charset="0"/>
                          <a:cs typeface="Arial" panose="020B0604020202020204" pitchFamily="34" charset="0"/>
                        </a:rPr>
                        <a:t>Year 6 Expectations: Comprehension</a:t>
                      </a:r>
                      <a:endParaRPr lang="en-GB" sz="1100" b="1" dirty="0" smtClean="0">
                        <a:solidFill>
                          <a:schemeClr val="tx1"/>
                        </a:solidFill>
                        <a:latin typeface="Arial" panose="020B0604020202020204" pitchFamily="34" charset="0"/>
                        <a:cs typeface="Arial" panose="020B0604020202020204" pitchFamily="34" charset="0"/>
                      </a:endParaRPr>
                    </a:p>
                  </a:txBody>
                  <a:tcPr marL="68580" marR="68580" marT="34290" marB="34290">
                    <a:solidFill>
                      <a:schemeClr val="accent1">
                        <a:lumMod val="60000"/>
                        <a:lumOff val="40000"/>
                      </a:schemeClr>
                    </a:solidFill>
                  </a:tcPr>
                </a:tc>
                <a:extLst>
                  <a:ext uri="{0D108BD9-81ED-4DB2-BD59-A6C34878D82A}">
                    <a16:rowId xmlns:a16="http://schemas.microsoft.com/office/drawing/2014/main" val="532742775"/>
                  </a:ext>
                </a:extLst>
              </a:tr>
              <a:tr h="44577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kern="1200" dirty="0" smtClean="0">
                          <a:solidFill>
                            <a:schemeClr val="tx1"/>
                          </a:solidFill>
                          <a:effectLst/>
                          <a:latin typeface="Arial" panose="020B0604020202020204" pitchFamily="34" charset="0"/>
                          <a:cs typeface="Arial" panose="020B0604020202020204" pitchFamily="34" charset="0"/>
                        </a:rPr>
                        <a:t>Read</a:t>
                      </a:r>
                      <a:r>
                        <a:rPr lang="en-GB" sz="1100" b="1" kern="1200" baseline="0" dirty="0" smtClean="0">
                          <a:solidFill>
                            <a:schemeClr val="tx1"/>
                          </a:solidFill>
                          <a:effectLst/>
                          <a:latin typeface="Arial" panose="020B0604020202020204" pitchFamily="34" charset="0"/>
                          <a:cs typeface="Arial" panose="020B0604020202020204" pitchFamily="34" charset="0"/>
                        </a:rPr>
                        <a:t> and become </a:t>
                      </a:r>
                      <a:r>
                        <a:rPr lang="en-GB" sz="1100" b="1" kern="1200" dirty="0" smtClean="0">
                          <a:solidFill>
                            <a:schemeClr val="tx1"/>
                          </a:solidFill>
                          <a:effectLst/>
                          <a:latin typeface="Arial" panose="020B0604020202020204" pitchFamily="34" charset="0"/>
                          <a:cs typeface="Arial" panose="020B0604020202020204" pitchFamily="34" charset="0"/>
                        </a:rPr>
                        <a:t>familiar with a wide range of books, including</a:t>
                      </a:r>
                      <a:r>
                        <a:rPr lang="en-GB" sz="1100" b="1" kern="1200" baseline="0" dirty="0" smtClean="0">
                          <a:solidFill>
                            <a:schemeClr val="tx1"/>
                          </a:solidFill>
                          <a:effectLst/>
                          <a:latin typeface="Arial" panose="020B0604020202020204" pitchFamily="34" charset="0"/>
                          <a:cs typeface="Arial" panose="020B0604020202020204" pitchFamily="34" charset="0"/>
                        </a:rPr>
                        <a:t> </a:t>
                      </a:r>
                      <a:r>
                        <a:rPr lang="en-GB" sz="1100" b="1" kern="1200" dirty="0" smtClean="0">
                          <a:solidFill>
                            <a:schemeClr val="tx1"/>
                          </a:solidFill>
                          <a:effectLst/>
                          <a:latin typeface="Arial" panose="020B0604020202020204" pitchFamily="34" charset="0"/>
                          <a:cs typeface="Arial" panose="020B0604020202020204" pitchFamily="34" charset="0"/>
                        </a:rPr>
                        <a:t>modern fiction, fiction from our literary heritage, and books from other cultures and traditions.</a:t>
                      </a:r>
                      <a:endParaRPr lang="en-GB" sz="1100" b="1" kern="1200" dirty="0" smtClean="0">
                        <a:solidFill>
                          <a:schemeClr val="tx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438962262"/>
                  </a:ext>
                </a:extLst>
              </a:tr>
              <a:tr h="27304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kern="1200" dirty="0" smtClean="0">
                          <a:solidFill>
                            <a:schemeClr val="tx1"/>
                          </a:solidFill>
                          <a:effectLst/>
                          <a:latin typeface="Arial" panose="020B0604020202020204" pitchFamily="34" charset="0"/>
                          <a:cs typeface="Arial" panose="020B0604020202020204" pitchFamily="34" charset="0"/>
                        </a:rPr>
                        <a:t>Read books that are structured in different ways.</a:t>
                      </a:r>
                      <a:r>
                        <a:rPr lang="en-GB" sz="1100" b="1" kern="1200" baseline="0" dirty="0" smtClean="0">
                          <a:solidFill>
                            <a:schemeClr val="tx1"/>
                          </a:solidFill>
                          <a:effectLst/>
                          <a:latin typeface="Arial" panose="020B0604020202020204" pitchFamily="34" charset="0"/>
                          <a:cs typeface="Arial" panose="020B0604020202020204" pitchFamily="34" charset="0"/>
                        </a:rPr>
                        <a:t> </a:t>
                      </a:r>
                      <a:endParaRPr lang="en-GB" sz="1100" b="1" kern="1200" dirty="0" smtClean="0">
                        <a:solidFill>
                          <a:schemeClr val="tx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3248100581"/>
                  </a:ext>
                </a:extLst>
              </a:tr>
              <a:tr h="32004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kern="1200" dirty="0" smtClean="0">
                          <a:solidFill>
                            <a:schemeClr val="tx1"/>
                          </a:solidFill>
                          <a:effectLst/>
                          <a:latin typeface="Arial" panose="020B0604020202020204" pitchFamily="34" charset="0"/>
                          <a:ea typeface="+mn-ea"/>
                          <a:cs typeface="Arial" panose="020B0604020202020204" pitchFamily="34" charset="0"/>
                        </a:rPr>
                        <a:t>Recognise texts that contain features from more than one text type.</a:t>
                      </a:r>
                    </a:p>
                  </a:txBody>
                  <a:tcPr marL="68580" marR="68580" marT="34290" marB="34290"/>
                </a:tc>
                <a:extLst>
                  <a:ext uri="{0D108BD9-81ED-4DB2-BD59-A6C34878D82A}">
                    <a16:rowId xmlns:a16="http://schemas.microsoft.com/office/drawing/2014/main" val="1723942479"/>
                  </a:ext>
                </a:extLst>
              </a:tr>
              <a:tr h="32004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kern="1200" dirty="0" smtClean="0">
                          <a:solidFill>
                            <a:schemeClr val="tx1"/>
                          </a:solidFill>
                          <a:effectLst/>
                          <a:latin typeface="Arial" panose="020B0604020202020204" pitchFamily="34" charset="0"/>
                          <a:ea typeface="+mn-ea"/>
                          <a:cs typeface="Arial" panose="020B0604020202020204" pitchFamily="34" charset="0"/>
                        </a:rPr>
                        <a:t>Consider</a:t>
                      </a:r>
                      <a:r>
                        <a:rPr lang="en-GB" sz="1100" b="1" kern="1200" baseline="0" dirty="0" smtClean="0">
                          <a:solidFill>
                            <a:schemeClr val="tx1"/>
                          </a:solidFill>
                          <a:effectLst/>
                          <a:latin typeface="Arial" panose="020B0604020202020204" pitchFamily="34" charset="0"/>
                          <a:ea typeface="+mn-ea"/>
                          <a:cs typeface="Arial" panose="020B0604020202020204" pitchFamily="34" charset="0"/>
                        </a:rPr>
                        <a:t> and evaluate how effectively texts are structured and laid out.</a:t>
                      </a:r>
                      <a:endParaRPr lang="en-GB" sz="1100" b="1" kern="1200" dirty="0" smtClean="0">
                        <a:solidFill>
                          <a:schemeClr val="tx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990581950"/>
                  </a:ext>
                </a:extLst>
              </a:tr>
              <a:tr h="242723">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kern="1200" dirty="0" smtClean="0">
                          <a:solidFill>
                            <a:schemeClr val="tx1"/>
                          </a:solidFill>
                          <a:effectLst/>
                          <a:latin typeface="Arial" panose="020B0604020202020204" pitchFamily="34" charset="0"/>
                          <a:ea typeface="+mn-ea"/>
                          <a:cs typeface="Arial" panose="020B0604020202020204" pitchFamily="34" charset="0"/>
                        </a:rPr>
                        <a:t>Read</a:t>
                      </a:r>
                      <a:r>
                        <a:rPr lang="en-GB" sz="1100" b="1" kern="1200" baseline="0" dirty="0" smtClean="0">
                          <a:solidFill>
                            <a:schemeClr val="tx1"/>
                          </a:solidFill>
                          <a:effectLst/>
                          <a:latin typeface="Arial" panose="020B0604020202020204" pitchFamily="34" charset="0"/>
                          <a:ea typeface="+mn-ea"/>
                          <a:cs typeface="Arial" panose="020B0604020202020204" pitchFamily="34" charset="0"/>
                        </a:rPr>
                        <a:t> non-fiction texts to support other curriculum areas.</a:t>
                      </a:r>
                      <a:endParaRPr lang="en-GB" sz="1100" b="1" kern="1200" dirty="0" smtClean="0">
                        <a:solidFill>
                          <a:schemeClr val="tx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364873221"/>
                  </a:ext>
                </a:extLst>
              </a:tr>
              <a:tr h="242723">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kern="1200" dirty="0" smtClean="0">
                          <a:solidFill>
                            <a:schemeClr val="tx1"/>
                          </a:solidFill>
                          <a:effectLst/>
                          <a:latin typeface="Arial" panose="020B0604020202020204" pitchFamily="34" charset="0"/>
                          <a:ea typeface="+mn-ea"/>
                          <a:cs typeface="Arial" panose="020B0604020202020204" pitchFamily="34" charset="0"/>
                        </a:rPr>
                        <a:t>Read closely to ensure</a:t>
                      </a:r>
                      <a:r>
                        <a:rPr lang="en-GB" sz="1100" b="1" kern="1200" baseline="0" dirty="0" smtClean="0">
                          <a:solidFill>
                            <a:schemeClr val="tx1"/>
                          </a:solidFill>
                          <a:effectLst/>
                          <a:latin typeface="Arial" panose="020B0604020202020204" pitchFamily="34" charset="0"/>
                          <a:ea typeface="+mn-ea"/>
                          <a:cs typeface="Arial" panose="020B0604020202020204" pitchFamily="34" charset="0"/>
                        </a:rPr>
                        <a:t> understanding.</a:t>
                      </a:r>
                      <a:endParaRPr lang="en-GB" sz="1100" b="1" kern="1200" dirty="0" smtClean="0">
                        <a:solidFill>
                          <a:schemeClr val="tx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536173999"/>
                  </a:ext>
                </a:extLst>
              </a:tr>
              <a:tr h="32004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kern="1200" dirty="0" smtClean="0">
                          <a:solidFill>
                            <a:schemeClr val="tx1"/>
                          </a:solidFill>
                          <a:effectLst/>
                          <a:latin typeface="Arial" panose="020B0604020202020204" pitchFamily="34" charset="0"/>
                          <a:cs typeface="Arial" panose="020B0604020202020204" pitchFamily="34" charset="0"/>
                        </a:rPr>
                        <a:t>Recommend books that they have read to their peers, giving reasons for their choices.</a:t>
                      </a:r>
                      <a:endParaRPr lang="en-GB" sz="1100" b="1" kern="1200" dirty="0" smtClean="0">
                        <a:solidFill>
                          <a:schemeClr val="tx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964208459"/>
                  </a:ext>
                </a:extLst>
              </a:tr>
              <a:tr h="320040">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kern="1200" dirty="0" smtClean="0">
                          <a:solidFill>
                            <a:schemeClr val="tx1"/>
                          </a:solidFill>
                          <a:effectLst/>
                          <a:latin typeface="Arial" panose="020B0604020202020204" pitchFamily="34" charset="0"/>
                          <a:cs typeface="Arial" panose="020B0604020202020204" pitchFamily="34" charset="0"/>
                        </a:rPr>
                        <a:t>Identify and discuss themes in a range of writing and across longer texts. </a:t>
                      </a:r>
                      <a:endParaRPr lang="en-GB" sz="1100" b="1" kern="1200" dirty="0" smtClean="0">
                        <a:solidFill>
                          <a:schemeClr val="tx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2432363534"/>
                  </a:ext>
                </a:extLst>
              </a:tr>
              <a:tr h="212071">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kern="1200" dirty="0" smtClean="0">
                          <a:solidFill>
                            <a:schemeClr val="tx1"/>
                          </a:solidFill>
                          <a:effectLst/>
                          <a:latin typeface="Arial" panose="020B0604020202020204" pitchFamily="34" charset="0"/>
                          <a:cs typeface="Arial" panose="020B0604020202020204" pitchFamily="34" charset="0"/>
                        </a:rPr>
                        <a:t>Identify and discuss</a:t>
                      </a:r>
                      <a:r>
                        <a:rPr lang="en-GB" sz="1100" b="1" kern="1200" baseline="0" dirty="0" smtClean="0">
                          <a:solidFill>
                            <a:schemeClr val="tx1"/>
                          </a:solidFill>
                          <a:effectLst/>
                          <a:latin typeface="Arial" panose="020B0604020202020204" pitchFamily="34" charset="0"/>
                          <a:cs typeface="Arial" panose="020B0604020202020204" pitchFamily="34" charset="0"/>
                        </a:rPr>
                        <a:t> the conventions of different text types.</a:t>
                      </a:r>
                      <a:endParaRPr lang="en-GB" sz="1100" b="1" kern="1200" dirty="0" smtClean="0">
                        <a:solidFill>
                          <a:schemeClr val="tx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353320827"/>
                  </a:ext>
                </a:extLst>
              </a:tr>
              <a:tr h="212071">
                <a:tc>
                  <a:txBody>
                    <a:bodyPr/>
                    <a:lstStyle/>
                    <a:p>
                      <a:pPr marL="171450" indent="-171450">
                        <a:buFont typeface="Arial" panose="020B0604020202020204" pitchFamily="34" charset="0"/>
                        <a:buChar char="•"/>
                      </a:pPr>
                      <a:r>
                        <a:rPr lang="en-GB" sz="1100" b="1" kern="1200" dirty="0" smtClean="0">
                          <a:solidFill>
                            <a:schemeClr val="tx1"/>
                          </a:solidFill>
                          <a:effectLst/>
                          <a:latin typeface="Arial" panose="020B0604020202020204" pitchFamily="34" charset="0"/>
                          <a:ea typeface="+mn-ea"/>
                          <a:cs typeface="Arial" panose="020B0604020202020204" pitchFamily="34" charset="0"/>
                        </a:rPr>
                        <a:t>Identify</a:t>
                      </a:r>
                      <a:r>
                        <a:rPr lang="en-GB" sz="1100" b="1" kern="1200" baseline="0" dirty="0" smtClean="0">
                          <a:solidFill>
                            <a:schemeClr val="tx1"/>
                          </a:solidFill>
                          <a:effectLst/>
                          <a:latin typeface="Arial" panose="020B0604020202020204" pitchFamily="34" charset="0"/>
                          <a:ea typeface="+mn-ea"/>
                          <a:cs typeface="Arial" panose="020B0604020202020204" pitchFamily="34" charset="0"/>
                        </a:rPr>
                        <a:t> key points in an appropriate text.</a:t>
                      </a:r>
                      <a:endParaRPr lang="en-GB" sz="1100" b="1" kern="1200" dirty="0" smtClean="0">
                        <a:solidFill>
                          <a:schemeClr val="tx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728448924"/>
                  </a:ext>
                </a:extLst>
              </a:tr>
              <a:tr h="32004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kern="1200" dirty="0" smtClean="0">
                          <a:solidFill>
                            <a:schemeClr val="tx1"/>
                          </a:solidFill>
                          <a:effectLst/>
                          <a:latin typeface="Arial" panose="020B0604020202020204" pitchFamily="34" charset="0"/>
                          <a:cs typeface="Arial" panose="020B0604020202020204" pitchFamily="34" charset="0"/>
                        </a:rPr>
                        <a:t>Learn</a:t>
                      </a:r>
                      <a:r>
                        <a:rPr lang="en-GB" sz="1100" b="1" kern="1200" baseline="0" dirty="0" smtClean="0">
                          <a:solidFill>
                            <a:schemeClr val="tx1"/>
                          </a:solidFill>
                          <a:effectLst/>
                          <a:latin typeface="Arial" panose="020B0604020202020204" pitchFamily="34" charset="0"/>
                          <a:cs typeface="Arial" panose="020B0604020202020204" pitchFamily="34" charset="0"/>
                        </a:rPr>
                        <a:t> a </a:t>
                      </a:r>
                      <a:r>
                        <a:rPr lang="en-GB" sz="1100" b="1" kern="1200" dirty="0" smtClean="0">
                          <a:solidFill>
                            <a:schemeClr val="tx1"/>
                          </a:solidFill>
                          <a:effectLst/>
                          <a:latin typeface="Arial" panose="020B0604020202020204" pitchFamily="34" charset="0"/>
                          <a:cs typeface="Arial" panose="020B0604020202020204" pitchFamily="34" charset="0"/>
                        </a:rPr>
                        <a:t> range of poetry by heart. for example, narrative verse, sonnet.</a:t>
                      </a:r>
                      <a:endParaRPr lang="en-GB" sz="1100" b="1" kern="1200" dirty="0" smtClean="0">
                        <a:solidFill>
                          <a:schemeClr val="tx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4268238708"/>
                  </a:ext>
                </a:extLst>
              </a:tr>
              <a:tr h="445770">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kern="1200" dirty="0" smtClean="0">
                          <a:solidFill>
                            <a:schemeClr val="tx1"/>
                          </a:solidFill>
                          <a:effectLst/>
                          <a:latin typeface="Arial" panose="020B0604020202020204" pitchFamily="34" charset="0"/>
                          <a:cs typeface="Arial" panose="020B0604020202020204" pitchFamily="34" charset="0"/>
                        </a:rPr>
                        <a:t>Prepare poems and plays  to</a:t>
                      </a:r>
                      <a:r>
                        <a:rPr lang="en-GB" sz="1100" b="1" kern="1200" baseline="0" dirty="0" smtClean="0">
                          <a:solidFill>
                            <a:schemeClr val="tx1"/>
                          </a:solidFill>
                          <a:effectLst/>
                          <a:latin typeface="Arial" panose="020B0604020202020204" pitchFamily="34" charset="0"/>
                          <a:cs typeface="Arial" panose="020B0604020202020204" pitchFamily="34" charset="0"/>
                        </a:rPr>
                        <a:t> </a:t>
                      </a:r>
                      <a:r>
                        <a:rPr lang="en-GB" sz="1100" b="1" kern="1200" dirty="0" smtClean="0">
                          <a:solidFill>
                            <a:schemeClr val="tx1"/>
                          </a:solidFill>
                          <a:effectLst/>
                          <a:latin typeface="Arial" panose="020B0604020202020204" pitchFamily="34" charset="0"/>
                          <a:cs typeface="Arial" panose="020B0604020202020204" pitchFamily="34" charset="0"/>
                        </a:rPr>
                        <a:t>read aloud and to perform, showing understanding through intonation, tone, volume and action.</a:t>
                      </a:r>
                      <a:endParaRPr lang="en-GB" sz="1100" b="1" kern="1200" dirty="0" smtClean="0">
                        <a:solidFill>
                          <a:schemeClr val="tx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4231915206"/>
                  </a:ext>
                </a:extLst>
              </a:tr>
            </a:tbl>
          </a:graphicData>
        </a:graphic>
      </p:graphicFrame>
    </p:spTree>
    <p:extLst>
      <p:ext uri="{BB962C8B-B14F-4D97-AF65-F5344CB8AC3E}">
        <p14:creationId xmlns:p14="http://schemas.microsoft.com/office/powerpoint/2010/main" val="38048743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1907704" y="571770"/>
            <a:ext cx="6172200" cy="378042"/>
          </a:xfrm>
        </p:spPr>
        <p:txBody>
          <a:bodyPr>
            <a:noAutofit/>
          </a:bodyPr>
          <a:lstStyle/>
          <a:p>
            <a:pPr algn="ctr"/>
            <a:r>
              <a:rPr lang="en-GB" sz="2000" b="1" dirty="0">
                <a:latin typeface="Arial" panose="020B0604020202020204" pitchFamily="34" charset="0"/>
                <a:cs typeface="Arial" panose="020B0604020202020204" pitchFamily="34" charset="0"/>
              </a:rPr>
              <a:t>Assessing Reading</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Meeting Year </a:t>
            </a:r>
            <a:r>
              <a:rPr lang="en-GB" sz="2000" b="1" dirty="0" smtClean="0">
                <a:latin typeface="Arial" panose="020B0604020202020204" pitchFamily="34" charset="0"/>
                <a:cs typeface="Arial" panose="020B0604020202020204" pitchFamily="34" charset="0"/>
              </a:rPr>
              <a:t>6 </a:t>
            </a:r>
            <a:r>
              <a:rPr lang="en-GB" sz="2000" b="1" dirty="0">
                <a:latin typeface="Arial" panose="020B0604020202020204" pitchFamily="34" charset="0"/>
                <a:cs typeface="Arial" panose="020B0604020202020204" pitchFamily="34" charset="0"/>
              </a:rPr>
              <a:t>Expectations (continued)</a:t>
            </a:r>
          </a:p>
        </p:txBody>
      </p:sp>
      <p:pic>
        <p:nvPicPr>
          <p:cNvPr id="9" name="Picture 8"/>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27584" y="387837"/>
            <a:ext cx="1123950" cy="1123950"/>
          </a:xfrm>
          <a:prstGeom prst="ellipse">
            <a:avLst/>
          </a:prstGeom>
          <a:ln>
            <a:noFill/>
          </a:ln>
          <a:extLst>
            <a:ext uri="{53640926-AAD7-44D8-BBD7-CCE9431645EC}">
              <a14:shadowObscured xmlns:a14="http://schemas.microsoft.com/office/drawing/2010/main"/>
            </a:ext>
          </a:extLst>
        </p:spPr>
      </p:pic>
      <p:graphicFrame>
        <p:nvGraphicFramePr>
          <p:cNvPr id="2" name="Table 1"/>
          <p:cNvGraphicFramePr>
            <a:graphicFrameLocks noGrp="1"/>
          </p:cNvGraphicFramePr>
          <p:nvPr>
            <p:extLst>
              <p:ext uri="{D42A27DB-BD31-4B8C-83A1-F6EECF244321}">
                <p14:modId xmlns:p14="http://schemas.microsoft.com/office/powerpoint/2010/main" val="3529662294"/>
              </p:ext>
            </p:extLst>
          </p:nvPr>
        </p:nvGraphicFramePr>
        <p:xfrm>
          <a:off x="683568" y="1662686"/>
          <a:ext cx="3948833" cy="4430609"/>
        </p:xfrm>
        <a:graphic>
          <a:graphicData uri="http://schemas.openxmlformats.org/drawingml/2006/table">
            <a:tbl>
              <a:tblPr firstRow="1" bandRow="1">
                <a:tableStyleId>{5C22544A-7EE6-4342-B048-85BDC9FD1C3A}</a:tableStyleId>
              </a:tblPr>
              <a:tblGrid>
                <a:gridCol w="3948833">
                  <a:extLst>
                    <a:ext uri="{9D8B030D-6E8A-4147-A177-3AD203B41FA5}">
                      <a16:colId xmlns:a16="http://schemas.microsoft.com/office/drawing/2014/main" val="3786096349"/>
                    </a:ext>
                  </a:extLst>
                </a:gridCol>
              </a:tblGrid>
              <a:tr h="22080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1" kern="1200" dirty="0" smtClean="0">
                          <a:solidFill>
                            <a:schemeClr val="dk1"/>
                          </a:solidFill>
                          <a:effectLst/>
                          <a:latin typeface="Arial" panose="020B0604020202020204" pitchFamily="34" charset="0"/>
                          <a:ea typeface="+mn-ea"/>
                          <a:cs typeface="Arial" panose="020B0604020202020204" pitchFamily="34" charset="0"/>
                        </a:rPr>
                        <a:t> Year 6 Expectations: Comprehension</a:t>
                      </a:r>
                    </a:p>
                  </a:txBody>
                  <a:tcPr marL="0" marR="0" marT="0" marB="0">
                    <a:solidFill>
                      <a:schemeClr val="accent1">
                        <a:lumMod val="60000"/>
                        <a:lumOff val="40000"/>
                      </a:schemeClr>
                    </a:solidFill>
                  </a:tcPr>
                </a:tc>
                <a:extLst>
                  <a:ext uri="{0D108BD9-81ED-4DB2-BD59-A6C34878D82A}">
                    <a16:rowId xmlns:a16="http://schemas.microsoft.com/office/drawing/2014/main" val="1869951953"/>
                  </a:ext>
                </a:extLst>
              </a:tr>
              <a:tr h="443957">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smtClean="0">
                          <a:solidFill>
                            <a:schemeClr val="dk1"/>
                          </a:solidFill>
                          <a:effectLst/>
                          <a:latin typeface="Arial" panose="020B0604020202020204" pitchFamily="34" charset="0"/>
                          <a:ea typeface="+mn-ea"/>
                          <a:cs typeface="Arial" panose="020B0604020202020204" pitchFamily="34" charset="0"/>
                        </a:rPr>
                        <a:t>Identify and comment on writer’s choice</a:t>
                      </a:r>
                      <a:r>
                        <a:rPr lang="en-GB" sz="1200" b="1" kern="1200" baseline="0" dirty="0" smtClean="0">
                          <a:solidFill>
                            <a:schemeClr val="dk1"/>
                          </a:solidFill>
                          <a:effectLst/>
                          <a:latin typeface="Arial" panose="020B0604020202020204" pitchFamily="34" charset="0"/>
                          <a:ea typeface="+mn-ea"/>
                          <a:cs typeface="Arial" panose="020B0604020202020204" pitchFamily="34" charset="0"/>
                        </a:rPr>
                        <a:t> of vocabulary, </a:t>
                      </a:r>
                      <a:r>
                        <a:rPr lang="en-GB" sz="1200" b="1" kern="1200" baseline="0" dirty="0" smtClean="0">
                          <a:solidFill>
                            <a:schemeClr val="tx1"/>
                          </a:solidFill>
                          <a:effectLst/>
                          <a:latin typeface="Arial" panose="020B0604020202020204" pitchFamily="34" charset="0"/>
                          <a:ea typeface="+mn-ea"/>
                          <a:cs typeface="Arial" panose="020B0604020202020204" pitchFamily="34" charset="0"/>
                        </a:rPr>
                        <a:t>giving examples and explanation</a:t>
                      </a:r>
                      <a:r>
                        <a:rPr lang="en-GB" sz="1200" b="1" kern="1200" dirty="0" smtClean="0">
                          <a:solidFill>
                            <a:schemeClr val="tx1"/>
                          </a:solidFill>
                          <a:effectLst/>
                          <a:latin typeface="Arial" panose="020B0604020202020204" pitchFamily="34" charset="0"/>
                          <a:ea typeface="+mn-ea"/>
                          <a:cs typeface="Arial" panose="020B0604020202020204" pitchFamily="34" charset="0"/>
                        </a:rPr>
                        <a:t>.</a:t>
                      </a:r>
                    </a:p>
                  </a:txBody>
                  <a:tcPr marL="68580" marR="68580" marT="34290" marB="34290"/>
                </a:tc>
                <a:extLst>
                  <a:ext uri="{0D108BD9-81ED-4DB2-BD59-A6C34878D82A}">
                    <a16:rowId xmlns:a16="http://schemas.microsoft.com/office/drawing/2014/main" val="2875098190"/>
                  </a:ext>
                </a:extLst>
              </a:tr>
              <a:tr h="630886">
                <a:tc>
                  <a:txBody>
                    <a:bodyPr/>
                    <a:lstStyle/>
                    <a:p>
                      <a:pPr marL="171450" indent="-171450">
                        <a:buFont typeface="Arial" panose="020B0604020202020204" pitchFamily="34" charset="0"/>
                        <a:buChar char="•"/>
                      </a:pPr>
                      <a:r>
                        <a:rPr lang="en-GB" sz="1200" b="1" kern="1200" dirty="0" smtClean="0">
                          <a:solidFill>
                            <a:schemeClr val="dk1"/>
                          </a:solidFill>
                          <a:effectLst/>
                          <a:latin typeface="Arial" panose="020B0604020202020204" pitchFamily="34" charset="0"/>
                          <a:ea typeface="+mn-ea"/>
                          <a:cs typeface="Arial" panose="020B0604020202020204" pitchFamily="34" charset="0"/>
                        </a:rPr>
                        <a:t>Identify and explain</a:t>
                      </a:r>
                      <a:r>
                        <a:rPr lang="en-GB" sz="1200" b="1" kern="1200" baseline="0" dirty="0" smtClean="0">
                          <a:solidFill>
                            <a:schemeClr val="dk1"/>
                          </a:solidFill>
                          <a:effectLst/>
                          <a:latin typeface="Arial" panose="020B0604020202020204" pitchFamily="34" charset="0"/>
                          <a:ea typeface="+mn-ea"/>
                          <a:cs typeface="Arial" panose="020B0604020202020204" pitchFamily="34" charset="0"/>
                        </a:rPr>
                        <a:t> </a:t>
                      </a:r>
                      <a:r>
                        <a:rPr lang="en-GB" sz="1200" b="1" kern="1200" dirty="0" smtClean="0">
                          <a:solidFill>
                            <a:schemeClr val="dk1"/>
                          </a:solidFill>
                          <a:effectLst/>
                          <a:latin typeface="Arial" panose="020B0604020202020204" pitchFamily="34" charset="0"/>
                          <a:ea typeface="+mn-ea"/>
                          <a:cs typeface="Arial" panose="020B0604020202020204" pitchFamily="34" charset="0"/>
                        </a:rPr>
                        <a:t>how writers use grammatical features for effect.</a:t>
                      </a:r>
                      <a:r>
                        <a:rPr lang="en-GB" sz="1200" b="1" kern="1200" baseline="0" dirty="0" smtClean="0">
                          <a:solidFill>
                            <a:schemeClr val="dk1"/>
                          </a:solidFill>
                          <a:effectLst/>
                          <a:latin typeface="Arial" panose="020B0604020202020204" pitchFamily="34" charset="0"/>
                          <a:ea typeface="+mn-ea"/>
                          <a:cs typeface="Arial" panose="020B0604020202020204" pitchFamily="34" charset="0"/>
                        </a:rPr>
                        <a:t> for example, the use of short sentences to build tension.</a:t>
                      </a:r>
                      <a:endParaRPr lang="en-GB" sz="1200" b="1" kern="1200" dirty="0" smtClean="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3151553588"/>
                  </a:ext>
                </a:extLst>
              </a:tr>
              <a:tr h="630886">
                <a:tc>
                  <a:txBody>
                    <a:bodyPr/>
                    <a:lstStyle/>
                    <a:p>
                      <a:pPr marL="171450" indent="-171450">
                        <a:buFont typeface="Arial" panose="020B0604020202020204" pitchFamily="34" charset="0"/>
                        <a:buChar char="•"/>
                      </a:pPr>
                      <a:r>
                        <a:rPr lang="en-GB" sz="1200" b="1" kern="1200" dirty="0" smtClean="0">
                          <a:solidFill>
                            <a:schemeClr val="dk1"/>
                          </a:solidFill>
                          <a:effectLst/>
                          <a:latin typeface="Arial" panose="020B0604020202020204" pitchFamily="34" charset="0"/>
                          <a:ea typeface="+mn-ea"/>
                          <a:cs typeface="Arial" panose="020B0604020202020204" pitchFamily="34" charset="0"/>
                        </a:rPr>
                        <a:t>Show</a:t>
                      </a:r>
                      <a:r>
                        <a:rPr lang="en-GB" sz="1200" b="1" kern="1200" baseline="0" dirty="0" smtClean="0">
                          <a:solidFill>
                            <a:schemeClr val="dk1"/>
                          </a:solidFill>
                          <a:effectLst/>
                          <a:latin typeface="Arial" panose="020B0604020202020204" pitchFamily="34" charset="0"/>
                          <a:ea typeface="+mn-ea"/>
                          <a:cs typeface="Arial" panose="020B0604020202020204" pitchFamily="34" charset="0"/>
                        </a:rPr>
                        <a:t> awareness of the writers’ craft by commenting on use of language, grammatical features and structure of texts.</a:t>
                      </a:r>
                      <a:endParaRPr lang="en-GB" sz="1200" b="1" kern="1200" dirty="0" smtClean="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4198039074"/>
                  </a:ext>
                </a:extLst>
              </a:tr>
              <a:tr h="44395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smtClean="0">
                          <a:solidFill>
                            <a:schemeClr val="dk1"/>
                          </a:solidFill>
                          <a:effectLst/>
                          <a:latin typeface="Arial" panose="020B0604020202020204" pitchFamily="34" charset="0"/>
                          <a:ea typeface="+mn-ea"/>
                          <a:cs typeface="Arial" panose="020B0604020202020204" pitchFamily="34" charset="0"/>
                        </a:rPr>
                        <a:t>Express a personal point of view about a text, giving reasons linked to evidence from</a:t>
                      </a:r>
                      <a:r>
                        <a:rPr lang="en-GB" sz="1200" b="1" kern="1200" baseline="0" dirty="0" smtClean="0">
                          <a:solidFill>
                            <a:schemeClr val="dk1"/>
                          </a:solidFill>
                          <a:effectLst/>
                          <a:latin typeface="Arial" panose="020B0604020202020204" pitchFamily="34" charset="0"/>
                          <a:ea typeface="+mn-ea"/>
                          <a:cs typeface="Arial" panose="020B0604020202020204" pitchFamily="34" charset="0"/>
                        </a:rPr>
                        <a:t> texts.</a:t>
                      </a:r>
                      <a:endParaRPr lang="en-GB" sz="1200" b="1" kern="1200" dirty="0" smtClean="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2223168921"/>
                  </a:ext>
                </a:extLst>
              </a:tr>
              <a:tr h="257028">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smtClean="0">
                          <a:solidFill>
                            <a:schemeClr val="dk1"/>
                          </a:solidFill>
                          <a:effectLst/>
                          <a:latin typeface="Arial" panose="020B0604020202020204" pitchFamily="34" charset="0"/>
                          <a:ea typeface="+mn-ea"/>
                          <a:cs typeface="Arial" panose="020B0604020202020204" pitchFamily="34" charset="0"/>
                        </a:rPr>
                        <a:t>Raise queries about texts.</a:t>
                      </a:r>
                    </a:p>
                  </a:txBody>
                  <a:tcPr marL="68580" marR="68580" marT="34290" marB="34290"/>
                </a:tc>
                <a:extLst>
                  <a:ext uri="{0D108BD9-81ED-4DB2-BD59-A6C34878D82A}">
                    <a16:rowId xmlns:a16="http://schemas.microsoft.com/office/drawing/2014/main" val="2714419459"/>
                  </a:ext>
                </a:extLst>
              </a:tr>
              <a:tr h="630886">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smtClean="0">
                          <a:solidFill>
                            <a:schemeClr val="dk1"/>
                          </a:solidFill>
                          <a:effectLst/>
                          <a:latin typeface="Arial" panose="020B0604020202020204" pitchFamily="34" charset="0"/>
                          <a:ea typeface="+mn-ea"/>
                          <a:cs typeface="Arial" panose="020B0604020202020204" pitchFamily="34" charset="0"/>
                        </a:rPr>
                        <a:t>Make connections between other similar texts</a:t>
                      </a:r>
                      <a:r>
                        <a:rPr lang="en-GB" sz="1200" b="1" kern="1200" baseline="0" dirty="0" smtClean="0">
                          <a:solidFill>
                            <a:schemeClr val="dk1"/>
                          </a:solidFill>
                          <a:effectLst/>
                          <a:latin typeface="Arial" panose="020B0604020202020204" pitchFamily="34" charset="0"/>
                          <a:ea typeface="+mn-ea"/>
                          <a:cs typeface="Arial" panose="020B0604020202020204" pitchFamily="34" charset="0"/>
                        </a:rPr>
                        <a:t>, prior knowledge and experience and explain the links.</a:t>
                      </a:r>
                      <a:endParaRPr lang="en-GB" sz="1200" b="1" kern="1200" dirty="0" smtClean="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277400198"/>
                  </a:ext>
                </a:extLst>
              </a:tr>
              <a:tr h="44395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smtClean="0">
                          <a:solidFill>
                            <a:schemeClr val="dk1"/>
                          </a:solidFill>
                          <a:effectLst/>
                          <a:latin typeface="Arial" panose="020B0604020202020204" pitchFamily="34" charset="0"/>
                          <a:ea typeface="+mn-ea"/>
                          <a:cs typeface="Arial" panose="020B0604020202020204" pitchFamily="34" charset="0"/>
                        </a:rPr>
                        <a:t>Compare</a:t>
                      </a:r>
                      <a:r>
                        <a:rPr lang="en-GB" sz="1200" b="1" kern="1200" baseline="0" dirty="0" smtClean="0">
                          <a:solidFill>
                            <a:schemeClr val="dk1"/>
                          </a:solidFill>
                          <a:effectLst/>
                          <a:latin typeface="Arial" panose="020B0604020202020204" pitchFamily="34" charset="0"/>
                          <a:ea typeface="+mn-ea"/>
                          <a:cs typeface="Arial" panose="020B0604020202020204" pitchFamily="34" charset="0"/>
                        </a:rPr>
                        <a:t> different versions of texts and explain the differences and similarities.</a:t>
                      </a:r>
                      <a:endParaRPr lang="en-GB" sz="1200" b="1" kern="1200" dirty="0" smtClean="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978824593"/>
                  </a:ext>
                </a:extLst>
              </a:tr>
              <a:tr h="284288">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smtClean="0">
                          <a:solidFill>
                            <a:schemeClr val="dk1"/>
                          </a:solidFill>
                          <a:effectLst/>
                          <a:latin typeface="Arial" panose="020B0604020202020204" pitchFamily="34" charset="0"/>
                          <a:ea typeface="+mn-ea"/>
                          <a:cs typeface="Arial" panose="020B0604020202020204" pitchFamily="34" charset="0"/>
                        </a:rPr>
                        <a:t>Listen to others’ ideas and opinions about a text.</a:t>
                      </a:r>
                    </a:p>
                  </a:txBody>
                  <a:tcPr marL="68580" marR="68580" marT="34290" marB="34290"/>
                </a:tc>
                <a:extLst>
                  <a:ext uri="{0D108BD9-81ED-4DB2-BD59-A6C34878D82A}">
                    <a16:rowId xmlns:a16="http://schemas.microsoft.com/office/drawing/2014/main" val="1616691911"/>
                  </a:ext>
                </a:extLst>
              </a:tr>
              <a:tr h="44395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smtClean="0">
                          <a:solidFill>
                            <a:schemeClr val="dk1"/>
                          </a:solidFill>
                          <a:effectLst/>
                          <a:latin typeface="Arial" panose="020B0604020202020204" pitchFamily="34" charset="0"/>
                          <a:ea typeface="+mn-ea"/>
                          <a:cs typeface="Arial" panose="020B0604020202020204" pitchFamily="34" charset="0"/>
                        </a:rPr>
                        <a:t>Build on others’ ideas and opinions about a text in discussion.</a:t>
                      </a:r>
                    </a:p>
                  </a:txBody>
                  <a:tcPr marL="68580" marR="68580" marT="34290" marB="34290"/>
                </a:tc>
                <a:extLst>
                  <a:ext uri="{0D108BD9-81ED-4DB2-BD59-A6C34878D82A}">
                    <a16:rowId xmlns:a16="http://schemas.microsoft.com/office/drawing/2014/main" val="2984472635"/>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2192052054"/>
              </p:ext>
            </p:extLst>
          </p:nvPr>
        </p:nvGraphicFramePr>
        <p:xfrm>
          <a:off x="4716016" y="1662686"/>
          <a:ext cx="4054355" cy="4391304"/>
        </p:xfrm>
        <a:graphic>
          <a:graphicData uri="http://schemas.openxmlformats.org/drawingml/2006/table">
            <a:tbl>
              <a:tblPr firstRow="1" bandRow="1"/>
              <a:tblGrid>
                <a:gridCol w="4054355">
                  <a:extLst>
                    <a:ext uri="{9D8B030D-6E8A-4147-A177-3AD203B41FA5}">
                      <a16:colId xmlns:a16="http://schemas.microsoft.com/office/drawing/2014/main" val="469551307"/>
                    </a:ext>
                  </a:extLst>
                </a:gridCol>
              </a:tblGrid>
              <a:tr h="276504">
                <a:tc>
                  <a:txBody>
                    <a:bodyPr/>
                    <a:lstStyle>
                      <a:lvl1pPr marL="0" algn="l" defTabSz="457200" rtl="0" eaLnBrk="1" latinLnBrk="0" hangingPunct="1">
                        <a:defRPr sz="1800" b="1" kern="1200">
                          <a:solidFill>
                            <a:schemeClr val="lt1"/>
                          </a:solidFill>
                          <a:latin typeface="Calibri"/>
                        </a:defRPr>
                      </a:lvl1pPr>
                      <a:lvl2pPr marL="457200" algn="l" defTabSz="457200" rtl="0" eaLnBrk="1" latinLnBrk="0" hangingPunct="1">
                        <a:defRPr sz="1800" b="1" kern="1200">
                          <a:solidFill>
                            <a:schemeClr val="lt1"/>
                          </a:solidFill>
                          <a:latin typeface="Calibri"/>
                        </a:defRPr>
                      </a:lvl2pPr>
                      <a:lvl3pPr marL="914400" algn="l" defTabSz="457200" rtl="0" eaLnBrk="1" latinLnBrk="0" hangingPunct="1">
                        <a:defRPr sz="1800" b="1" kern="1200">
                          <a:solidFill>
                            <a:schemeClr val="lt1"/>
                          </a:solidFill>
                          <a:latin typeface="Calibri"/>
                        </a:defRPr>
                      </a:lvl3pPr>
                      <a:lvl4pPr marL="1371600" algn="l" defTabSz="457200" rtl="0" eaLnBrk="1" latinLnBrk="0" hangingPunct="1">
                        <a:defRPr sz="1800" b="1" kern="1200">
                          <a:solidFill>
                            <a:schemeClr val="lt1"/>
                          </a:solidFill>
                          <a:latin typeface="Calibri"/>
                        </a:defRPr>
                      </a:lvl4pPr>
                      <a:lvl5pPr marL="1828800" algn="l" defTabSz="457200" rtl="0" eaLnBrk="1" latinLnBrk="0" hangingPunct="1">
                        <a:defRPr sz="1800" b="1" kern="1200">
                          <a:solidFill>
                            <a:schemeClr val="lt1"/>
                          </a:solidFill>
                          <a:latin typeface="Calibri"/>
                        </a:defRPr>
                      </a:lvl5pPr>
                      <a:lvl6pPr marL="2286000" algn="l" defTabSz="457200" rtl="0" eaLnBrk="1" latinLnBrk="0" hangingPunct="1">
                        <a:defRPr sz="1800" b="1" kern="1200">
                          <a:solidFill>
                            <a:schemeClr val="lt1"/>
                          </a:solidFill>
                          <a:latin typeface="Calibri"/>
                        </a:defRPr>
                      </a:lvl6pPr>
                      <a:lvl7pPr marL="2743200" algn="l" defTabSz="457200" rtl="0" eaLnBrk="1" latinLnBrk="0" hangingPunct="1">
                        <a:defRPr sz="1800" b="1" kern="1200">
                          <a:solidFill>
                            <a:schemeClr val="lt1"/>
                          </a:solidFill>
                          <a:latin typeface="Calibri"/>
                        </a:defRPr>
                      </a:lvl7pPr>
                      <a:lvl8pPr marL="3200400" algn="l" defTabSz="457200" rtl="0" eaLnBrk="1" latinLnBrk="0" hangingPunct="1">
                        <a:defRPr sz="1800" b="1" kern="1200">
                          <a:solidFill>
                            <a:schemeClr val="lt1"/>
                          </a:solidFill>
                          <a:latin typeface="Calibri"/>
                        </a:defRPr>
                      </a:lvl8pPr>
                      <a:lvl9pPr marL="3657600" algn="l" defTabSz="457200" rtl="0" eaLnBrk="1" latinLnBrk="0" hangingPunct="1">
                        <a:defRPr sz="1800" b="1" kern="1200">
                          <a:solidFill>
                            <a:schemeClr val="lt1"/>
                          </a:solidFill>
                          <a:latin typeface="Calibri"/>
                        </a:defRPr>
                      </a:lvl9p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kern="1200" dirty="0" smtClean="0">
                          <a:solidFill>
                            <a:schemeClr val="dk1"/>
                          </a:solidFill>
                          <a:effectLst/>
                          <a:latin typeface="Arial" panose="020B0604020202020204" pitchFamily="34" charset="0"/>
                          <a:ea typeface="+mn-ea"/>
                          <a:cs typeface="Arial" panose="020B0604020202020204" pitchFamily="34" charset="0"/>
                        </a:rPr>
                        <a:t>Year 6 Expectations: Comprehension</a:t>
                      </a: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4F81BD">
                        <a:lumMod val="60000"/>
                        <a:lumOff val="40000"/>
                      </a:srgbClr>
                    </a:solidFill>
                  </a:tcPr>
                </a:tc>
                <a:extLst>
                  <a:ext uri="{0D108BD9-81ED-4DB2-BD59-A6C34878D82A}">
                    <a16:rowId xmlns:a16="http://schemas.microsoft.com/office/drawing/2014/main" val="171319155"/>
                  </a:ext>
                </a:extLst>
              </a:tr>
              <a:tr h="320040">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smtClean="0">
                          <a:solidFill>
                            <a:schemeClr val="dk1"/>
                          </a:solidFill>
                          <a:effectLst/>
                          <a:latin typeface="Arial" panose="020B0604020202020204" pitchFamily="34" charset="0"/>
                          <a:ea typeface="+mn-ea"/>
                          <a:cs typeface="Arial" panose="020B0604020202020204" pitchFamily="34" charset="0"/>
                        </a:rPr>
                        <a:t>Explain and comment on explicit and implicit points</a:t>
                      </a:r>
                      <a:r>
                        <a:rPr lang="en-GB" sz="1200" b="1" kern="1200" baseline="0" dirty="0" smtClean="0">
                          <a:solidFill>
                            <a:schemeClr val="dk1"/>
                          </a:solidFill>
                          <a:effectLst/>
                          <a:latin typeface="Arial" panose="020B0604020202020204" pitchFamily="34" charset="0"/>
                          <a:ea typeface="+mn-ea"/>
                          <a:cs typeface="Arial" panose="020B0604020202020204" pitchFamily="34" charset="0"/>
                        </a:rPr>
                        <a:t> of view.</a:t>
                      </a:r>
                      <a:endParaRPr lang="en-GB" sz="1200" b="1" kern="1200" dirty="0" smtClean="0">
                        <a:solidFill>
                          <a:schemeClr val="dk1"/>
                        </a:solidFill>
                        <a:effectLst/>
                        <a:latin typeface="Arial" panose="020B0604020202020204" pitchFamily="34" charset="0"/>
                        <a:ea typeface="+mn-ea"/>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C0504D">
                        <a:lumMod val="20000"/>
                        <a:lumOff val="80000"/>
                      </a:srgbClr>
                    </a:solidFill>
                  </a:tcPr>
                </a:tc>
                <a:extLst>
                  <a:ext uri="{0D108BD9-81ED-4DB2-BD59-A6C34878D82A}">
                    <a16:rowId xmlns:a16="http://schemas.microsoft.com/office/drawing/2014/main" val="279715567"/>
                  </a:ext>
                </a:extLst>
              </a:tr>
              <a:tr h="234852">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smtClean="0">
                          <a:solidFill>
                            <a:schemeClr val="dk1"/>
                          </a:solidFill>
                          <a:effectLst/>
                          <a:latin typeface="Arial" panose="020B0604020202020204" pitchFamily="34" charset="0"/>
                          <a:ea typeface="+mn-ea"/>
                          <a:cs typeface="Arial" panose="020B0604020202020204" pitchFamily="34" charset="0"/>
                        </a:rPr>
                        <a:t>Summarise</a:t>
                      </a:r>
                      <a:r>
                        <a:rPr lang="en-GB" sz="1200" b="1" kern="1200" baseline="0" dirty="0" smtClean="0">
                          <a:solidFill>
                            <a:schemeClr val="dk1"/>
                          </a:solidFill>
                          <a:effectLst/>
                          <a:latin typeface="Arial" panose="020B0604020202020204" pitchFamily="34" charset="0"/>
                          <a:ea typeface="+mn-ea"/>
                          <a:cs typeface="Arial" panose="020B0604020202020204" pitchFamily="34" charset="0"/>
                        </a:rPr>
                        <a:t> key information from different parts of a text.</a:t>
                      </a:r>
                      <a:endParaRPr lang="en-GB" sz="1200" b="1" kern="1200" dirty="0" smtClean="0">
                        <a:solidFill>
                          <a:schemeClr val="dk1"/>
                        </a:solidFill>
                        <a:effectLst/>
                        <a:latin typeface="Arial" panose="020B0604020202020204" pitchFamily="34" charset="0"/>
                        <a:ea typeface="+mn-ea"/>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869396330"/>
                  </a:ext>
                </a:extLst>
              </a:tr>
              <a:tr h="234852">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smtClean="0">
                          <a:solidFill>
                            <a:schemeClr val="dk1"/>
                          </a:solidFill>
                          <a:effectLst/>
                          <a:latin typeface="Arial" panose="020B0604020202020204" pitchFamily="34" charset="0"/>
                          <a:ea typeface="+mn-ea"/>
                          <a:cs typeface="Arial" panose="020B0604020202020204" pitchFamily="34" charset="0"/>
                        </a:rPr>
                        <a:t>Recognise</a:t>
                      </a:r>
                      <a:r>
                        <a:rPr lang="en-GB" sz="1200" b="1" kern="1200" baseline="0" dirty="0" smtClean="0">
                          <a:solidFill>
                            <a:schemeClr val="dk1"/>
                          </a:solidFill>
                          <a:effectLst/>
                          <a:latin typeface="Arial" panose="020B0604020202020204" pitchFamily="34" charset="0"/>
                          <a:ea typeface="+mn-ea"/>
                          <a:cs typeface="Arial" panose="020B0604020202020204" pitchFamily="34" charset="0"/>
                        </a:rPr>
                        <a:t> the writer’s point of view and discuss it.</a:t>
                      </a:r>
                      <a:endParaRPr lang="en-GB" sz="1200" b="1" kern="1200" dirty="0" smtClean="0">
                        <a:solidFill>
                          <a:schemeClr val="dk1"/>
                        </a:solidFill>
                        <a:effectLst/>
                        <a:latin typeface="Arial" panose="020B0604020202020204" pitchFamily="34" charset="0"/>
                        <a:ea typeface="+mn-ea"/>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749413072"/>
                  </a:ext>
                </a:extLst>
              </a:tr>
              <a:tr h="320040">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smtClean="0">
                          <a:solidFill>
                            <a:schemeClr val="dk1"/>
                          </a:solidFill>
                          <a:effectLst/>
                          <a:latin typeface="Arial" panose="020B0604020202020204" pitchFamily="34" charset="0"/>
                          <a:ea typeface="+mn-ea"/>
                          <a:cs typeface="Arial" panose="020B0604020202020204" pitchFamily="34" charset="0"/>
                        </a:rPr>
                        <a:t>Present</a:t>
                      </a:r>
                      <a:r>
                        <a:rPr lang="en-GB" sz="1200" b="1" kern="1200" baseline="0" dirty="0" smtClean="0">
                          <a:solidFill>
                            <a:schemeClr val="dk1"/>
                          </a:solidFill>
                          <a:effectLst/>
                          <a:latin typeface="Arial" panose="020B0604020202020204" pitchFamily="34" charset="0"/>
                          <a:ea typeface="+mn-ea"/>
                          <a:cs typeface="Arial" panose="020B0604020202020204" pitchFamily="34" charset="0"/>
                        </a:rPr>
                        <a:t> a personal point of view based on what has been read.</a:t>
                      </a: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2699677689"/>
                  </a:ext>
                </a:extLst>
              </a:tr>
              <a:tr h="320040">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baseline="0" dirty="0" smtClean="0">
                          <a:solidFill>
                            <a:schemeClr val="dk1"/>
                          </a:solidFill>
                          <a:effectLst/>
                          <a:latin typeface="Arial" panose="020B0604020202020204" pitchFamily="34" charset="0"/>
                          <a:ea typeface="+mn-ea"/>
                          <a:cs typeface="Arial" panose="020B0604020202020204" pitchFamily="34" charset="0"/>
                        </a:rPr>
                        <a:t>Present a counter-argument in response to others’ points of view.</a:t>
                      </a: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1689532454"/>
                  </a:ext>
                </a:extLst>
              </a:tr>
              <a:tr h="234852">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smtClean="0">
                          <a:solidFill>
                            <a:schemeClr val="dk1"/>
                          </a:solidFill>
                          <a:effectLst/>
                          <a:latin typeface="Arial" panose="020B0604020202020204" pitchFamily="34" charset="0"/>
                          <a:ea typeface="+mn-ea"/>
                          <a:cs typeface="Arial" panose="020B0604020202020204" pitchFamily="34" charset="0"/>
                        </a:rPr>
                        <a:t>Provide reasoned justifications for their views.</a:t>
                      </a: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1417690535"/>
                  </a:ext>
                </a:extLst>
              </a:tr>
              <a:tr h="234852">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smtClean="0">
                          <a:solidFill>
                            <a:schemeClr val="dk1"/>
                          </a:solidFill>
                          <a:effectLst/>
                          <a:latin typeface="Arial" panose="020B0604020202020204" pitchFamily="34" charset="0"/>
                          <a:ea typeface="+mn-ea"/>
                          <a:cs typeface="Arial" panose="020B0604020202020204" pitchFamily="34" charset="0"/>
                        </a:rPr>
                        <a:t>Refer</a:t>
                      </a:r>
                      <a:r>
                        <a:rPr lang="en-GB" sz="1200" b="1" kern="1200" baseline="0" dirty="0" smtClean="0">
                          <a:solidFill>
                            <a:schemeClr val="dk1"/>
                          </a:solidFill>
                          <a:effectLst/>
                          <a:latin typeface="Arial" panose="020B0604020202020204" pitchFamily="34" charset="0"/>
                          <a:ea typeface="+mn-ea"/>
                          <a:cs typeface="Arial" panose="020B0604020202020204" pitchFamily="34" charset="0"/>
                        </a:rPr>
                        <a:t> to the text to support opinion.</a:t>
                      </a:r>
                      <a:endParaRPr lang="en-GB" sz="1200" b="1" kern="1200" dirty="0" smtClean="0">
                        <a:solidFill>
                          <a:schemeClr val="dk1"/>
                        </a:solidFill>
                        <a:effectLst/>
                        <a:latin typeface="Arial" panose="020B0604020202020204" pitchFamily="34" charset="0"/>
                        <a:ea typeface="+mn-ea"/>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1989785567"/>
                  </a:ext>
                </a:extLst>
              </a:tr>
              <a:tr h="234852">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indent="-171450">
                        <a:buFont typeface="Arial" panose="020B0604020202020204" pitchFamily="34" charset="0"/>
                        <a:buChar char="•"/>
                      </a:pPr>
                      <a:r>
                        <a:rPr lang="en-GB" sz="1200" b="1" kern="1200" dirty="0" smtClean="0">
                          <a:solidFill>
                            <a:schemeClr val="dk1"/>
                          </a:solidFill>
                          <a:effectLst/>
                          <a:latin typeface="Arial" panose="020B0604020202020204" pitchFamily="34" charset="0"/>
                          <a:ea typeface="+mn-ea"/>
                          <a:cs typeface="Arial" panose="020B0604020202020204" pitchFamily="34" charset="0"/>
                        </a:rPr>
                        <a:t>Distinguish between statements of fact and opinion.</a:t>
                      </a: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2784792711"/>
                  </a:ext>
                </a:extLst>
              </a:tr>
              <a:tr h="234852">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smtClean="0">
                          <a:solidFill>
                            <a:schemeClr val="dk1"/>
                          </a:solidFill>
                          <a:effectLst/>
                          <a:latin typeface="Arial" panose="020B0604020202020204" pitchFamily="34" charset="0"/>
                          <a:ea typeface="+mn-ea"/>
                          <a:cs typeface="Arial" panose="020B0604020202020204" pitchFamily="34" charset="0"/>
                        </a:rPr>
                        <a:t>Find</a:t>
                      </a:r>
                      <a:r>
                        <a:rPr lang="en-GB" sz="1200" b="1" kern="1200" baseline="0" dirty="0" smtClean="0">
                          <a:solidFill>
                            <a:schemeClr val="dk1"/>
                          </a:solidFill>
                          <a:effectLst/>
                          <a:latin typeface="Arial" panose="020B0604020202020204" pitchFamily="34" charset="0"/>
                          <a:ea typeface="+mn-ea"/>
                          <a:cs typeface="Arial" panose="020B0604020202020204" pitchFamily="34" charset="0"/>
                        </a:rPr>
                        <a:t> information using skimming to establish main idea.</a:t>
                      </a:r>
                      <a:endParaRPr lang="en-GB" sz="1200" b="1" kern="1200" dirty="0" smtClean="0">
                        <a:solidFill>
                          <a:schemeClr val="dk1"/>
                        </a:solidFill>
                        <a:effectLst/>
                        <a:latin typeface="Arial" panose="020B0604020202020204" pitchFamily="34" charset="0"/>
                        <a:ea typeface="+mn-ea"/>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1412045912"/>
                  </a:ext>
                </a:extLst>
              </a:tr>
              <a:tr h="234852">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smtClean="0">
                          <a:solidFill>
                            <a:schemeClr val="dk1"/>
                          </a:solidFill>
                          <a:effectLst/>
                          <a:latin typeface="Arial" panose="020B0604020202020204" pitchFamily="34" charset="0"/>
                          <a:ea typeface="+mn-ea"/>
                          <a:cs typeface="Arial" panose="020B0604020202020204" pitchFamily="34" charset="0"/>
                        </a:rPr>
                        <a:t>Use scanning to find specific information.</a:t>
                      </a: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67088451"/>
                  </a:ext>
                </a:extLst>
              </a:tr>
              <a:tr h="234852">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smtClean="0">
                          <a:solidFill>
                            <a:schemeClr val="dk1"/>
                          </a:solidFill>
                          <a:effectLst/>
                          <a:latin typeface="Arial" panose="020B0604020202020204" pitchFamily="34" charset="0"/>
                          <a:ea typeface="+mn-ea"/>
                          <a:cs typeface="Arial" panose="020B0604020202020204" pitchFamily="34" charset="0"/>
                        </a:rPr>
                        <a:t>Text</a:t>
                      </a:r>
                      <a:r>
                        <a:rPr lang="en-GB" sz="1200" b="1" kern="1200" baseline="0" dirty="0" smtClean="0">
                          <a:solidFill>
                            <a:schemeClr val="dk1"/>
                          </a:solidFill>
                          <a:effectLst/>
                          <a:latin typeface="Arial" panose="020B0604020202020204" pitchFamily="34" charset="0"/>
                          <a:ea typeface="+mn-ea"/>
                          <a:cs typeface="Arial" panose="020B0604020202020204" pitchFamily="34" charset="0"/>
                        </a:rPr>
                        <a:t> mark to make research efficient and fast.</a:t>
                      </a:r>
                      <a:endParaRPr lang="en-GB" sz="1200" b="1" kern="1200" dirty="0" smtClean="0">
                        <a:solidFill>
                          <a:schemeClr val="dk1"/>
                        </a:solidFill>
                        <a:effectLst/>
                        <a:latin typeface="Arial" panose="020B0604020202020204" pitchFamily="34" charset="0"/>
                        <a:ea typeface="+mn-ea"/>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2598890037"/>
                  </a:ext>
                </a:extLst>
              </a:tr>
              <a:tr h="234852">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smtClean="0">
                          <a:solidFill>
                            <a:schemeClr val="dk1"/>
                          </a:solidFill>
                          <a:effectLst/>
                          <a:latin typeface="Arial" panose="020B0604020202020204" pitchFamily="34" charset="0"/>
                          <a:ea typeface="+mn-ea"/>
                          <a:cs typeface="Arial" panose="020B0604020202020204" pitchFamily="34" charset="0"/>
                        </a:rPr>
                        <a:t>Organise information or evidence appropriately.</a:t>
                      </a: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1427963467"/>
                  </a:ext>
                </a:extLst>
              </a:tr>
            </a:tbl>
          </a:graphicData>
        </a:graphic>
      </p:graphicFrame>
    </p:spTree>
    <p:extLst>
      <p:ext uri="{BB962C8B-B14F-4D97-AF65-F5344CB8AC3E}">
        <p14:creationId xmlns:p14="http://schemas.microsoft.com/office/powerpoint/2010/main" val="2477156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1691680" y="449138"/>
            <a:ext cx="6172200" cy="432048"/>
          </a:xfrm>
        </p:spPr>
        <p:txBody>
          <a:bodyPr>
            <a:noAutofit/>
          </a:bodyPr>
          <a:lstStyle/>
          <a:p>
            <a:pPr algn="ctr"/>
            <a:r>
              <a:rPr lang="en-GB" sz="2000" b="1" dirty="0">
                <a:latin typeface="Century Gothic" pitchFamily="34" charset="0"/>
              </a:rPr>
              <a:t>Assessing Writing</a:t>
            </a:r>
            <a:br>
              <a:rPr lang="en-GB" sz="2000" b="1" dirty="0">
                <a:latin typeface="Century Gothic" pitchFamily="34" charset="0"/>
              </a:rPr>
            </a:br>
            <a:r>
              <a:rPr lang="en-GB" sz="2000" b="1" dirty="0">
                <a:latin typeface="Century Gothic" pitchFamily="34" charset="0"/>
              </a:rPr>
              <a:t>Meeting Year </a:t>
            </a:r>
            <a:r>
              <a:rPr lang="en-GB" sz="2000" b="1" dirty="0" smtClean="0">
                <a:latin typeface="Century Gothic" pitchFamily="34" charset="0"/>
              </a:rPr>
              <a:t>6 </a:t>
            </a:r>
            <a:r>
              <a:rPr lang="en-GB" sz="2000" b="1" dirty="0">
                <a:latin typeface="Century Gothic" pitchFamily="34" charset="0"/>
              </a:rPr>
              <a:t>Expectations</a:t>
            </a:r>
          </a:p>
        </p:txBody>
      </p:sp>
      <p:pic>
        <p:nvPicPr>
          <p:cNvPr id="8" name="Picture 7"/>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55576" y="319211"/>
            <a:ext cx="1123950" cy="1123950"/>
          </a:xfrm>
          <a:prstGeom prst="ellipse">
            <a:avLst/>
          </a:prstGeom>
          <a:ln>
            <a:noFill/>
          </a:ln>
          <a:extLst>
            <a:ext uri="{53640926-AAD7-44D8-BBD7-CCE9431645EC}">
              <a14:shadowObscured xmlns:a14="http://schemas.microsoft.com/office/drawing/2010/main"/>
            </a:ext>
          </a:extLst>
        </p:spPr>
      </p:pic>
      <p:graphicFrame>
        <p:nvGraphicFramePr>
          <p:cNvPr id="2" name="Table 1"/>
          <p:cNvGraphicFramePr>
            <a:graphicFrameLocks noGrp="1"/>
          </p:cNvGraphicFramePr>
          <p:nvPr>
            <p:extLst>
              <p:ext uri="{D42A27DB-BD31-4B8C-83A1-F6EECF244321}">
                <p14:modId xmlns:p14="http://schemas.microsoft.com/office/powerpoint/2010/main" val="331394693"/>
              </p:ext>
            </p:extLst>
          </p:nvPr>
        </p:nvGraphicFramePr>
        <p:xfrm>
          <a:off x="683568" y="1700808"/>
          <a:ext cx="3930973" cy="4107180"/>
        </p:xfrm>
        <a:graphic>
          <a:graphicData uri="http://schemas.openxmlformats.org/drawingml/2006/table">
            <a:tbl>
              <a:tblPr firstRow="1" bandRow="1">
                <a:tableStyleId>{5C22544A-7EE6-4342-B048-85BDC9FD1C3A}</a:tableStyleId>
              </a:tblPr>
              <a:tblGrid>
                <a:gridCol w="3930973">
                  <a:extLst>
                    <a:ext uri="{9D8B030D-6E8A-4147-A177-3AD203B41FA5}">
                      <a16:colId xmlns:a16="http://schemas.microsoft.com/office/drawing/2014/main" val="3111323030"/>
                    </a:ext>
                  </a:extLst>
                </a:gridCol>
              </a:tblGrid>
              <a:tr h="17497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1" dirty="0" smtClean="0">
                          <a:solidFill>
                            <a:schemeClr val="tx1"/>
                          </a:solidFill>
                          <a:latin typeface="Century Gothic" pitchFamily="34" charset="0"/>
                        </a:rPr>
                        <a:t>Year 6 Expectations: Transcription</a:t>
                      </a:r>
                    </a:p>
                  </a:txBody>
                  <a:tcPr marL="68580" marR="68580" marT="34290" marB="34290">
                    <a:solidFill>
                      <a:schemeClr val="accent1">
                        <a:lumMod val="60000"/>
                        <a:lumOff val="40000"/>
                      </a:schemeClr>
                    </a:solidFill>
                  </a:tcPr>
                </a:tc>
                <a:extLst>
                  <a:ext uri="{0D108BD9-81ED-4DB2-BD59-A6C34878D82A}">
                    <a16:rowId xmlns:a16="http://schemas.microsoft.com/office/drawing/2014/main" val="1835723068"/>
                  </a:ext>
                </a:extLst>
              </a:tr>
              <a:tr h="360973">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kern="1200" dirty="0" smtClean="0">
                          <a:solidFill>
                            <a:schemeClr val="dk1"/>
                          </a:solidFill>
                          <a:effectLst/>
                          <a:latin typeface="Century Gothic" panose="020B0502020202020204" pitchFamily="34" charset="0"/>
                          <a:ea typeface="+mn-ea"/>
                          <a:cs typeface="+mn-cs"/>
                        </a:rPr>
                        <a:t>Convert verbs into nouns by adding suffixes. for example, tion, ure.</a:t>
                      </a:r>
                    </a:p>
                  </a:txBody>
                  <a:tcPr marL="68580" marR="68580" marT="34290" marB="34290"/>
                </a:tc>
                <a:extLst>
                  <a:ext uri="{0D108BD9-81ED-4DB2-BD59-A6C34878D82A}">
                    <a16:rowId xmlns:a16="http://schemas.microsoft.com/office/drawing/2014/main" val="1050210355"/>
                  </a:ext>
                </a:extLst>
              </a:tr>
              <a:tr h="360973">
                <a:tc>
                  <a:txBody>
                    <a:bodyPr/>
                    <a:lstStyle/>
                    <a:p>
                      <a:pPr marL="171450" indent="-171450">
                        <a:buFont typeface="Arial" panose="020B0604020202020204" pitchFamily="34" charset="0"/>
                        <a:buChar char="•"/>
                      </a:pPr>
                      <a:r>
                        <a:rPr lang="en-GB" sz="1100" b="1" kern="1200" dirty="0" smtClean="0">
                          <a:solidFill>
                            <a:schemeClr val="dk1"/>
                          </a:solidFill>
                          <a:effectLst/>
                          <a:latin typeface="Century Gothic" panose="020B0502020202020204" pitchFamily="34" charset="0"/>
                          <a:ea typeface="+mn-ea"/>
                          <a:cs typeface="+mn-cs"/>
                        </a:rPr>
                        <a:t>Distinguish between homophones and other words which are often confused.</a:t>
                      </a:r>
                    </a:p>
                  </a:txBody>
                  <a:tcPr marL="68580" marR="68580" marT="34290" marB="34290"/>
                </a:tc>
                <a:extLst>
                  <a:ext uri="{0D108BD9-81ED-4DB2-BD59-A6C34878D82A}">
                    <a16:rowId xmlns:a16="http://schemas.microsoft.com/office/drawing/2014/main" val="2449052214"/>
                  </a:ext>
                </a:extLst>
              </a:tr>
              <a:tr h="360973">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kern="1200" dirty="0" smtClean="0">
                          <a:solidFill>
                            <a:schemeClr val="dk1"/>
                          </a:solidFill>
                          <a:effectLst/>
                          <a:latin typeface="Century Gothic" panose="020B0502020202020204" pitchFamily="34" charset="0"/>
                          <a:ea typeface="+mn-ea"/>
                          <a:cs typeface="+mn-cs"/>
                        </a:rPr>
                        <a:t>Spell identified commonly misspelt words from Year 5</a:t>
                      </a:r>
                      <a:r>
                        <a:rPr lang="en-GB" sz="1100" b="1" kern="1200" baseline="0" dirty="0" smtClean="0">
                          <a:solidFill>
                            <a:schemeClr val="dk1"/>
                          </a:solidFill>
                          <a:effectLst/>
                          <a:latin typeface="Century Gothic" panose="020B0502020202020204" pitchFamily="34" charset="0"/>
                          <a:ea typeface="+mn-ea"/>
                          <a:cs typeface="+mn-cs"/>
                        </a:rPr>
                        <a:t> and 6 </a:t>
                      </a:r>
                      <a:r>
                        <a:rPr lang="en-GB" sz="1100" b="1" kern="1200" dirty="0" smtClean="0">
                          <a:solidFill>
                            <a:schemeClr val="dk1"/>
                          </a:solidFill>
                          <a:effectLst/>
                          <a:latin typeface="Century Gothic" panose="020B0502020202020204" pitchFamily="34" charset="0"/>
                          <a:ea typeface="+mn-ea"/>
                          <a:cs typeface="+mn-cs"/>
                        </a:rPr>
                        <a:t>word list.</a:t>
                      </a:r>
                    </a:p>
                  </a:txBody>
                  <a:tcPr marL="68580" marR="68580" marT="34290" marB="34290"/>
                </a:tc>
                <a:extLst>
                  <a:ext uri="{0D108BD9-81ED-4DB2-BD59-A6C34878D82A}">
                    <a16:rowId xmlns:a16="http://schemas.microsoft.com/office/drawing/2014/main" val="2421493736"/>
                  </a:ext>
                </a:extLst>
              </a:tr>
              <a:tr h="360973">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kern="1200" dirty="0" smtClean="0">
                          <a:solidFill>
                            <a:schemeClr val="dk1"/>
                          </a:solidFill>
                          <a:effectLst/>
                          <a:latin typeface="Century Gothic" panose="020B0502020202020204" pitchFamily="34" charset="0"/>
                          <a:ea typeface="+mn-ea"/>
                          <a:cs typeface="+mn-cs"/>
                        </a:rPr>
                        <a:t>Understand that the spelling of some words needs to be learnt specifically.</a:t>
                      </a:r>
                    </a:p>
                  </a:txBody>
                  <a:tcPr marL="68580" marR="68580" marT="34290" marB="34290"/>
                </a:tc>
                <a:extLst>
                  <a:ext uri="{0D108BD9-81ED-4DB2-BD59-A6C34878D82A}">
                    <a16:rowId xmlns:a16="http://schemas.microsoft.com/office/drawing/2014/main" val="2912940295"/>
                  </a:ext>
                </a:extLst>
              </a:tr>
              <a:tr h="360973">
                <a:tc>
                  <a:txBody>
                    <a:bodyPr/>
                    <a:lstStyle/>
                    <a:p>
                      <a:pPr marL="171450" indent="-171450">
                        <a:buFont typeface="Arial" panose="020B0604020202020204" pitchFamily="34" charset="0"/>
                        <a:buChar char="•"/>
                      </a:pPr>
                      <a:r>
                        <a:rPr lang="en-GB" sz="1100" b="1" kern="1200" dirty="0" smtClean="0">
                          <a:solidFill>
                            <a:schemeClr val="dk1"/>
                          </a:solidFill>
                          <a:effectLst/>
                          <a:latin typeface="Century Gothic" panose="020B0502020202020204" pitchFamily="34" charset="0"/>
                          <a:ea typeface="+mn-ea"/>
                          <a:cs typeface="+mn-cs"/>
                        </a:rPr>
                        <a:t>Use dictionaries to check the spelling and meaning of words	</a:t>
                      </a:r>
                    </a:p>
                  </a:txBody>
                  <a:tcPr marL="68580" marR="68580" marT="34290" marB="34290"/>
                </a:tc>
                <a:extLst>
                  <a:ext uri="{0D108BD9-81ED-4DB2-BD59-A6C34878D82A}">
                    <a16:rowId xmlns:a16="http://schemas.microsoft.com/office/drawing/2014/main" val="1209911373"/>
                  </a:ext>
                </a:extLst>
              </a:tr>
              <a:tr h="360973">
                <a:tc>
                  <a:txBody>
                    <a:bodyPr/>
                    <a:lstStyle/>
                    <a:p>
                      <a:pPr marL="171450" indent="-171450">
                        <a:buFont typeface="Arial" panose="020B0604020202020204" pitchFamily="34" charset="0"/>
                        <a:buChar char="•"/>
                      </a:pPr>
                      <a:r>
                        <a:rPr lang="en-GB" sz="1100" b="1" kern="1200" dirty="0" smtClean="0">
                          <a:solidFill>
                            <a:schemeClr val="dk1"/>
                          </a:solidFill>
                          <a:effectLst/>
                          <a:latin typeface="Century Gothic" panose="020B0502020202020204" pitchFamily="34" charset="0"/>
                          <a:ea typeface="+mn-ea"/>
                          <a:cs typeface="+mn-cs"/>
                        </a:rPr>
                        <a:t>Use the first three or four letters of a word to check spelling, meaning or both of these in a dictionary</a:t>
                      </a:r>
                    </a:p>
                  </a:txBody>
                  <a:tcPr marL="68580" marR="68580" marT="34290" marB="34290"/>
                </a:tc>
                <a:extLst>
                  <a:ext uri="{0D108BD9-81ED-4DB2-BD59-A6C34878D82A}">
                    <a16:rowId xmlns:a16="http://schemas.microsoft.com/office/drawing/2014/main" val="4243014144"/>
                  </a:ext>
                </a:extLst>
              </a:tr>
              <a:tr h="22076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kern="1200" dirty="0" smtClean="0">
                          <a:solidFill>
                            <a:schemeClr val="dk1"/>
                          </a:solidFill>
                          <a:effectLst/>
                          <a:latin typeface="Century Gothic" panose="020B0502020202020204" pitchFamily="34" charset="0"/>
                          <a:ea typeface="+mn-ea"/>
                          <a:cs typeface="+mn-cs"/>
                        </a:rPr>
                        <a:t>Use a thesaurus. </a:t>
                      </a:r>
                    </a:p>
                  </a:txBody>
                  <a:tcPr marL="68580" marR="68580" marT="34290" marB="34290"/>
                </a:tc>
                <a:extLst>
                  <a:ext uri="{0D108BD9-81ED-4DB2-BD59-A6C34878D82A}">
                    <a16:rowId xmlns:a16="http://schemas.microsoft.com/office/drawing/2014/main" val="4056568603"/>
                  </a:ext>
                </a:extLst>
              </a:tr>
              <a:tr h="231095">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kern="1200" dirty="0" smtClean="0">
                          <a:solidFill>
                            <a:schemeClr val="dk1"/>
                          </a:solidFill>
                          <a:effectLst/>
                          <a:latin typeface="Century Gothic" panose="020B0502020202020204" pitchFamily="34" charset="0"/>
                          <a:ea typeface="+mn-ea"/>
                          <a:cs typeface="+mn-cs"/>
                        </a:rPr>
                        <a:t>Use a range of spelling strategies.</a:t>
                      </a:r>
                    </a:p>
                  </a:txBody>
                  <a:tcPr marL="68580" marR="68580" marT="34290" marB="34290"/>
                </a:tc>
                <a:extLst>
                  <a:ext uri="{0D108BD9-81ED-4DB2-BD59-A6C34878D82A}">
                    <a16:rowId xmlns:a16="http://schemas.microsoft.com/office/drawing/2014/main" val="833282075"/>
                  </a:ext>
                </a:extLst>
              </a:tr>
              <a:tr h="44577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kern="1200" dirty="0" smtClean="0">
                          <a:solidFill>
                            <a:schemeClr val="dk1"/>
                          </a:solidFill>
                          <a:effectLst/>
                          <a:latin typeface="Century Gothic" panose="020B0502020202020204" pitchFamily="34" charset="0"/>
                          <a:ea typeface="+mn-ea"/>
                          <a:cs typeface="+mn-cs"/>
                        </a:rPr>
                        <a:t>Choose</a:t>
                      </a:r>
                      <a:r>
                        <a:rPr lang="en-GB" sz="1100" b="1" kern="1200" baseline="0" dirty="0" smtClean="0">
                          <a:solidFill>
                            <a:schemeClr val="dk1"/>
                          </a:solidFill>
                          <a:effectLst/>
                          <a:latin typeface="Century Gothic" panose="020B0502020202020204" pitchFamily="34" charset="0"/>
                          <a:ea typeface="+mn-ea"/>
                          <a:cs typeface="+mn-cs"/>
                        </a:rPr>
                        <a:t> </a:t>
                      </a:r>
                      <a:r>
                        <a:rPr lang="en-GB" sz="1100" b="1" kern="1200" dirty="0" smtClean="0">
                          <a:solidFill>
                            <a:schemeClr val="dk1"/>
                          </a:solidFill>
                          <a:effectLst/>
                          <a:latin typeface="Century Gothic" panose="020B0502020202020204" pitchFamily="34" charset="0"/>
                          <a:ea typeface="+mn-ea"/>
                          <a:cs typeface="+mn-cs"/>
                        </a:rPr>
                        <a:t>which shape of a letter to use when given choices and deciding, as part of their personal style, whether or not to join specific letters.</a:t>
                      </a:r>
                    </a:p>
                  </a:txBody>
                  <a:tcPr marL="68580" marR="68580" marT="34290" marB="34290"/>
                </a:tc>
                <a:extLst>
                  <a:ext uri="{0D108BD9-81ED-4DB2-BD59-A6C34878D82A}">
                    <a16:rowId xmlns:a16="http://schemas.microsoft.com/office/drawing/2014/main" val="2021281997"/>
                  </a:ext>
                </a:extLst>
              </a:tr>
              <a:tr h="320040">
                <a:tc>
                  <a:txBody>
                    <a:bodyPr/>
                    <a:lstStyle/>
                    <a:p>
                      <a:pPr marL="171450" indent="-171450">
                        <a:buFont typeface="Arial" panose="020B0604020202020204" pitchFamily="34" charset="0"/>
                        <a:buChar char="•"/>
                      </a:pPr>
                      <a:r>
                        <a:rPr lang="en-GB" sz="1100" b="1" kern="1200" dirty="0" smtClean="0">
                          <a:solidFill>
                            <a:schemeClr val="dk1"/>
                          </a:solidFill>
                          <a:effectLst/>
                          <a:latin typeface="Century Gothic" panose="020B0502020202020204" pitchFamily="34" charset="0"/>
                          <a:ea typeface="+mn-ea"/>
                          <a:cs typeface="+mn-cs"/>
                        </a:rPr>
                        <a:t>Choose</a:t>
                      </a:r>
                      <a:r>
                        <a:rPr lang="en-GB" sz="1100" b="1" kern="1200" baseline="0" dirty="0" smtClean="0">
                          <a:solidFill>
                            <a:schemeClr val="dk1"/>
                          </a:solidFill>
                          <a:effectLst/>
                          <a:latin typeface="Century Gothic" panose="020B0502020202020204" pitchFamily="34" charset="0"/>
                          <a:ea typeface="+mn-ea"/>
                          <a:cs typeface="+mn-cs"/>
                        </a:rPr>
                        <a:t> </a:t>
                      </a:r>
                      <a:r>
                        <a:rPr lang="en-GB" sz="1100" b="1" kern="1200" dirty="0" smtClean="0">
                          <a:solidFill>
                            <a:schemeClr val="dk1"/>
                          </a:solidFill>
                          <a:effectLst/>
                          <a:latin typeface="Century Gothic" panose="020B0502020202020204" pitchFamily="34" charset="0"/>
                          <a:ea typeface="+mn-ea"/>
                          <a:cs typeface="+mn-cs"/>
                        </a:rPr>
                        <a:t>the writing implement that is best suited for</a:t>
                      </a:r>
                    </a:p>
                    <a:p>
                      <a:r>
                        <a:rPr lang="en-GB" sz="1100" b="1" kern="1200" dirty="0" smtClean="0">
                          <a:solidFill>
                            <a:schemeClr val="dk1"/>
                          </a:solidFill>
                          <a:effectLst/>
                          <a:latin typeface="Century Gothic" panose="020B0502020202020204" pitchFamily="34" charset="0"/>
                          <a:ea typeface="+mn-ea"/>
                          <a:cs typeface="+mn-cs"/>
                        </a:rPr>
                        <a:t>     a task (e.g. quick notes, letters).</a:t>
                      </a:r>
                      <a:endParaRPr lang="en-GB" sz="1100" b="1" kern="1200" baseline="0" dirty="0" smtClean="0">
                        <a:solidFill>
                          <a:schemeClr val="dk1"/>
                        </a:solidFill>
                        <a:effectLst/>
                        <a:latin typeface="Century Gothic" panose="020B0502020202020204" pitchFamily="34" charset="0"/>
                        <a:ea typeface="+mn-ea"/>
                        <a:cs typeface="+mn-cs"/>
                      </a:endParaRPr>
                    </a:p>
                  </a:txBody>
                  <a:tcPr marL="68580" marR="68580" marT="34290" marB="34290"/>
                </a:tc>
                <a:extLst>
                  <a:ext uri="{0D108BD9-81ED-4DB2-BD59-A6C34878D82A}">
                    <a16:rowId xmlns:a16="http://schemas.microsoft.com/office/drawing/2014/main" val="2698788148"/>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816210304"/>
              </p:ext>
            </p:extLst>
          </p:nvPr>
        </p:nvGraphicFramePr>
        <p:xfrm>
          <a:off x="4647507" y="1683439"/>
          <a:ext cx="4172965" cy="4630915"/>
        </p:xfrm>
        <a:graphic>
          <a:graphicData uri="http://schemas.openxmlformats.org/drawingml/2006/table">
            <a:tbl>
              <a:tblPr firstRow="1" bandRow="1"/>
              <a:tblGrid>
                <a:gridCol w="4172965">
                  <a:extLst>
                    <a:ext uri="{9D8B030D-6E8A-4147-A177-3AD203B41FA5}">
                      <a16:colId xmlns:a16="http://schemas.microsoft.com/office/drawing/2014/main" val="2385248612"/>
                    </a:ext>
                  </a:extLst>
                </a:gridCol>
              </a:tblGrid>
              <a:tr h="261187">
                <a:tc>
                  <a:txBody>
                    <a:bodyPr/>
                    <a:lstStyle>
                      <a:lvl1pPr marL="0" algn="l" defTabSz="457200" rtl="0" eaLnBrk="1" latinLnBrk="0" hangingPunct="1">
                        <a:defRPr sz="1800" b="1" kern="1200">
                          <a:solidFill>
                            <a:schemeClr val="lt1"/>
                          </a:solidFill>
                          <a:latin typeface="Calibri"/>
                        </a:defRPr>
                      </a:lvl1pPr>
                      <a:lvl2pPr marL="457200" algn="l" defTabSz="457200" rtl="0" eaLnBrk="1" latinLnBrk="0" hangingPunct="1">
                        <a:defRPr sz="1800" b="1" kern="1200">
                          <a:solidFill>
                            <a:schemeClr val="lt1"/>
                          </a:solidFill>
                          <a:latin typeface="Calibri"/>
                        </a:defRPr>
                      </a:lvl2pPr>
                      <a:lvl3pPr marL="914400" algn="l" defTabSz="457200" rtl="0" eaLnBrk="1" latinLnBrk="0" hangingPunct="1">
                        <a:defRPr sz="1800" b="1" kern="1200">
                          <a:solidFill>
                            <a:schemeClr val="lt1"/>
                          </a:solidFill>
                          <a:latin typeface="Calibri"/>
                        </a:defRPr>
                      </a:lvl3pPr>
                      <a:lvl4pPr marL="1371600" algn="l" defTabSz="457200" rtl="0" eaLnBrk="1" latinLnBrk="0" hangingPunct="1">
                        <a:defRPr sz="1800" b="1" kern="1200">
                          <a:solidFill>
                            <a:schemeClr val="lt1"/>
                          </a:solidFill>
                          <a:latin typeface="Calibri"/>
                        </a:defRPr>
                      </a:lvl4pPr>
                      <a:lvl5pPr marL="1828800" algn="l" defTabSz="457200" rtl="0" eaLnBrk="1" latinLnBrk="0" hangingPunct="1">
                        <a:defRPr sz="1800" b="1" kern="1200">
                          <a:solidFill>
                            <a:schemeClr val="lt1"/>
                          </a:solidFill>
                          <a:latin typeface="Calibri"/>
                        </a:defRPr>
                      </a:lvl5pPr>
                      <a:lvl6pPr marL="2286000" algn="l" defTabSz="457200" rtl="0" eaLnBrk="1" latinLnBrk="0" hangingPunct="1">
                        <a:defRPr sz="1800" b="1" kern="1200">
                          <a:solidFill>
                            <a:schemeClr val="lt1"/>
                          </a:solidFill>
                          <a:latin typeface="Calibri"/>
                        </a:defRPr>
                      </a:lvl6pPr>
                      <a:lvl7pPr marL="2743200" algn="l" defTabSz="457200" rtl="0" eaLnBrk="1" latinLnBrk="0" hangingPunct="1">
                        <a:defRPr sz="1800" b="1" kern="1200">
                          <a:solidFill>
                            <a:schemeClr val="lt1"/>
                          </a:solidFill>
                          <a:latin typeface="Calibri"/>
                        </a:defRPr>
                      </a:lvl7pPr>
                      <a:lvl8pPr marL="3200400" algn="l" defTabSz="457200" rtl="0" eaLnBrk="1" latinLnBrk="0" hangingPunct="1">
                        <a:defRPr sz="1800" b="1" kern="1200">
                          <a:solidFill>
                            <a:schemeClr val="lt1"/>
                          </a:solidFill>
                          <a:latin typeface="Calibri"/>
                        </a:defRPr>
                      </a:lvl8pPr>
                      <a:lvl9pPr marL="3657600" algn="l" defTabSz="457200" rtl="0" eaLnBrk="1" latinLnBrk="0" hangingPunct="1">
                        <a:defRPr sz="1800" b="1" kern="1200">
                          <a:solidFill>
                            <a:schemeClr val="lt1"/>
                          </a:solidFill>
                          <a:latin typeface="Calibri"/>
                        </a:defRPr>
                      </a:lvl9p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50" b="1" dirty="0" smtClean="0">
                          <a:solidFill>
                            <a:schemeClr val="tx1"/>
                          </a:solidFill>
                          <a:latin typeface="Arial" panose="020B0604020202020204" pitchFamily="34" charset="0"/>
                          <a:cs typeface="Arial" panose="020B0604020202020204" pitchFamily="34" charset="0"/>
                        </a:rPr>
                        <a:t>Year 6 Expectations: Composition</a:t>
                      </a: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4F81BD">
                        <a:lumMod val="60000"/>
                        <a:lumOff val="40000"/>
                      </a:srgbClr>
                    </a:solidFill>
                  </a:tcPr>
                </a:tc>
                <a:extLst>
                  <a:ext uri="{0D108BD9-81ED-4DB2-BD59-A6C34878D82A}">
                    <a16:rowId xmlns:a16="http://schemas.microsoft.com/office/drawing/2014/main" val="416545814"/>
                  </a:ext>
                </a:extLst>
              </a:tr>
              <a:tr h="216024">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indent="-171450">
                        <a:buFont typeface="Arial" panose="020B0604020202020204" pitchFamily="34" charset="0"/>
                        <a:buChar char="•"/>
                      </a:pPr>
                      <a:r>
                        <a:rPr lang="en-GB" sz="1050" b="1" kern="1200" dirty="0" smtClean="0">
                          <a:solidFill>
                            <a:schemeClr val="dk1"/>
                          </a:solidFill>
                          <a:effectLst/>
                          <a:latin typeface="Arial" panose="020B0604020202020204" pitchFamily="34" charset="0"/>
                          <a:ea typeface="+mn-ea"/>
                          <a:cs typeface="Arial" panose="020B0604020202020204" pitchFamily="34" charset="0"/>
                        </a:rPr>
                        <a:t>Identify the audience for and purpose of the writing.</a:t>
                      </a:r>
                      <a:endParaRPr lang="en-GB" sz="105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2635123121"/>
                  </a:ext>
                </a:extLst>
              </a:tr>
              <a:tr h="320040">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indent="-171450">
                        <a:buFont typeface="Arial" panose="020B0604020202020204" pitchFamily="34" charset="0"/>
                        <a:buChar char="•"/>
                      </a:pPr>
                      <a:r>
                        <a:rPr lang="en-GB" sz="1050" b="1" kern="1200" dirty="0" smtClean="0">
                          <a:solidFill>
                            <a:schemeClr val="dk1"/>
                          </a:solidFill>
                          <a:effectLst/>
                          <a:latin typeface="Arial" panose="020B0604020202020204" pitchFamily="34" charset="0"/>
                          <a:ea typeface="+mn-ea"/>
                          <a:cs typeface="Arial" panose="020B0604020202020204" pitchFamily="34" charset="0"/>
                        </a:rPr>
                        <a:t>Choose the appropriate form and register for</a:t>
                      </a:r>
                      <a:r>
                        <a:rPr lang="en-GB" sz="1050" b="1" kern="1200" baseline="0" dirty="0" smtClean="0">
                          <a:solidFill>
                            <a:schemeClr val="dk1"/>
                          </a:solidFill>
                          <a:effectLst/>
                          <a:latin typeface="Arial" panose="020B0604020202020204" pitchFamily="34" charset="0"/>
                          <a:ea typeface="+mn-ea"/>
                          <a:cs typeface="Arial" panose="020B0604020202020204" pitchFamily="34" charset="0"/>
                        </a:rPr>
                        <a:t> the audience and purpose of the writing.</a:t>
                      </a:r>
                      <a:endParaRPr lang="en-GB" sz="105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3199412332"/>
                  </a:ext>
                </a:extLst>
              </a:tr>
              <a:tr h="445770">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indent="-171450">
                        <a:buFont typeface="Arial" panose="020B0604020202020204" pitchFamily="34" charset="0"/>
                        <a:buChar char="•"/>
                      </a:pPr>
                      <a:r>
                        <a:rPr lang="en-GB" sz="1050" b="1" kern="1200" dirty="0" smtClean="0">
                          <a:solidFill>
                            <a:schemeClr val="dk1"/>
                          </a:solidFill>
                          <a:effectLst/>
                          <a:latin typeface="Arial" panose="020B0604020202020204" pitchFamily="34" charset="0"/>
                          <a:ea typeface="+mn-ea"/>
                          <a:cs typeface="Arial" panose="020B0604020202020204" pitchFamily="34" charset="0"/>
                        </a:rPr>
                        <a:t>Use</a:t>
                      </a:r>
                      <a:r>
                        <a:rPr lang="en-GB" sz="1050" b="1" kern="1200" baseline="0" dirty="0" smtClean="0">
                          <a:solidFill>
                            <a:schemeClr val="dk1"/>
                          </a:solidFill>
                          <a:effectLst/>
                          <a:latin typeface="Arial" panose="020B0604020202020204" pitchFamily="34" charset="0"/>
                          <a:ea typeface="+mn-ea"/>
                          <a:cs typeface="Arial" panose="020B0604020202020204" pitchFamily="34" charset="0"/>
                        </a:rPr>
                        <a:t> </a:t>
                      </a:r>
                      <a:r>
                        <a:rPr lang="en-GB" sz="1050" b="1" kern="1200" dirty="0" smtClean="0">
                          <a:solidFill>
                            <a:schemeClr val="dk1"/>
                          </a:solidFill>
                          <a:effectLst/>
                          <a:latin typeface="Arial" panose="020B0604020202020204" pitchFamily="34" charset="0"/>
                          <a:ea typeface="+mn-ea"/>
                          <a:cs typeface="Arial" panose="020B0604020202020204" pitchFamily="34" charset="0"/>
                        </a:rPr>
                        <a:t>grammatical</a:t>
                      </a:r>
                      <a:r>
                        <a:rPr lang="en-GB" sz="1050" b="1" kern="1200" baseline="0" dirty="0" smtClean="0">
                          <a:solidFill>
                            <a:schemeClr val="dk1"/>
                          </a:solidFill>
                          <a:effectLst/>
                          <a:latin typeface="Arial" panose="020B0604020202020204" pitchFamily="34" charset="0"/>
                          <a:ea typeface="+mn-ea"/>
                          <a:cs typeface="Arial" panose="020B0604020202020204" pitchFamily="34" charset="0"/>
                        </a:rPr>
                        <a:t> structures/features </a:t>
                      </a:r>
                      <a:r>
                        <a:rPr lang="en-GB" sz="1050" b="1" kern="1200" dirty="0" smtClean="0">
                          <a:solidFill>
                            <a:schemeClr val="dk1"/>
                          </a:solidFill>
                          <a:effectLst/>
                          <a:latin typeface="Arial" panose="020B0604020202020204" pitchFamily="34" charset="0"/>
                          <a:ea typeface="+mn-ea"/>
                          <a:cs typeface="Arial" panose="020B0604020202020204" pitchFamily="34" charset="0"/>
                        </a:rPr>
                        <a:t>and choose</a:t>
                      </a:r>
                      <a:r>
                        <a:rPr lang="en-GB" sz="1050" b="1" kern="1200" baseline="0" dirty="0" smtClean="0">
                          <a:solidFill>
                            <a:schemeClr val="dk1"/>
                          </a:solidFill>
                          <a:effectLst/>
                          <a:latin typeface="Arial" panose="020B0604020202020204" pitchFamily="34" charset="0"/>
                          <a:ea typeface="+mn-ea"/>
                          <a:cs typeface="Arial" panose="020B0604020202020204" pitchFamily="34" charset="0"/>
                        </a:rPr>
                        <a:t> vocabulary appropriate to the audience, purpose and degree of formality to make meaning clear and create effect.</a:t>
                      </a:r>
                      <a:endParaRPr lang="en-GB" sz="1050" b="1" kern="1200" dirty="0" smtClean="0">
                        <a:solidFill>
                          <a:schemeClr val="dk1"/>
                        </a:solidFill>
                        <a:effectLst/>
                        <a:latin typeface="Arial" panose="020B0604020202020204" pitchFamily="34" charset="0"/>
                        <a:ea typeface="+mn-ea"/>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2183975636"/>
                  </a:ext>
                </a:extLst>
              </a:tr>
              <a:tr h="320040">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indent="-171450">
                        <a:buFont typeface="Arial" panose="020B0604020202020204" pitchFamily="34" charset="0"/>
                        <a:buChar char="•"/>
                      </a:pPr>
                      <a:r>
                        <a:rPr lang="en-GB" sz="1050" b="1" kern="1200" dirty="0" smtClean="0">
                          <a:solidFill>
                            <a:schemeClr val="dk1"/>
                          </a:solidFill>
                          <a:effectLst/>
                          <a:latin typeface="Arial" panose="020B0604020202020204" pitchFamily="34" charset="0"/>
                          <a:ea typeface="+mn-ea"/>
                          <a:cs typeface="Arial" panose="020B0604020202020204" pitchFamily="34" charset="0"/>
                        </a:rPr>
                        <a:t>Use a range of sentence starters to create specific</a:t>
                      </a:r>
                      <a:r>
                        <a:rPr lang="en-GB" sz="1050" b="1" kern="1200" baseline="0" dirty="0" smtClean="0">
                          <a:solidFill>
                            <a:schemeClr val="dk1"/>
                          </a:solidFill>
                          <a:effectLst/>
                          <a:latin typeface="Arial" panose="020B0604020202020204" pitchFamily="34" charset="0"/>
                          <a:ea typeface="+mn-ea"/>
                          <a:cs typeface="Arial" panose="020B0604020202020204" pitchFamily="34" charset="0"/>
                        </a:rPr>
                        <a:t> effects, for example, adverbials, conjunctions, ing, ed.</a:t>
                      </a:r>
                      <a:endParaRPr lang="en-GB" sz="1050" b="1" kern="1200" dirty="0" smtClean="0">
                        <a:solidFill>
                          <a:schemeClr val="dk1"/>
                        </a:solidFill>
                        <a:effectLst/>
                        <a:latin typeface="Arial" panose="020B0604020202020204" pitchFamily="34" charset="0"/>
                        <a:ea typeface="+mn-ea"/>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1842155494"/>
                  </a:ext>
                </a:extLst>
              </a:tr>
              <a:tr h="241764">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indent="-171450">
                        <a:buFont typeface="Arial" panose="020B0604020202020204" pitchFamily="34" charset="0"/>
                        <a:buChar char="•"/>
                      </a:pPr>
                      <a:r>
                        <a:rPr lang="en-GB" sz="1050" b="1" kern="1200" dirty="0" smtClean="0">
                          <a:solidFill>
                            <a:schemeClr val="dk1"/>
                          </a:solidFill>
                          <a:effectLst/>
                          <a:latin typeface="Arial" panose="020B0604020202020204" pitchFamily="34" charset="0"/>
                          <a:ea typeface="+mn-ea"/>
                          <a:cs typeface="Arial" panose="020B0604020202020204" pitchFamily="34" charset="0"/>
                        </a:rPr>
                        <a:t>Use developed noun phrases to add detail to sentences.</a:t>
                      </a: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3410931779"/>
                  </a:ext>
                </a:extLst>
              </a:tr>
              <a:tr h="320040">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indent="-171450">
                        <a:buFont typeface="Arial" panose="020B0604020202020204" pitchFamily="34" charset="0"/>
                        <a:buChar char="•"/>
                      </a:pPr>
                      <a:r>
                        <a:rPr lang="en-GB" sz="1050" b="1" kern="1200" dirty="0" smtClean="0">
                          <a:solidFill>
                            <a:schemeClr val="dk1"/>
                          </a:solidFill>
                          <a:effectLst/>
                          <a:latin typeface="Arial" panose="020B0604020202020204" pitchFamily="34" charset="0"/>
                          <a:ea typeface="+mn-ea"/>
                          <a:cs typeface="Arial" panose="020B0604020202020204" pitchFamily="34" charset="0"/>
                        </a:rPr>
                        <a:t>Use the passive voice to</a:t>
                      </a:r>
                      <a:r>
                        <a:rPr lang="en-GB" sz="1050" b="1" kern="1200" baseline="0" dirty="0" smtClean="0">
                          <a:solidFill>
                            <a:schemeClr val="dk1"/>
                          </a:solidFill>
                          <a:effectLst/>
                          <a:latin typeface="Arial" panose="020B0604020202020204" pitchFamily="34" charset="0"/>
                          <a:ea typeface="+mn-ea"/>
                          <a:cs typeface="Arial" panose="020B0604020202020204" pitchFamily="34" charset="0"/>
                        </a:rPr>
                        <a:t> present information with a different emphasis.</a:t>
                      </a:r>
                      <a:endParaRPr lang="en-GB" sz="1050" b="1" kern="1200" dirty="0" smtClean="0">
                        <a:solidFill>
                          <a:schemeClr val="dk1"/>
                        </a:solidFill>
                        <a:effectLst/>
                        <a:latin typeface="Arial" panose="020B0604020202020204" pitchFamily="34" charset="0"/>
                        <a:ea typeface="+mn-ea"/>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1508656098"/>
                  </a:ext>
                </a:extLst>
              </a:tr>
              <a:tr h="241764">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indent="-171450">
                        <a:buFont typeface="Arial" panose="020B0604020202020204" pitchFamily="34" charset="0"/>
                        <a:buChar char="•"/>
                      </a:pPr>
                      <a:r>
                        <a:rPr lang="en-GB" sz="1050" b="1" kern="1200" dirty="0" smtClean="0">
                          <a:solidFill>
                            <a:schemeClr val="dk1"/>
                          </a:solidFill>
                          <a:effectLst/>
                          <a:latin typeface="Arial" panose="020B0604020202020204" pitchFamily="34" charset="0"/>
                          <a:ea typeface="+mn-ea"/>
                          <a:cs typeface="Arial" panose="020B0604020202020204" pitchFamily="34" charset="0"/>
                        </a:rPr>
                        <a:t>Use commas to mark phrases and clauses.</a:t>
                      </a: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711502453"/>
                  </a:ext>
                </a:extLst>
              </a:tr>
              <a:tr h="320040">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b="1" kern="1200" dirty="0" smtClean="0">
                          <a:solidFill>
                            <a:schemeClr val="dk1"/>
                          </a:solidFill>
                          <a:effectLst/>
                          <a:latin typeface="Arial" panose="020B0604020202020204" pitchFamily="34" charset="0"/>
                          <a:ea typeface="+mn-ea"/>
                          <a:cs typeface="Arial" panose="020B0604020202020204" pitchFamily="34" charset="0"/>
                        </a:rPr>
                        <a:t>Sustain</a:t>
                      </a:r>
                      <a:r>
                        <a:rPr lang="en-GB" sz="1050" b="1" kern="1200" baseline="0" dirty="0" smtClean="0">
                          <a:solidFill>
                            <a:schemeClr val="dk1"/>
                          </a:solidFill>
                          <a:effectLst/>
                          <a:latin typeface="Arial" panose="020B0604020202020204" pitchFamily="34" charset="0"/>
                          <a:ea typeface="+mn-ea"/>
                          <a:cs typeface="Arial" panose="020B0604020202020204" pitchFamily="34" charset="0"/>
                        </a:rPr>
                        <a:t> and develop main ideas logically in narrative and non-narrative writing.</a:t>
                      </a:r>
                      <a:endParaRPr lang="en-GB" sz="1050" b="1" kern="1200" dirty="0" smtClean="0">
                        <a:solidFill>
                          <a:schemeClr val="dk1"/>
                        </a:solidFill>
                        <a:effectLst/>
                        <a:latin typeface="Arial" panose="020B0604020202020204" pitchFamily="34" charset="0"/>
                        <a:ea typeface="+mn-ea"/>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4281063602"/>
                  </a:ext>
                </a:extLst>
              </a:tr>
              <a:tr h="320040">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b="1" kern="1200" dirty="0" smtClean="0">
                          <a:solidFill>
                            <a:schemeClr val="dk1"/>
                          </a:solidFill>
                          <a:effectLst/>
                          <a:latin typeface="Arial" panose="020B0604020202020204" pitchFamily="34" charset="0"/>
                          <a:ea typeface="+mn-ea"/>
                          <a:cs typeface="Arial" panose="020B0604020202020204" pitchFamily="34" charset="0"/>
                        </a:rPr>
                        <a:t>Use</a:t>
                      </a:r>
                      <a:r>
                        <a:rPr lang="en-GB" sz="1050" b="1" kern="1200" baseline="0" dirty="0" smtClean="0">
                          <a:solidFill>
                            <a:schemeClr val="dk1"/>
                          </a:solidFill>
                          <a:effectLst/>
                          <a:latin typeface="Arial" panose="020B0604020202020204" pitchFamily="34" charset="0"/>
                          <a:ea typeface="+mn-ea"/>
                          <a:cs typeface="Arial" panose="020B0604020202020204" pitchFamily="34" charset="0"/>
                        </a:rPr>
                        <a:t> character, dialogue and action to advance events in narrative writing.</a:t>
                      </a:r>
                      <a:endParaRPr lang="en-GB" sz="1050" b="1" kern="1200" dirty="0" smtClean="0">
                        <a:solidFill>
                          <a:schemeClr val="dk1"/>
                        </a:solidFill>
                        <a:effectLst/>
                        <a:latin typeface="Arial" panose="020B0604020202020204" pitchFamily="34" charset="0"/>
                        <a:ea typeface="+mn-ea"/>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2622444530"/>
                  </a:ext>
                </a:extLst>
              </a:tr>
              <a:tr h="205446">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indent="-171450">
                        <a:buFont typeface="Arial" panose="020B0604020202020204" pitchFamily="34" charset="0"/>
                        <a:buChar char="•"/>
                      </a:pPr>
                      <a:r>
                        <a:rPr lang="en-GB" sz="1050" b="1" kern="1200" baseline="0" dirty="0" smtClean="0">
                          <a:solidFill>
                            <a:schemeClr val="dk1"/>
                          </a:solidFill>
                          <a:effectLst/>
                          <a:latin typeface="Arial" panose="020B0604020202020204" pitchFamily="34" charset="0"/>
                          <a:ea typeface="+mn-ea"/>
                          <a:cs typeface="Arial" panose="020B0604020202020204" pitchFamily="34" charset="0"/>
                        </a:rPr>
                        <a:t>Summarise  text, conveying key information.</a:t>
                      </a:r>
                      <a:endParaRPr lang="en-GB" sz="1050" b="1" kern="1200" dirty="0" smtClean="0">
                        <a:solidFill>
                          <a:schemeClr val="dk1"/>
                        </a:solidFill>
                        <a:effectLst/>
                        <a:latin typeface="Arial" panose="020B0604020202020204" pitchFamily="34" charset="0"/>
                        <a:ea typeface="+mn-ea"/>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3184494075"/>
                  </a:ext>
                </a:extLst>
              </a:tr>
              <a:tr h="320040">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b="1" kern="1200" dirty="0" smtClean="0">
                          <a:solidFill>
                            <a:schemeClr val="dk1"/>
                          </a:solidFill>
                          <a:effectLst/>
                          <a:latin typeface="Arial" panose="020B0604020202020204" pitchFamily="34" charset="0"/>
                          <a:ea typeface="+mn-ea"/>
                          <a:cs typeface="Arial" panose="020B0604020202020204" pitchFamily="34" charset="0"/>
                        </a:rPr>
                        <a:t>Write</a:t>
                      </a:r>
                      <a:r>
                        <a:rPr lang="en-GB" sz="1050" b="1" kern="1200" baseline="0" dirty="0" smtClean="0">
                          <a:solidFill>
                            <a:schemeClr val="dk1"/>
                          </a:solidFill>
                          <a:effectLst/>
                          <a:latin typeface="Arial" panose="020B0604020202020204" pitchFamily="34" charset="0"/>
                          <a:ea typeface="+mn-ea"/>
                          <a:cs typeface="Arial" panose="020B0604020202020204" pitchFamily="34" charset="0"/>
                        </a:rPr>
                        <a:t> paragraphs with a topic sentence  which clearly signal a change in, for example, subject, time, place, event.</a:t>
                      </a:r>
                      <a:endParaRPr lang="en-GB" sz="1050" b="1" kern="1200" dirty="0" smtClean="0">
                        <a:solidFill>
                          <a:schemeClr val="dk1"/>
                        </a:solidFill>
                        <a:effectLst/>
                        <a:latin typeface="Arial" panose="020B0604020202020204" pitchFamily="34" charset="0"/>
                        <a:ea typeface="+mn-ea"/>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1321122557"/>
                  </a:ext>
                </a:extLst>
              </a:tr>
              <a:tr h="445770">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indent="-171450">
                        <a:buFont typeface="Arial" panose="020B0604020202020204" pitchFamily="34" charset="0"/>
                        <a:buChar char="•"/>
                      </a:pPr>
                      <a:r>
                        <a:rPr lang="en-GB" sz="1050" b="1" kern="1200" dirty="0" smtClean="0">
                          <a:solidFill>
                            <a:schemeClr val="dk1"/>
                          </a:solidFill>
                          <a:effectLst/>
                          <a:latin typeface="Arial" panose="020B0604020202020204" pitchFamily="34" charset="0"/>
                          <a:ea typeface="+mn-ea"/>
                          <a:cs typeface="Arial" panose="020B0604020202020204" pitchFamily="34" charset="0"/>
                        </a:rPr>
                        <a:t>Use organisational and presentational devices to structure text and to guide the reader,</a:t>
                      </a:r>
                      <a:r>
                        <a:rPr lang="en-GB" sz="1050" b="1" kern="1200" baseline="0" dirty="0" smtClean="0">
                          <a:solidFill>
                            <a:schemeClr val="dk1"/>
                          </a:solidFill>
                          <a:effectLst/>
                          <a:latin typeface="Arial" panose="020B0604020202020204" pitchFamily="34" charset="0"/>
                          <a:ea typeface="+mn-ea"/>
                          <a:cs typeface="Arial" panose="020B0604020202020204" pitchFamily="34" charset="0"/>
                        </a:rPr>
                        <a:t> for example, </a:t>
                      </a:r>
                      <a:r>
                        <a:rPr lang="en-GB" sz="1050" b="1" kern="1200" dirty="0" smtClean="0">
                          <a:solidFill>
                            <a:schemeClr val="dk1"/>
                          </a:solidFill>
                          <a:effectLst/>
                          <a:latin typeface="Arial" panose="020B0604020202020204" pitchFamily="34" charset="0"/>
                          <a:ea typeface="+mn-ea"/>
                          <a:cs typeface="Arial" panose="020B0604020202020204" pitchFamily="34" charset="0"/>
                        </a:rPr>
                        <a:t>headings, bullet points, underlining</a:t>
                      </a: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3570662261"/>
                  </a:ext>
                </a:extLst>
              </a:tr>
            </a:tbl>
          </a:graphicData>
        </a:graphic>
      </p:graphicFrame>
    </p:spTree>
    <p:extLst>
      <p:ext uri="{BB962C8B-B14F-4D97-AF65-F5344CB8AC3E}">
        <p14:creationId xmlns:p14="http://schemas.microsoft.com/office/powerpoint/2010/main" val="10113753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2051720" y="620688"/>
            <a:ext cx="6172200" cy="432048"/>
          </a:xfrm>
        </p:spPr>
        <p:txBody>
          <a:bodyPr>
            <a:noAutofit/>
          </a:bodyPr>
          <a:lstStyle/>
          <a:p>
            <a:pPr algn="ctr"/>
            <a:r>
              <a:rPr lang="en-GB" sz="2000" b="1" dirty="0">
                <a:latin typeface="Arial" panose="020B0604020202020204" pitchFamily="34" charset="0"/>
                <a:cs typeface="Arial" panose="020B0604020202020204" pitchFamily="34" charset="0"/>
              </a:rPr>
              <a:t>Assessing Writing</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Meeting Year </a:t>
            </a:r>
            <a:r>
              <a:rPr lang="en-GB" sz="2000" b="1" dirty="0" smtClean="0">
                <a:latin typeface="Arial" panose="020B0604020202020204" pitchFamily="34" charset="0"/>
                <a:cs typeface="Arial" panose="020B0604020202020204" pitchFamily="34" charset="0"/>
              </a:rPr>
              <a:t>6 </a:t>
            </a:r>
            <a:r>
              <a:rPr lang="en-GB" sz="2000" b="1" dirty="0">
                <a:latin typeface="Arial" panose="020B0604020202020204" pitchFamily="34" charset="0"/>
                <a:cs typeface="Arial" panose="020B0604020202020204" pitchFamily="34" charset="0"/>
              </a:rPr>
              <a:t>Expectations (continued)</a:t>
            </a:r>
          </a:p>
        </p:txBody>
      </p:sp>
      <p:pic>
        <p:nvPicPr>
          <p:cNvPr id="9" name="Picture 8"/>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55576" y="404664"/>
            <a:ext cx="1123950" cy="1123950"/>
          </a:xfrm>
          <a:prstGeom prst="ellipse">
            <a:avLst/>
          </a:prstGeom>
          <a:ln>
            <a:noFill/>
          </a:ln>
          <a:extLst>
            <a:ext uri="{53640926-AAD7-44D8-BBD7-CCE9431645EC}">
              <a14:shadowObscured xmlns:a14="http://schemas.microsoft.com/office/drawing/2010/main"/>
            </a:ext>
          </a:extLst>
        </p:spPr>
      </p:pic>
      <p:graphicFrame>
        <p:nvGraphicFramePr>
          <p:cNvPr id="4" name="Table 3"/>
          <p:cNvGraphicFramePr>
            <a:graphicFrameLocks noGrp="1"/>
          </p:cNvGraphicFramePr>
          <p:nvPr>
            <p:extLst>
              <p:ext uri="{D42A27DB-BD31-4B8C-83A1-F6EECF244321}">
                <p14:modId xmlns:p14="http://schemas.microsoft.com/office/powerpoint/2010/main" val="4163307182"/>
              </p:ext>
            </p:extLst>
          </p:nvPr>
        </p:nvGraphicFramePr>
        <p:xfrm>
          <a:off x="1691680" y="1772816"/>
          <a:ext cx="6840760" cy="4615018"/>
        </p:xfrm>
        <a:graphic>
          <a:graphicData uri="http://schemas.openxmlformats.org/drawingml/2006/table">
            <a:tbl>
              <a:tblPr firstRow="1" bandRow="1">
                <a:tableStyleId>{5C22544A-7EE6-4342-B048-85BDC9FD1C3A}</a:tableStyleId>
              </a:tblPr>
              <a:tblGrid>
                <a:gridCol w="6840760">
                  <a:extLst>
                    <a:ext uri="{9D8B030D-6E8A-4147-A177-3AD203B41FA5}">
                      <a16:colId xmlns:a16="http://schemas.microsoft.com/office/drawing/2014/main" val="1158846543"/>
                    </a:ext>
                  </a:extLst>
                </a:gridCol>
              </a:tblGrid>
              <a:tr h="514639">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200" b="1" kern="1200" dirty="0" smtClean="0">
                          <a:solidFill>
                            <a:schemeClr val="tx1"/>
                          </a:solidFill>
                          <a:effectLst/>
                          <a:latin typeface="Arial" panose="020B0604020202020204" pitchFamily="34" charset="0"/>
                          <a:ea typeface="+mn-ea"/>
                          <a:cs typeface="Arial" panose="020B0604020202020204" pitchFamily="34" charset="0"/>
                        </a:rPr>
                        <a:t>Year 6 Expectations: Composition (continued)</a:t>
                      </a:r>
                      <a:endParaRPr lang="en-GB" sz="1200" b="1" dirty="0" smtClean="0">
                        <a:solidFill>
                          <a:schemeClr val="tx1"/>
                        </a:solidFill>
                        <a:latin typeface="Arial" panose="020B0604020202020204" pitchFamily="34" charset="0"/>
                        <a:cs typeface="Arial" panose="020B0604020202020204" pitchFamily="34" charset="0"/>
                      </a:endParaRPr>
                    </a:p>
                  </a:txBody>
                  <a:tcPr marL="68580" marR="68580" marT="34290" marB="34290">
                    <a:solidFill>
                      <a:schemeClr val="accent1">
                        <a:lumMod val="60000"/>
                        <a:lumOff val="40000"/>
                      </a:schemeClr>
                    </a:solidFill>
                  </a:tcPr>
                </a:tc>
                <a:extLst>
                  <a:ext uri="{0D108BD9-81ED-4DB2-BD59-A6C34878D82A}">
                    <a16:rowId xmlns:a16="http://schemas.microsoft.com/office/drawing/2014/main" val="458118425"/>
                  </a:ext>
                </a:extLst>
              </a:tr>
              <a:tr h="321812">
                <a:tc>
                  <a:txBody>
                    <a:bodyPr/>
                    <a:lstStyle/>
                    <a:p>
                      <a:pPr marL="171450" indent="-171450" algn="ctr">
                        <a:buFont typeface="Arial" panose="020B0604020202020204" pitchFamily="34" charset="0"/>
                        <a:buChar char="•"/>
                      </a:pPr>
                      <a:r>
                        <a:rPr lang="en-GB" sz="1200" b="1" kern="1200" dirty="0" smtClean="0">
                          <a:solidFill>
                            <a:schemeClr val="dk1"/>
                          </a:solidFill>
                          <a:effectLst/>
                          <a:latin typeface="Arial" panose="020B0604020202020204" pitchFamily="34" charset="0"/>
                          <a:ea typeface="+mn-ea"/>
                          <a:cs typeface="Arial" panose="020B0604020202020204" pitchFamily="34" charset="0"/>
                        </a:rPr>
                        <a:t>Assess the effectiveness of their own and others’ writing.</a:t>
                      </a:r>
                    </a:p>
                  </a:txBody>
                  <a:tcPr marL="68580" marR="68580" marT="34290" marB="34290"/>
                </a:tc>
                <a:extLst>
                  <a:ext uri="{0D108BD9-81ED-4DB2-BD59-A6C34878D82A}">
                    <a16:rowId xmlns:a16="http://schemas.microsoft.com/office/drawing/2014/main" val="2138983953"/>
                  </a:ext>
                </a:extLst>
              </a:tr>
              <a:tr h="514639">
                <a:tc>
                  <a:txBody>
                    <a:bodyPr/>
                    <a:lstStyle/>
                    <a:p>
                      <a:pPr marL="171450" indent="-171450" algn="ctr">
                        <a:buFont typeface="Arial" panose="020B0604020202020204" pitchFamily="34" charset="0"/>
                        <a:buChar char="•"/>
                      </a:pPr>
                      <a:r>
                        <a:rPr lang="en-GB" sz="1200" b="1" kern="1200" dirty="0" smtClean="0">
                          <a:solidFill>
                            <a:schemeClr val="dk1"/>
                          </a:solidFill>
                          <a:effectLst/>
                          <a:latin typeface="Arial" panose="020B0604020202020204" pitchFamily="34" charset="0"/>
                          <a:ea typeface="+mn-ea"/>
                          <a:cs typeface="Arial" panose="020B0604020202020204" pitchFamily="34" charset="0"/>
                        </a:rPr>
                        <a:t>Suggest</a:t>
                      </a:r>
                      <a:r>
                        <a:rPr lang="en-GB" sz="1200" b="1" kern="1200" baseline="0" dirty="0" smtClean="0">
                          <a:solidFill>
                            <a:schemeClr val="dk1"/>
                          </a:solidFill>
                          <a:effectLst/>
                          <a:latin typeface="Arial" panose="020B0604020202020204" pitchFamily="34" charset="0"/>
                          <a:ea typeface="+mn-ea"/>
                          <a:cs typeface="Arial" panose="020B0604020202020204" pitchFamily="34" charset="0"/>
                        </a:rPr>
                        <a:t> </a:t>
                      </a:r>
                      <a:r>
                        <a:rPr lang="en-GB" sz="1200" b="1" kern="1200" dirty="0" smtClean="0">
                          <a:solidFill>
                            <a:schemeClr val="dk1"/>
                          </a:solidFill>
                          <a:effectLst/>
                          <a:latin typeface="Arial" panose="020B0604020202020204" pitchFamily="34" charset="0"/>
                          <a:ea typeface="+mn-ea"/>
                          <a:cs typeface="Arial" panose="020B0604020202020204" pitchFamily="34" charset="0"/>
                        </a:rPr>
                        <a:t>changes to vocabulary, grammar and punctuation to enhance effects and clarify meaning.</a:t>
                      </a:r>
                    </a:p>
                  </a:txBody>
                  <a:tcPr marL="68580" marR="68580" marT="34290" marB="34290"/>
                </a:tc>
                <a:extLst>
                  <a:ext uri="{0D108BD9-81ED-4DB2-BD59-A6C34878D82A}">
                    <a16:rowId xmlns:a16="http://schemas.microsoft.com/office/drawing/2014/main" val="1218667735"/>
                  </a:ext>
                </a:extLst>
              </a:tr>
              <a:tr h="454671">
                <a:tc>
                  <a:txBody>
                    <a:bodyPr/>
                    <a:lstStyle/>
                    <a:p>
                      <a:pPr marL="171450" indent="-171450" algn="ctr">
                        <a:buFont typeface="Arial" panose="020B0604020202020204" pitchFamily="34" charset="0"/>
                        <a:buChar char="•"/>
                      </a:pPr>
                      <a:r>
                        <a:rPr lang="en-GB" sz="1200" b="1" kern="1200" dirty="0" smtClean="0">
                          <a:solidFill>
                            <a:schemeClr val="dk1"/>
                          </a:solidFill>
                          <a:effectLst/>
                          <a:latin typeface="Arial" panose="020B0604020202020204" pitchFamily="34" charset="0"/>
                          <a:ea typeface="+mn-ea"/>
                          <a:cs typeface="Arial" panose="020B0604020202020204" pitchFamily="34" charset="0"/>
                        </a:rPr>
                        <a:t>Ensure the consistent and correct use of tense throughout a piece of writing.</a:t>
                      </a:r>
                      <a:endParaRPr lang="en-GB" sz="1200" b="1" kern="1200" baseline="0" dirty="0" smtClean="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4041957283"/>
                  </a:ext>
                </a:extLst>
              </a:tr>
              <a:tr h="454671">
                <a:tc>
                  <a:txBody>
                    <a:bodyPr/>
                    <a:lstStyle/>
                    <a:p>
                      <a:pPr marL="171450" indent="-171450" algn="ctr">
                        <a:buFont typeface="Arial" panose="020B0604020202020204" pitchFamily="34" charset="0"/>
                        <a:buChar char="•"/>
                      </a:pPr>
                      <a:r>
                        <a:rPr lang="en-GB" sz="1200" b="1" kern="1200" dirty="0" smtClean="0">
                          <a:solidFill>
                            <a:schemeClr val="dk1"/>
                          </a:solidFill>
                          <a:effectLst/>
                          <a:latin typeface="Arial" panose="020B0604020202020204" pitchFamily="34" charset="0"/>
                          <a:ea typeface="+mn-ea"/>
                          <a:cs typeface="Arial" panose="020B0604020202020204" pitchFamily="34" charset="0"/>
                        </a:rPr>
                        <a:t>Ensure correct subject and verb agreement when using singular and plural.</a:t>
                      </a:r>
                      <a:endParaRPr lang="en-GB" sz="1200" b="1" kern="1200" baseline="0" dirty="0" smtClean="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869599493"/>
                  </a:ext>
                </a:extLst>
              </a:tr>
              <a:tr h="406294">
                <a:tc>
                  <a:txBody>
                    <a:bodyPr/>
                    <a:lstStyle/>
                    <a:p>
                      <a:pPr marL="171450" indent="-171450" algn="ctr">
                        <a:buFont typeface="Arial" panose="020B0604020202020204" pitchFamily="34" charset="0"/>
                        <a:buChar char="•"/>
                      </a:pPr>
                      <a:r>
                        <a:rPr lang="en-GB" sz="1200" b="1" kern="1200" baseline="0" dirty="0" smtClean="0">
                          <a:solidFill>
                            <a:schemeClr val="dk1"/>
                          </a:solidFill>
                          <a:effectLst/>
                          <a:latin typeface="Arial" panose="020B0604020202020204" pitchFamily="34" charset="0"/>
                          <a:ea typeface="+mn-ea"/>
                          <a:cs typeface="Arial" panose="020B0604020202020204" pitchFamily="34" charset="0"/>
                        </a:rPr>
                        <a:t>Distinguish between the language of speech and writing.</a:t>
                      </a:r>
                    </a:p>
                  </a:txBody>
                  <a:tcPr marL="68580" marR="68580" marT="34290" marB="34290"/>
                </a:tc>
                <a:extLst>
                  <a:ext uri="{0D108BD9-81ED-4DB2-BD59-A6C34878D82A}">
                    <a16:rowId xmlns:a16="http://schemas.microsoft.com/office/drawing/2014/main" val="2487644283"/>
                  </a:ext>
                </a:extLst>
              </a:tr>
              <a:tr h="514639">
                <a:tc>
                  <a:txBody>
                    <a:bodyPr/>
                    <a:lstStyle/>
                    <a:p>
                      <a:pPr marL="171450" marR="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baseline="0" dirty="0" smtClean="0">
                          <a:solidFill>
                            <a:schemeClr val="dk1"/>
                          </a:solidFill>
                          <a:effectLst/>
                          <a:latin typeface="Arial" panose="020B0604020202020204" pitchFamily="34" charset="0"/>
                          <a:ea typeface="+mn-ea"/>
                          <a:cs typeface="Arial" panose="020B0604020202020204" pitchFamily="34" charset="0"/>
                        </a:rPr>
                        <a:t>Distinguish between the </a:t>
                      </a:r>
                      <a:r>
                        <a:rPr lang="en-GB" sz="1200" b="1" kern="1200" dirty="0" smtClean="0">
                          <a:solidFill>
                            <a:schemeClr val="dk1"/>
                          </a:solidFill>
                          <a:effectLst/>
                          <a:latin typeface="Arial" panose="020B0604020202020204" pitchFamily="34" charset="0"/>
                          <a:ea typeface="+mn-ea"/>
                          <a:cs typeface="Arial" panose="020B0604020202020204" pitchFamily="34" charset="0"/>
                        </a:rPr>
                        <a:t>correct subject and verb agreement when using singular and plural.</a:t>
                      </a:r>
                      <a:endParaRPr lang="en-GB" sz="1200" b="1" kern="1200" baseline="0" dirty="0" smtClean="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3231778564"/>
                  </a:ext>
                </a:extLst>
              </a:tr>
              <a:tr h="514639">
                <a:tc>
                  <a:txBody>
                    <a:bodyPr/>
                    <a:lstStyle/>
                    <a:p>
                      <a:pPr marL="171450" marR="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smtClean="0">
                          <a:solidFill>
                            <a:schemeClr val="dk1"/>
                          </a:solidFill>
                          <a:effectLst/>
                          <a:latin typeface="Arial" panose="020B0604020202020204" pitchFamily="34" charset="0"/>
                          <a:ea typeface="+mn-ea"/>
                          <a:cs typeface="Arial" panose="020B0604020202020204" pitchFamily="34" charset="0"/>
                        </a:rPr>
                        <a:t>Distinguish between the language of speech and writing and choose the appropriate register.</a:t>
                      </a:r>
                      <a:endParaRPr lang="en-GB" sz="1200" b="1" kern="1200" baseline="0" dirty="0" smtClean="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3359111953"/>
                  </a:ext>
                </a:extLst>
              </a:tr>
              <a:tr h="350203">
                <a:tc>
                  <a:txBody>
                    <a:bodyPr/>
                    <a:lstStyle/>
                    <a:p>
                      <a:pPr marL="171450" indent="-171450" algn="ctr">
                        <a:buFont typeface="Arial" panose="020B0604020202020204" pitchFamily="34" charset="0"/>
                        <a:buChar char="•"/>
                      </a:pPr>
                      <a:r>
                        <a:rPr lang="en-GB" sz="1200" b="1" kern="1200" dirty="0" smtClean="0">
                          <a:solidFill>
                            <a:schemeClr val="dk1"/>
                          </a:solidFill>
                          <a:effectLst/>
                          <a:latin typeface="Arial" panose="020B0604020202020204" pitchFamily="34" charset="0"/>
                          <a:ea typeface="+mn-ea"/>
                          <a:cs typeface="Arial" panose="020B0604020202020204" pitchFamily="34" charset="0"/>
                        </a:rPr>
                        <a:t>Proof-read for spelling</a:t>
                      </a:r>
                      <a:r>
                        <a:rPr lang="en-GB" sz="1200" b="1" kern="1200" baseline="0" dirty="0" smtClean="0">
                          <a:solidFill>
                            <a:schemeClr val="dk1"/>
                          </a:solidFill>
                          <a:effectLst/>
                          <a:latin typeface="Arial" panose="020B0604020202020204" pitchFamily="34" charset="0"/>
                          <a:ea typeface="+mn-ea"/>
                          <a:cs typeface="Arial" panose="020B0604020202020204" pitchFamily="34" charset="0"/>
                        </a:rPr>
                        <a:t> and punctuation errors.</a:t>
                      </a:r>
                      <a:endParaRPr lang="en-GB" sz="1200" b="1" kern="1200" dirty="0" smtClean="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4245195776"/>
                  </a:ext>
                </a:extLst>
              </a:tr>
              <a:tr h="568811">
                <a:tc>
                  <a:txBody>
                    <a:bodyPr/>
                    <a:lstStyle/>
                    <a:p>
                      <a:pPr marL="171450" indent="-171450" algn="ctr">
                        <a:buFont typeface="Arial" panose="020B0604020202020204" pitchFamily="34" charset="0"/>
                        <a:buChar char="•"/>
                      </a:pPr>
                      <a:r>
                        <a:rPr lang="en-GB" sz="1200" b="1" kern="1200" dirty="0" smtClean="0">
                          <a:solidFill>
                            <a:schemeClr val="dk1"/>
                          </a:solidFill>
                          <a:effectLst/>
                          <a:latin typeface="Arial" panose="020B0604020202020204" pitchFamily="34" charset="0"/>
                          <a:ea typeface="+mn-ea"/>
                          <a:cs typeface="Arial" panose="020B0604020202020204" pitchFamily="34" charset="0"/>
                        </a:rPr>
                        <a:t>Perform their own compositions, using appropriate intonation, volume, and movement so that meaning is clear.</a:t>
                      </a:r>
                    </a:p>
                  </a:txBody>
                  <a:tcPr marL="68580" marR="68580" marT="34290" marB="34290"/>
                </a:tc>
                <a:extLst>
                  <a:ext uri="{0D108BD9-81ED-4DB2-BD59-A6C34878D82A}">
                    <a16:rowId xmlns:a16="http://schemas.microsoft.com/office/drawing/2014/main" val="2149210513"/>
                  </a:ext>
                </a:extLst>
              </a:tr>
            </a:tbl>
          </a:graphicData>
        </a:graphic>
      </p:graphicFrame>
    </p:spTree>
    <p:extLst>
      <p:ext uri="{BB962C8B-B14F-4D97-AF65-F5344CB8AC3E}">
        <p14:creationId xmlns:p14="http://schemas.microsoft.com/office/powerpoint/2010/main" val="40160011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2339752" y="578647"/>
            <a:ext cx="5327495" cy="324036"/>
          </a:xfrm>
        </p:spPr>
        <p:txBody>
          <a:bodyPr>
            <a:noAutofit/>
          </a:bodyPr>
          <a:lstStyle/>
          <a:p>
            <a:pPr algn="ctr"/>
            <a:r>
              <a:rPr lang="en-GB" sz="2100" b="1" dirty="0">
                <a:latin typeface="Arial" panose="020B0604020202020204" pitchFamily="34" charset="0"/>
                <a:cs typeface="Arial" panose="020B0604020202020204" pitchFamily="34" charset="0"/>
              </a:rPr>
              <a:t>Assessing Spoken Language</a:t>
            </a:r>
            <a:br>
              <a:rPr lang="en-GB" sz="2100" b="1" dirty="0">
                <a:latin typeface="Arial" panose="020B0604020202020204" pitchFamily="34" charset="0"/>
                <a:cs typeface="Arial" panose="020B0604020202020204" pitchFamily="34" charset="0"/>
              </a:rPr>
            </a:br>
            <a:r>
              <a:rPr lang="en-GB" sz="2100" b="1" dirty="0">
                <a:latin typeface="Arial" panose="020B0604020202020204" pitchFamily="34" charset="0"/>
                <a:cs typeface="Arial" panose="020B0604020202020204" pitchFamily="34" charset="0"/>
              </a:rPr>
              <a:t>Meeting Year </a:t>
            </a:r>
            <a:r>
              <a:rPr lang="en-GB" sz="2100" b="1" dirty="0" smtClean="0">
                <a:latin typeface="Arial" panose="020B0604020202020204" pitchFamily="34" charset="0"/>
                <a:cs typeface="Arial" panose="020B0604020202020204" pitchFamily="34" charset="0"/>
              </a:rPr>
              <a:t>6 </a:t>
            </a:r>
            <a:r>
              <a:rPr lang="en-GB" sz="2100" b="1" dirty="0">
                <a:latin typeface="Arial" panose="020B0604020202020204" pitchFamily="34" charset="0"/>
                <a:cs typeface="Arial" panose="020B0604020202020204" pitchFamily="34" charset="0"/>
              </a:rPr>
              <a:t>Objectives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51082" y="340708"/>
            <a:ext cx="1123950" cy="1123950"/>
          </a:xfrm>
          <a:prstGeom prst="ellipse">
            <a:avLst/>
          </a:prstGeom>
          <a:ln>
            <a:noFill/>
          </a:ln>
          <a:extLst>
            <a:ext uri="{53640926-AAD7-44D8-BBD7-CCE9431645EC}">
              <a14:shadowObscured xmlns:a14="http://schemas.microsoft.com/office/drawing/2010/main"/>
            </a:ext>
          </a:extLst>
        </p:spPr>
      </p:pic>
      <p:graphicFrame>
        <p:nvGraphicFramePr>
          <p:cNvPr id="3" name="Table 2"/>
          <p:cNvGraphicFramePr>
            <a:graphicFrameLocks noGrp="1"/>
          </p:cNvGraphicFramePr>
          <p:nvPr>
            <p:extLst>
              <p:ext uri="{D42A27DB-BD31-4B8C-83A1-F6EECF244321}">
                <p14:modId xmlns:p14="http://schemas.microsoft.com/office/powerpoint/2010/main" val="2497665278"/>
              </p:ext>
            </p:extLst>
          </p:nvPr>
        </p:nvGraphicFramePr>
        <p:xfrm>
          <a:off x="1691680" y="1556794"/>
          <a:ext cx="7056784" cy="4824532"/>
        </p:xfrm>
        <a:graphic>
          <a:graphicData uri="http://schemas.openxmlformats.org/drawingml/2006/table">
            <a:tbl>
              <a:tblPr firstRow="1" bandRow="1">
                <a:tableStyleId>{5C22544A-7EE6-4342-B048-85BDC9FD1C3A}</a:tableStyleId>
              </a:tblPr>
              <a:tblGrid>
                <a:gridCol w="7056784">
                  <a:extLst>
                    <a:ext uri="{9D8B030D-6E8A-4147-A177-3AD203B41FA5}">
                      <a16:colId xmlns:a16="http://schemas.microsoft.com/office/drawing/2014/main" val="2743574639"/>
                    </a:ext>
                  </a:extLst>
                </a:gridCol>
              </a:tblGrid>
              <a:tr h="304403">
                <a:tc>
                  <a:txBody>
                    <a:bodyPr/>
                    <a:lstStyle/>
                    <a:p>
                      <a:pPr marL="0" indent="0" algn="ctr">
                        <a:buFont typeface="Arial" panose="020B0604020202020204" pitchFamily="34" charset="0"/>
                        <a:buNone/>
                      </a:pPr>
                      <a:r>
                        <a:rPr lang="en-GB" sz="1200" b="1" kern="1200" dirty="0" smtClean="0">
                          <a:solidFill>
                            <a:schemeClr val="dk1"/>
                          </a:solidFill>
                          <a:effectLst/>
                          <a:latin typeface="Arial" panose="020B0604020202020204" pitchFamily="34" charset="0"/>
                          <a:ea typeface="+mn-ea"/>
                          <a:cs typeface="Arial" panose="020B0604020202020204" pitchFamily="34" charset="0"/>
                        </a:rPr>
                        <a:t>Year</a:t>
                      </a:r>
                      <a:r>
                        <a:rPr lang="en-GB" sz="1200" b="1" kern="1200" baseline="0" dirty="0" smtClean="0">
                          <a:solidFill>
                            <a:schemeClr val="dk1"/>
                          </a:solidFill>
                          <a:effectLst/>
                          <a:latin typeface="Arial" panose="020B0604020202020204" pitchFamily="34" charset="0"/>
                          <a:ea typeface="+mn-ea"/>
                          <a:cs typeface="Arial" panose="020B0604020202020204" pitchFamily="34" charset="0"/>
                        </a:rPr>
                        <a:t> 6 Expectations: Spoken Language</a:t>
                      </a:r>
                      <a:endParaRPr lang="en-GB" sz="1200" b="1" kern="1200" dirty="0" smtClean="0">
                        <a:solidFill>
                          <a:schemeClr val="dk1"/>
                        </a:solidFill>
                        <a:effectLst/>
                        <a:latin typeface="Arial" panose="020B0604020202020204" pitchFamily="34" charset="0"/>
                        <a:ea typeface="+mn-ea"/>
                        <a:cs typeface="Arial" panose="020B0604020202020204" pitchFamily="34" charset="0"/>
                      </a:endParaRPr>
                    </a:p>
                  </a:txBody>
                  <a:tcPr marL="68580" marR="68580" marT="34290" marB="34290">
                    <a:solidFill>
                      <a:schemeClr val="accent1">
                        <a:lumMod val="40000"/>
                        <a:lumOff val="60000"/>
                      </a:schemeClr>
                    </a:solidFill>
                  </a:tcPr>
                </a:tc>
                <a:extLst>
                  <a:ext uri="{0D108BD9-81ED-4DB2-BD59-A6C34878D82A}">
                    <a16:rowId xmlns:a16="http://schemas.microsoft.com/office/drawing/2014/main" val="2243099545"/>
                  </a:ext>
                </a:extLst>
              </a:tr>
              <a:tr h="525786">
                <a:tc>
                  <a:txBody>
                    <a:bodyPr/>
                    <a:lstStyle/>
                    <a:p>
                      <a:pPr marL="171450" indent="-171450" algn="ctr">
                        <a:buFont typeface="Arial" panose="020B0604020202020204" pitchFamily="34" charset="0"/>
                        <a:buChar char="•"/>
                      </a:pPr>
                      <a:r>
                        <a:rPr lang="en-GB" sz="1200" b="1" kern="1200" dirty="0" smtClean="0">
                          <a:solidFill>
                            <a:schemeClr val="tx1"/>
                          </a:solidFill>
                          <a:effectLst/>
                          <a:latin typeface="Arial" panose="020B0604020202020204" pitchFamily="34" charset="0"/>
                          <a:ea typeface="+mn-ea"/>
                          <a:cs typeface="Arial" panose="020B0604020202020204" pitchFamily="34" charset="0"/>
                        </a:rPr>
                        <a:t>Talk</a:t>
                      </a:r>
                      <a:r>
                        <a:rPr lang="en-GB" sz="1200" b="1" kern="1200" baseline="0" dirty="0" smtClean="0">
                          <a:solidFill>
                            <a:schemeClr val="tx1"/>
                          </a:solidFill>
                          <a:effectLst/>
                          <a:latin typeface="Arial" panose="020B0604020202020204" pitchFamily="34" charset="0"/>
                          <a:ea typeface="+mn-ea"/>
                          <a:cs typeface="Arial" panose="020B0604020202020204" pitchFamily="34" charset="0"/>
                        </a:rPr>
                        <a:t> confidently  and fluently in a range of situations, using formal and Standard English as appropriate.</a:t>
                      </a:r>
                      <a:endParaRPr lang="en-GB" sz="1200" b="1" kern="1200" dirty="0" smtClean="0">
                        <a:solidFill>
                          <a:schemeClr val="dk1"/>
                        </a:solidFill>
                        <a:effectLst/>
                        <a:latin typeface="Arial" panose="020B0604020202020204" pitchFamily="34" charset="0"/>
                        <a:ea typeface="+mn-ea"/>
                        <a:cs typeface="Arial" panose="020B0604020202020204" pitchFamily="34" charset="0"/>
                      </a:endParaRPr>
                    </a:p>
                  </a:txBody>
                  <a:tcPr marL="68580" marR="68580" marT="34290" marB="34290">
                    <a:solidFill>
                      <a:schemeClr val="accent2">
                        <a:lumMod val="20000"/>
                        <a:lumOff val="80000"/>
                      </a:schemeClr>
                    </a:solidFill>
                  </a:tcPr>
                </a:tc>
                <a:extLst>
                  <a:ext uri="{0D108BD9-81ED-4DB2-BD59-A6C34878D82A}">
                    <a16:rowId xmlns:a16="http://schemas.microsoft.com/office/drawing/2014/main" val="1075691186"/>
                  </a:ext>
                </a:extLst>
              </a:tr>
              <a:tr h="415095">
                <a:tc>
                  <a:txBody>
                    <a:bodyPr/>
                    <a:lstStyle/>
                    <a:p>
                      <a:pPr marL="171450" marR="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dirty="0" smtClean="0">
                          <a:latin typeface="Arial" panose="020B0604020202020204" pitchFamily="34" charset="0"/>
                          <a:cs typeface="Arial" panose="020B0604020202020204" pitchFamily="34" charset="0"/>
                        </a:rPr>
                        <a:t>Ask questions to develop ideas and make contributions that take account of others’ views. </a:t>
                      </a:r>
                      <a:endParaRPr lang="en-GB" sz="1200" b="1" kern="1200" dirty="0" smtClean="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3675083728"/>
                  </a:ext>
                </a:extLst>
              </a:tr>
              <a:tr h="317359">
                <a:tc>
                  <a:txBody>
                    <a:bodyPr/>
                    <a:lstStyle/>
                    <a:p>
                      <a:pPr marL="171450" marR="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i="0" kern="1200" dirty="0" smtClean="0">
                          <a:solidFill>
                            <a:schemeClr val="dk1"/>
                          </a:solidFill>
                          <a:effectLst/>
                          <a:latin typeface="Arial" panose="020B0604020202020204" pitchFamily="34" charset="0"/>
                          <a:ea typeface="+mn-ea"/>
                          <a:cs typeface="Arial" panose="020B0604020202020204" pitchFamily="34" charset="0"/>
                        </a:rPr>
                        <a:t>Explain ideas and opinions</a:t>
                      </a:r>
                      <a:r>
                        <a:rPr lang="en-GB" sz="1200" b="1" i="0" kern="1200" baseline="0" dirty="0" smtClean="0">
                          <a:solidFill>
                            <a:schemeClr val="dk1"/>
                          </a:solidFill>
                          <a:effectLst/>
                          <a:latin typeface="Arial" panose="020B0604020202020204" pitchFamily="34" charset="0"/>
                          <a:ea typeface="+mn-ea"/>
                          <a:cs typeface="Arial" panose="020B0604020202020204" pitchFamily="34" charset="0"/>
                        </a:rPr>
                        <a:t> giving reasons and evidence.</a:t>
                      </a:r>
                      <a:endParaRPr lang="en-GB" sz="1200" b="1" i="0" kern="1200" dirty="0" smtClean="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2728872479"/>
                  </a:ext>
                </a:extLst>
              </a:tr>
              <a:tr h="317359">
                <a:tc>
                  <a:txBody>
                    <a:bodyPr/>
                    <a:lstStyle/>
                    <a:p>
                      <a:pPr marL="171450" marR="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dirty="0" smtClean="0">
                          <a:latin typeface="Arial" panose="020B0604020202020204" pitchFamily="34" charset="0"/>
                          <a:cs typeface="Arial" panose="020B0604020202020204" pitchFamily="34" charset="0"/>
                        </a:rPr>
                        <a:t>Take an active part in discussions, taking different roles. </a:t>
                      </a:r>
                      <a:endParaRPr lang="en-GB" sz="1200" b="1" dirty="0" smtClean="0">
                        <a:effectLst/>
                        <a:latin typeface="Arial" panose="020B0604020202020204" pitchFamily="34" charset="0"/>
                        <a:cs typeface="Arial" panose="020B0604020202020204" pitchFamily="34" charset="0"/>
                      </a:endParaRPr>
                    </a:p>
                  </a:txBody>
                  <a:tcPr marL="68580" marR="68580" marT="34290" marB="34290"/>
                </a:tc>
                <a:extLst>
                  <a:ext uri="{0D108BD9-81ED-4DB2-BD59-A6C34878D82A}">
                    <a16:rowId xmlns:a16="http://schemas.microsoft.com/office/drawing/2014/main" val="1990990715"/>
                  </a:ext>
                </a:extLst>
              </a:tr>
              <a:tr h="317359">
                <a:tc>
                  <a:txBody>
                    <a:bodyPr/>
                    <a:lstStyle/>
                    <a:p>
                      <a:pPr marL="171450" marR="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dirty="0" smtClean="0">
                          <a:effectLst/>
                          <a:latin typeface="Arial" panose="020B0604020202020204" pitchFamily="34" charset="0"/>
                          <a:cs typeface="Arial" panose="020B0604020202020204" pitchFamily="34" charset="0"/>
                        </a:rPr>
                        <a:t>Listen</a:t>
                      </a:r>
                      <a:r>
                        <a:rPr lang="en-GB" sz="1200" b="1" baseline="0" dirty="0" smtClean="0">
                          <a:effectLst/>
                          <a:latin typeface="Arial" panose="020B0604020202020204" pitchFamily="34" charset="0"/>
                          <a:cs typeface="Arial" panose="020B0604020202020204" pitchFamily="34" charset="0"/>
                        </a:rPr>
                        <a:t> t</a:t>
                      </a:r>
                      <a:r>
                        <a:rPr lang="en-GB" sz="1200" b="1" dirty="0" smtClean="0">
                          <a:effectLst/>
                          <a:latin typeface="Arial" panose="020B0604020202020204" pitchFamily="34" charset="0"/>
                          <a:cs typeface="Arial" panose="020B0604020202020204" pitchFamily="34" charset="0"/>
                        </a:rPr>
                        <a:t>o and consider the views </a:t>
                      </a:r>
                      <a:r>
                        <a:rPr lang="en-GB" sz="1200" b="1" baseline="0" dirty="0" smtClean="0">
                          <a:effectLst/>
                          <a:latin typeface="Arial" panose="020B0604020202020204" pitchFamily="34" charset="0"/>
                          <a:cs typeface="Arial" panose="020B0604020202020204" pitchFamily="34" charset="0"/>
                        </a:rPr>
                        <a:t>and opinions of others in discussions.</a:t>
                      </a:r>
                      <a:endParaRPr lang="en-GB" sz="1200" b="1" kern="1200" dirty="0" smtClean="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3407220330"/>
                  </a:ext>
                </a:extLst>
              </a:tr>
              <a:tr h="317359">
                <a:tc>
                  <a:txBody>
                    <a:bodyPr/>
                    <a:lstStyle/>
                    <a:p>
                      <a:pPr marL="171450" marR="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dirty="0" smtClean="0">
                          <a:latin typeface="Arial" panose="020B0604020202020204" pitchFamily="34" charset="0"/>
                          <a:cs typeface="Arial" panose="020B0604020202020204" pitchFamily="34" charset="0"/>
                        </a:rPr>
                        <a:t>Make contributions to discussions, evaluating others’ ideas and responding</a:t>
                      </a:r>
                      <a:r>
                        <a:rPr lang="en-GB" sz="1200" b="1" baseline="0" dirty="0" smtClean="0">
                          <a:latin typeface="Arial" panose="020B0604020202020204" pitchFamily="34" charset="0"/>
                          <a:cs typeface="Arial" panose="020B0604020202020204" pitchFamily="34" charset="0"/>
                        </a:rPr>
                        <a:t> to them.</a:t>
                      </a:r>
                      <a:endParaRPr lang="en-GB" sz="1200" b="1" kern="1200" dirty="0" smtClean="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3876107186"/>
                  </a:ext>
                </a:extLst>
              </a:tr>
              <a:tr h="317359">
                <a:tc>
                  <a:txBody>
                    <a:bodyPr/>
                    <a:lstStyle/>
                    <a:p>
                      <a:pPr marL="171450" indent="-171450" algn="ctr">
                        <a:buFont typeface="Arial" panose="020B0604020202020204" pitchFamily="34" charset="0"/>
                        <a:buChar char="•"/>
                      </a:pPr>
                      <a:r>
                        <a:rPr lang="en-GB" sz="1200" b="1" kern="1200" dirty="0" smtClean="0">
                          <a:solidFill>
                            <a:schemeClr val="dk1"/>
                          </a:solidFill>
                          <a:effectLst/>
                          <a:latin typeface="Arial" panose="020B0604020202020204" pitchFamily="34" charset="0"/>
                          <a:ea typeface="+mn-ea"/>
                          <a:cs typeface="Arial" panose="020B0604020202020204" pitchFamily="34" charset="0"/>
                        </a:rPr>
                        <a:t>Sustain  and argue a point of view in a debate, using formal language</a:t>
                      </a:r>
                      <a:r>
                        <a:rPr lang="en-GB" sz="1200" b="1" kern="1200" baseline="0" dirty="0" smtClean="0">
                          <a:solidFill>
                            <a:schemeClr val="dk1"/>
                          </a:solidFill>
                          <a:effectLst/>
                          <a:latin typeface="Arial" panose="020B0604020202020204" pitchFamily="34" charset="0"/>
                          <a:ea typeface="+mn-ea"/>
                          <a:cs typeface="Arial" panose="020B0604020202020204" pitchFamily="34" charset="0"/>
                        </a:rPr>
                        <a:t> of persuasion.</a:t>
                      </a:r>
                      <a:endParaRPr lang="en-GB" sz="1200" b="1" kern="1200" dirty="0" smtClean="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450844994"/>
                  </a:ext>
                </a:extLst>
              </a:tr>
              <a:tr h="525786">
                <a:tc>
                  <a:txBody>
                    <a:bodyPr/>
                    <a:lstStyle/>
                    <a:p>
                      <a:pPr marL="171450" indent="-171450" algn="ctr">
                        <a:buFont typeface="Arial" panose="020B0604020202020204" pitchFamily="34" charset="0"/>
                        <a:buChar char="•"/>
                      </a:pPr>
                      <a:r>
                        <a:rPr lang="en-GB" sz="1200" b="1" kern="1200" dirty="0" smtClean="0">
                          <a:solidFill>
                            <a:schemeClr val="dk1"/>
                          </a:solidFill>
                          <a:effectLst/>
                          <a:latin typeface="Arial" panose="020B0604020202020204" pitchFamily="34" charset="0"/>
                          <a:ea typeface="+mn-ea"/>
                          <a:cs typeface="Arial" panose="020B0604020202020204" pitchFamily="34" charset="0"/>
                        </a:rPr>
                        <a:t>Express</a:t>
                      </a:r>
                      <a:r>
                        <a:rPr lang="en-GB" sz="1200" b="1" kern="1200" baseline="0" dirty="0" smtClean="0">
                          <a:solidFill>
                            <a:schemeClr val="dk1"/>
                          </a:solidFill>
                          <a:effectLst/>
                          <a:latin typeface="Arial" panose="020B0604020202020204" pitchFamily="34" charset="0"/>
                          <a:ea typeface="+mn-ea"/>
                          <a:cs typeface="Arial" panose="020B0604020202020204" pitchFamily="34" charset="0"/>
                        </a:rPr>
                        <a:t> possibilities  using hypothetical and speculative language in science and when discussing reading.</a:t>
                      </a:r>
                      <a:endParaRPr lang="en-GB" sz="1200" b="1" kern="1200" dirty="0" smtClean="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838059623"/>
                  </a:ext>
                </a:extLst>
              </a:tr>
              <a:tr h="415095">
                <a:tc>
                  <a:txBody>
                    <a:bodyPr/>
                    <a:lstStyle/>
                    <a:p>
                      <a:pPr marL="171450" indent="-171450" algn="ctr">
                        <a:buFont typeface="Arial" panose="020B0604020202020204" pitchFamily="34" charset="0"/>
                        <a:buChar char="•"/>
                      </a:pPr>
                      <a:r>
                        <a:rPr lang="en-GB" sz="1200" b="1" kern="1200" dirty="0" smtClean="0">
                          <a:solidFill>
                            <a:schemeClr val="dk1"/>
                          </a:solidFill>
                          <a:effectLst/>
                          <a:latin typeface="Arial" panose="020B0604020202020204" pitchFamily="34" charset="0"/>
                          <a:ea typeface="+mn-ea"/>
                          <a:cs typeface="Arial" panose="020B0604020202020204" pitchFamily="34" charset="0"/>
                        </a:rPr>
                        <a:t>Engage</a:t>
                      </a:r>
                      <a:r>
                        <a:rPr lang="en-GB" sz="1200" b="1" kern="1200" baseline="0" dirty="0" smtClean="0">
                          <a:solidFill>
                            <a:schemeClr val="dk1"/>
                          </a:solidFill>
                          <a:effectLst/>
                          <a:latin typeface="Arial" panose="020B0604020202020204" pitchFamily="34" charset="0"/>
                          <a:ea typeface="+mn-ea"/>
                          <a:cs typeface="Arial" panose="020B0604020202020204" pitchFamily="34" charset="0"/>
                        </a:rPr>
                        <a:t> listeners through choice of vocabulary and register  according to the context.</a:t>
                      </a:r>
                      <a:endParaRPr lang="en-GB" sz="1200" b="1" kern="1200" dirty="0" smtClean="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666595282"/>
                  </a:ext>
                </a:extLst>
              </a:tr>
              <a:tr h="525786">
                <a:tc>
                  <a:txBody>
                    <a:bodyPr/>
                    <a:lstStyle/>
                    <a:p>
                      <a:pPr marL="171450" marR="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smtClean="0">
                          <a:solidFill>
                            <a:schemeClr val="dk1"/>
                          </a:solidFill>
                          <a:effectLst/>
                          <a:latin typeface="Arial" panose="020B0604020202020204" pitchFamily="34" charset="0"/>
                          <a:ea typeface="+mn-ea"/>
                          <a:cs typeface="Arial" panose="020B0604020202020204" pitchFamily="34" charset="0"/>
                        </a:rPr>
                        <a:t>Perform own compositions, using appropriate intonation</a:t>
                      </a:r>
                      <a:r>
                        <a:rPr lang="en-GB" sz="1200" b="1" kern="1200" baseline="0" dirty="0" smtClean="0">
                          <a:solidFill>
                            <a:schemeClr val="dk1"/>
                          </a:solidFill>
                          <a:effectLst/>
                          <a:latin typeface="Arial" panose="020B0604020202020204" pitchFamily="34" charset="0"/>
                          <a:ea typeface="+mn-ea"/>
                          <a:cs typeface="Arial" panose="020B0604020202020204" pitchFamily="34" charset="0"/>
                        </a:rPr>
                        <a:t> and </a:t>
                      </a:r>
                      <a:r>
                        <a:rPr lang="en-GB" sz="1200" b="1" kern="1200" dirty="0" smtClean="0">
                          <a:solidFill>
                            <a:schemeClr val="dk1"/>
                          </a:solidFill>
                          <a:effectLst/>
                          <a:latin typeface="Arial" panose="020B0604020202020204" pitchFamily="34" charset="0"/>
                          <a:ea typeface="+mn-ea"/>
                          <a:cs typeface="Arial" panose="020B0604020202020204" pitchFamily="34" charset="0"/>
                        </a:rPr>
                        <a:t>volume</a:t>
                      </a:r>
                      <a:r>
                        <a:rPr lang="en-GB" sz="1200" b="1" kern="1200" baseline="0" dirty="0" smtClean="0">
                          <a:solidFill>
                            <a:schemeClr val="dk1"/>
                          </a:solidFill>
                          <a:effectLst/>
                          <a:latin typeface="Arial" panose="020B0604020202020204" pitchFamily="34" charset="0"/>
                          <a:ea typeface="+mn-ea"/>
                          <a:cs typeface="Arial" panose="020B0604020202020204" pitchFamily="34" charset="0"/>
                        </a:rPr>
                        <a:t> and expression  </a:t>
                      </a:r>
                      <a:r>
                        <a:rPr lang="en-GB" sz="1200" b="1" kern="1200" dirty="0" smtClean="0">
                          <a:solidFill>
                            <a:schemeClr val="dk1"/>
                          </a:solidFill>
                          <a:effectLst/>
                          <a:latin typeface="Arial" panose="020B0604020202020204" pitchFamily="34" charset="0"/>
                          <a:ea typeface="+mn-ea"/>
                          <a:cs typeface="Arial" panose="020B0604020202020204" pitchFamily="34" charset="0"/>
                        </a:rPr>
                        <a:t>so that</a:t>
                      </a:r>
                      <a:r>
                        <a:rPr lang="en-GB" sz="1200" b="1" kern="1200" baseline="0" dirty="0" smtClean="0">
                          <a:solidFill>
                            <a:schemeClr val="dk1"/>
                          </a:solidFill>
                          <a:effectLst/>
                          <a:latin typeface="Arial" panose="020B0604020202020204" pitchFamily="34" charset="0"/>
                          <a:ea typeface="+mn-ea"/>
                          <a:cs typeface="Arial" panose="020B0604020202020204" pitchFamily="34" charset="0"/>
                        </a:rPr>
                        <a:t> literal and implied meaning is  made clear</a:t>
                      </a:r>
                      <a:r>
                        <a:rPr lang="en-GB" sz="1200" b="1" kern="1200" dirty="0" smtClean="0">
                          <a:solidFill>
                            <a:schemeClr val="dk1"/>
                          </a:solidFill>
                          <a:effectLst/>
                          <a:latin typeface="Arial" panose="020B0604020202020204" pitchFamily="34" charset="0"/>
                          <a:ea typeface="+mn-ea"/>
                          <a:cs typeface="Arial" panose="020B0604020202020204" pitchFamily="34" charset="0"/>
                        </a:rPr>
                        <a:t>.</a:t>
                      </a:r>
                    </a:p>
                  </a:txBody>
                  <a:tcPr marL="68580" marR="68580" marT="34290" marB="34290"/>
                </a:tc>
                <a:extLst>
                  <a:ext uri="{0D108BD9-81ED-4DB2-BD59-A6C34878D82A}">
                    <a16:rowId xmlns:a16="http://schemas.microsoft.com/office/drawing/2014/main" val="3616650445"/>
                  </a:ext>
                </a:extLst>
              </a:tr>
              <a:tr h="525786">
                <a:tc>
                  <a:txBody>
                    <a:bodyPr/>
                    <a:lstStyle/>
                    <a:p>
                      <a:pPr marL="171450" marR="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smtClean="0">
                          <a:solidFill>
                            <a:schemeClr val="dk1"/>
                          </a:solidFill>
                          <a:effectLst/>
                          <a:latin typeface="Arial" panose="020B0604020202020204" pitchFamily="34" charset="0"/>
                          <a:ea typeface="+mn-ea"/>
                          <a:cs typeface="Arial" panose="020B0604020202020204" pitchFamily="34" charset="0"/>
                        </a:rPr>
                        <a:t>Perform poems</a:t>
                      </a:r>
                      <a:r>
                        <a:rPr lang="en-GB" sz="1200" b="1" kern="1200" baseline="0" dirty="0" smtClean="0">
                          <a:solidFill>
                            <a:schemeClr val="dk1"/>
                          </a:solidFill>
                          <a:effectLst/>
                          <a:latin typeface="Arial" panose="020B0604020202020204" pitchFamily="34" charset="0"/>
                          <a:ea typeface="+mn-ea"/>
                          <a:cs typeface="Arial" panose="020B0604020202020204" pitchFamily="34" charset="0"/>
                        </a:rPr>
                        <a:t> or plays from memory, making deliberate choices about how they convey ideas about characters, contexts and atmosphere.</a:t>
                      </a:r>
                      <a:endParaRPr lang="en-GB" sz="1200" b="1" kern="1200" dirty="0" smtClean="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910696913"/>
                  </a:ext>
                </a:extLst>
              </a:tr>
            </a:tbl>
          </a:graphicData>
        </a:graphic>
      </p:graphicFrame>
    </p:spTree>
    <p:extLst>
      <p:ext uri="{BB962C8B-B14F-4D97-AF65-F5344CB8AC3E}">
        <p14:creationId xmlns:p14="http://schemas.microsoft.com/office/powerpoint/2010/main" val="5665421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1763688" y="588597"/>
            <a:ext cx="6172200" cy="378042"/>
          </a:xfrm>
        </p:spPr>
        <p:txBody>
          <a:bodyPr>
            <a:normAutofit fontScale="90000"/>
          </a:bodyPr>
          <a:lstStyle/>
          <a:p>
            <a:pPr algn="ctr"/>
            <a:r>
              <a:rPr lang="en-GB" sz="2100" b="1" dirty="0">
                <a:latin typeface="Arial" panose="020B0604020202020204" pitchFamily="34" charset="0"/>
                <a:cs typeface="Arial" panose="020B0604020202020204" pitchFamily="34" charset="0"/>
              </a:rPr>
              <a:t>Assessing Reading</a:t>
            </a:r>
            <a:br>
              <a:rPr lang="en-GB" sz="2100" b="1" dirty="0">
                <a:latin typeface="Arial" panose="020B0604020202020204" pitchFamily="34" charset="0"/>
                <a:cs typeface="Arial" panose="020B0604020202020204" pitchFamily="34" charset="0"/>
              </a:rPr>
            </a:br>
            <a:r>
              <a:rPr lang="en-GB" sz="2100" b="1" dirty="0">
                <a:latin typeface="Arial" panose="020B0604020202020204" pitchFamily="34" charset="0"/>
                <a:cs typeface="Arial" panose="020B0604020202020204" pitchFamily="34" charset="0"/>
              </a:rPr>
              <a:t>Exceeding Year </a:t>
            </a:r>
            <a:r>
              <a:rPr lang="en-GB" sz="2100" b="1" dirty="0" smtClean="0">
                <a:latin typeface="Arial" panose="020B0604020202020204" pitchFamily="34" charset="0"/>
                <a:cs typeface="Arial" panose="020B0604020202020204" pitchFamily="34" charset="0"/>
              </a:rPr>
              <a:t>6 </a:t>
            </a:r>
            <a:r>
              <a:rPr lang="en-GB" sz="2100" b="1" dirty="0">
                <a:latin typeface="Arial" panose="020B0604020202020204" pitchFamily="34" charset="0"/>
                <a:cs typeface="Arial" panose="020B0604020202020204" pitchFamily="34" charset="0"/>
              </a:rPr>
              <a:t>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27584" y="404664"/>
            <a:ext cx="1123950" cy="1123950"/>
          </a:xfrm>
          <a:prstGeom prst="ellipse">
            <a:avLst/>
          </a:prstGeom>
          <a:ln>
            <a:noFill/>
          </a:ln>
          <a:extLst>
            <a:ext uri="{53640926-AAD7-44D8-BBD7-CCE9431645EC}">
              <a14:shadowObscured xmlns:a14="http://schemas.microsoft.com/office/drawing/2010/main"/>
            </a:ext>
          </a:extLst>
        </p:spPr>
      </p:pic>
      <p:graphicFrame>
        <p:nvGraphicFramePr>
          <p:cNvPr id="2" name="Table 1"/>
          <p:cNvGraphicFramePr>
            <a:graphicFrameLocks noGrp="1"/>
          </p:cNvGraphicFramePr>
          <p:nvPr>
            <p:extLst>
              <p:ext uri="{D42A27DB-BD31-4B8C-83A1-F6EECF244321}">
                <p14:modId xmlns:p14="http://schemas.microsoft.com/office/powerpoint/2010/main" val="2421262734"/>
              </p:ext>
            </p:extLst>
          </p:nvPr>
        </p:nvGraphicFramePr>
        <p:xfrm>
          <a:off x="1187624" y="1528614"/>
          <a:ext cx="3600400" cy="5212080"/>
        </p:xfrm>
        <a:graphic>
          <a:graphicData uri="http://schemas.openxmlformats.org/drawingml/2006/table">
            <a:tbl>
              <a:tblPr firstRow="1" bandRow="1">
                <a:tableStyleId>{5C22544A-7EE6-4342-B048-85BDC9FD1C3A}</a:tableStyleId>
              </a:tblPr>
              <a:tblGrid>
                <a:gridCol w="3600400">
                  <a:extLst>
                    <a:ext uri="{9D8B030D-6E8A-4147-A177-3AD203B41FA5}">
                      <a16:colId xmlns:a16="http://schemas.microsoft.com/office/drawing/2014/main" val="1773279785"/>
                    </a:ext>
                  </a:extLst>
                </a:gridCol>
              </a:tblGrid>
              <a:tr h="16541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50" dirty="0" smtClean="0">
                          <a:solidFill>
                            <a:schemeClr val="tx1"/>
                          </a:solidFill>
                          <a:latin typeface="Arial" panose="020B0604020202020204" pitchFamily="34" charset="0"/>
                          <a:cs typeface="Arial" panose="020B0604020202020204" pitchFamily="34" charset="0"/>
                        </a:rPr>
                        <a:t>Year 6 Exceeding Expectations: Comprehension</a:t>
                      </a:r>
                      <a:endParaRPr lang="en-GB" sz="1050" b="1" dirty="0" smtClean="0">
                        <a:solidFill>
                          <a:schemeClr val="tx1"/>
                        </a:solidFill>
                        <a:latin typeface="Arial" panose="020B0604020202020204" pitchFamily="34" charset="0"/>
                        <a:cs typeface="Arial" panose="020B0604020202020204" pitchFamily="34" charset="0"/>
                      </a:endParaRPr>
                    </a:p>
                  </a:txBody>
                  <a:tcPr marL="68580" marR="68580" marT="34290" marB="34290">
                    <a:solidFill>
                      <a:schemeClr val="accent1">
                        <a:lumMod val="40000"/>
                        <a:lumOff val="60000"/>
                      </a:schemeClr>
                    </a:solidFill>
                  </a:tcPr>
                </a:tc>
                <a:extLst>
                  <a:ext uri="{0D108BD9-81ED-4DB2-BD59-A6C34878D82A}">
                    <a16:rowId xmlns:a16="http://schemas.microsoft.com/office/drawing/2014/main" val="2862766760"/>
                  </a:ext>
                </a:extLst>
              </a:tr>
              <a:tr h="27304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b="1" kern="1200" dirty="0" smtClean="0">
                          <a:solidFill>
                            <a:schemeClr val="tx1"/>
                          </a:solidFill>
                          <a:effectLst/>
                          <a:latin typeface="Arial" panose="020B0604020202020204" pitchFamily="34" charset="0"/>
                          <a:cs typeface="Arial" panose="020B0604020202020204" pitchFamily="34" charset="0"/>
                        </a:rPr>
                        <a:t>Explain</a:t>
                      </a:r>
                      <a:r>
                        <a:rPr lang="en-GB" sz="1050" b="1" kern="1200" baseline="0" dirty="0" smtClean="0">
                          <a:solidFill>
                            <a:schemeClr val="tx1"/>
                          </a:solidFill>
                          <a:effectLst/>
                          <a:latin typeface="Arial" panose="020B0604020202020204" pitchFamily="34" charset="0"/>
                          <a:cs typeface="Arial" panose="020B0604020202020204" pitchFamily="34" charset="0"/>
                        </a:rPr>
                        <a:t> the structural devices used to organise a text</a:t>
                      </a:r>
                      <a:r>
                        <a:rPr lang="en-GB" sz="1050" b="1" kern="1200" dirty="0" smtClean="0">
                          <a:solidFill>
                            <a:schemeClr val="tx1"/>
                          </a:solidFill>
                          <a:effectLst/>
                          <a:latin typeface="Arial" panose="020B0604020202020204" pitchFamily="34" charset="0"/>
                          <a:cs typeface="Arial" panose="020B0604020202020204" pitchFamily="34" charset="0"/>
                        </a:rPr>
                        <a:t>.</a:t>
                      </a:r>
                      <a:r>
                        <a:rPr lang="en-GB" sz="1050" b="1" kern="1200" baseline="0" dirty="0" smtClean="0">
                          <a:solidFill>
                            <a:schemeClr val="tx1"/>
                          </a:solidFill>
                          <a:effectLst/>
                          <a:latin typeface="Arial" panose="020B0604020202020204" pitchFamily="34" charset="0"/>
                          <a:cs typeface="Arial" panose="020B0604020202020204" pitchFamily="34" charset="0"/>
                        </a:rPr>
                        <a:t> </a:t>
                      </a:r>
                      <a:endParaRPr lang="en-GB" sz="1050" b="1" kern="1200" dirty="0" smtClean="0">
                        <a:solidFill>
                          <a:schemeClr val="tx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3608904019"/>
                  </a:ext>
                </a:extLst>
              </a:tr>
              <a:tr h="27304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b="1" kern="1200" dirty="0" smtClean="0">
                          <a:solidFill>
                            <a:schemeClr val="tx1"/>
                          </a:solidFill>
                          <a:effectLst/>
                          <a:latin typeface="Arial" panose="020B0604020202020204" pitchFamily="34" charset="0"/>
                          <a:ea typeface="+mn-ea"/>
                          <a:cs typeface="Arial" panose="020B0604020202020204" pitchFamily="34" charset="0"/>
                        </a:rPr>
                        <a:t>Comment</a:t>
                      </a:r>
                      <a:r>
                        <a:rPr lang="en-GB" sz="1050" b="1" kern="1200" baseline="0" dirty="0" smtClean="0">
                          <a:solidFill>
                            <a:schemeClr val="tx1"/>
                          </a:solidFill>
                          <a:effectLst/>
                          <a:latin typeface="Arial" panose="020B0604020202020204" pitchFamily="34" charset="0"/>
                          <a:ea typeface="+mn-ea"/>
                          <a:cs typeface="Arial" panose="020B0604020202020204" pitchFamily="34" charset="0"/>
                        </a:rPr>
                        <a:t> on the structural devices used to organise the text</a:t>
                      </a:r>
                      <a:r>
                        <a:rPr lang="en-GB" sz="1050" b="1" kern="1200" dirty="0" smtClean="0">
                          <a:solidFill>
                            <a:schemeClr val="tx1"/>
                          </a:solidFill>
                          <a:effectLst/>
                          <a:latin typeface="Arial" panose="020B0604020202020204" pitchFamily="34" charset="0"/>
                          <a:ea typeface="+mn-ea"/>
                          <a:cs typeface="Arial" panose="020B0604020202020204" pitchFamily="34" charset="0"/>
                        </a:rPr>
                        <a:t>.</a:t>
                      </a:r>
                    </a:p>
                  </a:txBody>
                  <a:tcPr marL="68580" marR="68580" marT="34290" marB="34290"/>
                </a:tc>
                <a:extLst>
                  <a:ext uri="{0D108BD9-81ED-4DB2-BD59-A6C34878D82A}">
                    <a16:rowId xmlns:a16="http://schemas.microsoft.com/office/drawing/2014/main" val="1072984618"/>
                  </a:ext>
                </a:extLst>
              </a:tr>
              <a:tr h="32004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b="1" kern="1200" dirty="0" smtClean="0">
                          <a:solidFill>
                            <a:schemeClr val="tx1"/>
                          </a:solidFill>
                          <a:effectLst/>
                          <a:latin typeface="Arial" panose="020B0604020202020204" pitchFamily="34" charset="0"/>
                          <a:cs typeface="Arial" panose="020B0604020202020204" pitchFamily="34" charset="0"/>
                        </a:rPr>
                        <a:t>Read several</a:t>
                      </a:r>
                      <a:r>
                        <a:rPr lang="en-GB" sz="1050" b="1" kern="1200" baseline="0" dirty="0" smtClean="0">
                          <a:solidFill>
                            <a:schemeClr val="tx1"/>
                          </a:solidFill>
                          <a:effectLst/>
                          <a:latin typeface="Arial" panose="020B0604020202020204" pitchFamily="34" charset="0"/>
                          <a:cs typeface="Arial" panose="020B0604020202020204" pitchFamily="34" charset="0"/>
                        </a:rPr>
                        <a:t> texts on the same topic to find and compare information.</a:t>
                      </a:r>
                      <a:endParaRPr lang="en-GB" sz="1050" b="1" kern="1200" dirty="0" smtClean="0">
                        <a:solidFill>
                          <a:schemeClr val="tx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73188778"/>
                  </a:ext>
                </a:extLst>
              </a:tr>
              <a:tr h="242723">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b="1" kern="1200" dirty="0" smtClean="0">
                          <a:solidFill>
                            <a:schemeClr val="dk1"/>
                          </a:solidFill>
                          <a:effectLst/>
                          <a:latin typeface="Arial" panose="020B0604020202020204" pitchFamily="34" charset="0"/>
                          <a:ea typeface="+mn-ea"/>
                          <a:cs typeface="Arial" panose="020B0604020202020204" pitchFamily="34" charset="0"/>
                        </a:rPr>
                        <a:t>Explain</a:t>
                      </a:r>
                      <a:r>
                        <a:rPr lang="en-GB" sz="1050" b="1" kern="1200" baseline="0" dirty="0" smtClean="0">
                          <a:solidFill>
                            <a:schemeClr val="dk1"/>
                          </a:solidFill>
                          <a:effectLst/>
                          <a:latin typeface="Arial" panose="020B0604020202020204" pitchFamily="34" charset="0"/>
                          <a:ea typeface="+mn-ea"/>
                          <a:cs typeface="Arial" panose="020B0604020202020204" pitchFamily="34" charset="0"/>
                        </a:rPr>
                        <a:t> </a:t>
                      </a:r>
                      <a:r>
                        <a:rPr lang="en-GB" sz="1050" b="1" kern="1200" dirty="0" smtClean="0">
                          <a:solidFill>
                            <a:schemeClr val="dk1"/>
                          </a:solidFill>
                          <a:effectLst/>
                          <a:latin typeface="Arial" panose="020B0604020202020204" pitchFamily="34" charset="0"/>
                          <a:ea typeface="+mn-ea"/>
                          <a:cs typeface="Arial" panose="020B0604020202020204" pitchFamily="34" charset="0"/>
                        </a:rPr>
                        <a:t>the main purpose of a text and summarise it succinctly. </a:t>
                      </a:r>
                    </a:p>
                  </a:txBody>
                  <a:tcPr marL="68580" marR="68580" marT="34290" marB="34290"/>
                </a:tc>
                <a:extLst>
                  <a:ext uri="{0D108BD9-81ED-4DB2-BD59-A6C34878D82A}">
                    <a16:rowId xmlns:a16="http://schemas.microsoft.com/office/drawing/2014/main" val="587318471"/>
                  </a:ext>
                </a:extLst>
              </a:tr>
              <a:tr h="242723">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b="1" kern="1200" dirty="0" smtClean="0">
                          <a:solidFill>
                            <a:schemeClr val="tx1"/>
                          </a:solidFill>
                          <a:effectLst/>
                          <a:latin typeface="Arial" panose="020B0604020202020204" pitchFamily="34" charset="0"/>
                          <a:ea typeface="+mn-ea"/>
                          <a:cs typeface="Arial" panose="020B0604020202020204" pitchFamily="34" charset="0"/>
                        </a:rPr>
                        <a:t>Draw inferences from subtle</a:t>
                      </a:r>
                      <a:r>
                        <a:rPr lang="en-GB" sz="1050" b="1" kern="1200" baseline="0" dirty="0" smtClean="0">
                          <a:solidFill>
                            <a:schemeClr val="tx1"/>
                          </a:solidFill>
                          <a:effectLst/>
                          <a:latin typeface="Arial" panose="020B0604020202020204" pitchFamily="34" charset="0"/>
                          <a:ea typeface="+mn-ea"/>
                          <a:cs typeface="Arial" panose="020B0604020202020204" pitchFamily="34" charset="0"/>
                        </a:rPr>
                        <a:t> clues </a:t>
                      </a:r>
                      <a:r>
                        <a:rPr lang="en-GB" sz="1050" b="1" kern="1200" dirty="0" smtClean="0">
                          <a:solidFill>
                            <a:schemeClr val="tx1"/>
                          </a:solidFill>
                          <a:effectLst/>
                          <a:latin typeface="Arial" panose="020B0604020202020204" pitchFamily="34" charset="0"/>
                          <a:ea typeface="+mn-ea"/>
                          <a:cs typeface="Arial" panose="020B0604020202020204" pitchFamily="34" charset="0"/>
                        </a:rPr>
                        <a:t>across a complete text</a:t>
                      </a:r>
                    </a:p>
                  </a:txBody>
                  <a:tcPr marL="68580" marR="68580" marT="34290" marB="34290"/>
                </a:tc>
                <a:extLst>
                  <a:ext uri="{0D108BD9-81ED-4DB2-BD59-A6C34878D82A}">
                    <a16:rowId xmlns:a16="http://schemas.microsoft.com/office/drawing/2014/main" val="1600273841"/>
                  </a:ext>
                </a:extLst>
              </a:tr>
              <a:tr h="3662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b="1" kern="1200" dirty="0" smtClean="0">
                          <a:solidFill>
                            <a:schemeClr val="tx1"/>
                          </a:solidFill>
                          <a:effectLst/>
                          <a:latin typeface="Arial" panose="020B0604020202020204" pitchFamily="34" charset="0"/>
                          <a:cs typeface="Arial" panose="020B0604020202020204" pitchFamily="34" charset="0"/>
                        </a:rPr>
                        <a:t>Recognise</a:t>
                      </a:r>
                      <a:r>
                        <a:rPr lang="en-GB" sz="1050" b="1" kern="1200" baseline="0" dirty="0" smtClean="0">
                          <a:solidFill>
                            <a:schemeClr val="tx1"/>
                          </a:solidFill>
                          <a:effectLst/>
                          <a:latin typeface="Arial" panose="020B0604020202020204" pitchFamily="34" charset="0"/>
                          <a:cs typeface="Arial" panose="020B0604020202020204" pitchFamily="34" charset="0"/>
                        </a:rPr>
                        <a:t> the impact of  the social, historical, cultural on the themes in a text.</a:t>
                      </a:r>
                      <a:endParaRPr lang="en-GB" sz="1050" b="1" kern="1200" dirty="0" smtClean="0">
                        <a:solidFill>
                          <a:schemeClr val="tx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300128420"/>
                  </a:ext>
                </a:extLst>
              </a:tr>
              <a:tr h="261049">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b="1" kern="1200" dirty="0" smtClean="0">
                          <a:solidFill>
                            <a:schemeClr val="tx1"/>
                          </a:solidFill>
                          <a:effectLst/>
                          <a:latin typeface="Arial" panose="020B0604020202020204" pitchFamily="34" charset="0"/>
                          <a:cs typeface="Arial" panose="020B0604020202020204" pitchFamily="34" charset="0"/>
                        </a:rPr>
                        <a:t>Comment</a:t>
                      </a:r>
                      <a:r>
                        <a:rPr lang="en-GB" sz="1050" b="1" kern="1200" baseline="0" dirty="0" smtClean="0">
                          <a:solidFill>
                            <a:schemeClr val="tx1"/>
                          </a:solidFill>
                          <a:effectLst/>
                          <a:latin typeface="Arial" panose="020B0604020202020204" pitchFamily="34" charset="0"/>
                          <a:cs typeface="Arial" panose="020B0604020202020204" pitchFamily="34" charset="0"/>
                        </a:rPr>
                        <a:t> on the development of themes in longer novels.</a:t>
                      </a:r>
                      <a:endParaRPr lang="en-GB" sz="1050" b="1" kern="1200" dirty="0" smtClean="0">
                        <a:solidFill>
                          <a:schemeClr val="tx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624092663"/>
                  </a:ext>
                </a:extLst>
              </a:tr>
              <a:tr h="320040">
                <a:tc>
                  <a:txBody>
                    <a:bodyPr/>
                    <a:lstStyle/>
                    <a:p>
                      <a:pPr marL="171450" indent="-171450">
                        <a:buFont typeface="Arial" panose="020B0604020202020204" pitchFamily="34" charset="0"/>
                        <a:buChar char="•"/>
                      </a:pPr>
                      <a:r>
                        <a:rPr lang="en-GB" sz="1050" b="1" kern="1200" dirty="0" smtClean="0">
                          <a:solidFill>
                            <a:schemeClr val="tx1"/>
                          </a:solidFill>
                          <a:effectLst/>
                          <a:latin typeface="Arial" panose="020B0604020202020204" pitchFamily="34" charset="0"/>
                          <a:ea typeface="+mn-ea"/>
                          <a:cs typeface="Arial" panose="020B0604020202020204" pitchFamily="34" charset="0"/>
                        </a:rPr>
                        <a:t>Compare</a:t>
                      </a:r>
                      <a:r>
                        <a:rPr lang="en-GB" sz="1050" b="1" kern="1200" baseline="0" dirty="0" smtClean="0">
                          <a:solidFill>
                            <a:schemeClr val="tx1"/>
                          </a:solidFill>
                          <a:effectLst/>
                          <a:latin typeface="Arial" panose="020B0604020202020204" pitchFamily="34" charset="0"/>
                          <a:ea typeface="+mn-ea"/>
                          <a:cs typeface="Arial" panose="020B0604020202020204" pitchFamily="34" charset="0"/>
                        </a:rPr>
                        <a:t> and contrast the styles of different writers with evidence and explanation.</a:t>
                      </a:r>
                      <a:endParaRPr lang="en-GB" sz="1050" b="1" kern="1200" dirty="0" smtClean="0">
                        <a:solidFill>
                          <a:schemeClr val="tx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2221242292"/>
                  </a:ext>
                </a:extLst>
              </a:tr>
              <a:tr h="32004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b="1" kern="1200" dirty="0" smtClean="0">
                          <a:solidFill>
                            <a:schemeClr val="tx1"/>
                          </a:solidFill>
                          <a:effectLst/>
                          <a:latin typeface="Arial" panose="020B0604020202020204" pitchFamily="34" charset="0"/>
                          <a:ea typeface="+mn-ea"/>
                          <a:cs typeface="Arial" panose="020B0604020202020204" pitchFamily="34" charset="0"/>
                        </a:rPr>
                        <a:t>Evaluate</a:t>
                      </a:r>
                      <a:r>
                        <a:rPr lang="en-GB" sz="1050" b="1" kern="1200" baseline="0" dirty="0" smtClean="0">
                          <a:solidFill>
                            <a:schemeClr val="tx1"/>
                          </a:solidFill>
                          <a:effectLst/>
                          <a:latin typeface="Arial" panose="020B0604020202020204" pitchFamily="34" charset="0"/>
                          <a:ea typeface="+mn-ea"/>
                          <a:cs typeface="Arial" panose="020B0604020202020204" pitchFamily="34" charset="0"/>
                        </a:rPr>
                        <a:t> the styles of different writers with evidence and explanation.</a:t>
                      </a:r>
                      <a:endParaRPr lang="en-GB" sz="1050" b="1" kern="1200" dirty="0" smtClean="0">
                        <a:solidFill>
                          <a:schemeClr val="tx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604735998"/>
                  </a:ext>
                </a:extLst>
              </a:tr>
              <a:tr h="437613">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b="1" kern="1200" dirty="0" smtClean="0">
                          <a:solidFill>
                            <a:schemeClr val="tx1"/>
                          </a:solidFill>
                          <a:effectLst/>
                          <a:latin typeface="Arial" panose="020B0604020202020204" pitchFamily="34" charset="0"/>
                          <a:cs typeface="Arial" panose="020B0604020202020204" pitchFamily="34" charset="0"/>
                        </a:rPr>
                        <a:t>Prepare poems and plays  to</a:t>
                      </a:r>
                      <a:r>
                        <a:rPr lang="en-GB" sz="1050" b="1" kern="1200" baseline="0" dirty="0" smtClean="0">
                          <a:solidFill>
                            <a:schemeClr val="tx1"/>
                          </a:solidFill>
                          <a:effectLst/>
                          <a:latin typeface="Arial" panose="020B0604020202020204" pitchFamily="34" charset="0"/>
                          <a:cs typeface="Arial" panose="020B0604020202020204" pitchFamily="34" charset="0"/>
                        </a:rPr>
                        <a:t> </a:t>
                      </a:r>
                      <a:r>
                        <a:rPr lang="en-GB" sz="1050" b="1" kern="1200" dirty="0" smtClean="0">
                          <a:solidFill>
                            <a:schemeClr val="tx1"/>
                          </a:solidFill>
                          <a:effectLst/>
                          <a:latin typeface="Arial" panose="020B0604020202020204" pitchFamily="34" charset="0"/>
                          <a:cs typeface="Arial" panose="020B0604020202020204" pitchFamily="34" charset="0"/>
                        </a:rPr>
                        <a:t>read aloud and to perform,</a:t>
                      </a:r>
                      <a:r>
                        <a:rPr lang="en-GB" sz="1050" b="1" kern="1200" baseline="0" dirty="0" smtClean="0">
                          <a:solidFill>
                            <a:schemeClr val="tx1"/>
                          </a:solidFill>
                          <a:effectLst/>
                          <a:latin typeface="Arial" panose="020B0604020202020204" pitchFamily="34" charset="0"/>
                          <a:cs typeface="Arial" panose="020B0604020202020204" pitchFamily="34" charset="0"/>
                        </a:rPr>
                        <a:t> using body language, tone, pitch and volume to engage the audience</a:t>
                      </a:r>
                      <a:r>
                        <a:rPr lang="en-GB" sz="1050" b="1" kern="1200" dirty="0" smtClean="0">
                          <a:solidFill>
                            <a:schemeClr val="tx1"/>
                          </a:solidFill>
                          <a:effectLst/>
                          <a:latin typeface="Arial" panose="020B0604020202020204" pitchFamily="34" charset="0"/>
                          <a:cs typeface="Arial" panose="020B0604020202020204" pitchFamily="34" charset="0"/>
                        </a:rPr>
                        <a:t>.</a:t>
                      </a:r>
                      <a:endParaRPr lang="en-GB" sz="1050" b="1" kern="1200" dirty="0" smtClean="0">
                        <a:solidFill>
                          <a:schemeClr val="tx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256438074"/>
                  </a:ext>
                </a:extLst>
              </a:tr>
              <a:tr h="230501">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b="1" kern="1200" dirty="0" smtClean="0">
                          <a:solidFill>
                            <a:schemeClr val="dk1"/>
                          </a:solidFill>
                          <a:effectLst/>
                          <a:latin typeface="Arial" panose="020B0604020202020204" pitchFamily="34" charset="0"/>
                          <a:ea typeface="+mn-ea"/>
                          <a:cs typeface="Arial" panose="020B0604020202020204" pitchFamily="34" charset="0"/>
                        </a:rPr>
                        <a:t>Compare</a:t>
                      </a:r>
                      <a:r>
                        <a:rPr lang="en-GB" sz="1050" b="1" kern="1200" baseline="0" dirty="0" smtClean="0">
                          <a:solidFill>
                            <a:schemeClr val="dk1"/>
                          </a:solidFill>
                          <a:effectLst/>
                          <a:latin typeface="Arial" panose="020B0604020202020204" pitchFamily="34" charset="0"/>
                          <a:ea typeface="+mn-ea"/>
                          <a:cs typeface="Arial" panose="020B0604020202020204" pitchFamily="34" charset="0"/>
                        </a:rPr>
                        <a:t> and contrast the language used in two different texts.</a:t>
                      </a:r>
                      <a:endParaRPr lang="en-GB" sz="1050" b="1" kern="1200" dirty="0" smtClean="0">
                        <a:solidFill>
                          <a:schemeClr val="tx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511812813"/>
                  </a:ext>
                </a:extLst>
              </a:tr>
              <a:tr h="324036">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b="1" kern="1200" dirty="0" smtClean="0">
                          <a:solidFill>
                            <a:schemeClr val="dk1"/>
                          </a:solidFill>
                          <a:effectLst/>
                          <a:latin typeface="Arial" panose="020B0604020202020204" pitchFamily="34" charset="0"/>
                          <a:ea typeface="+mn-ea"/>
                          <a:cs typeface="Arial" panose="020B0604020202020204" pitchFamily="34" charset="0"/>
                        </a:rPr>
                        <a:t>Identify</a:t>
                      </a:r>
                      <a:r>
                        <a:rPr lang="en-GB" sz="1050" b="1" kern="1200" baseline="0" dirty="0" smtClean="0">
                          <a:solidFill>
                            <a:schemeClr val="dk1"/>
                          </a:solidFill>
                          <a:effectLst/>
                          <a:latin typeface="Arial" panose="020B0604020202020204" pitchFamily="34" charset="0"/>
                          <a:ea typeface="+mn-ea"/>
                          <a:cs typeface="Arial" panose="020B0604020202020204" pitchFamily="34" charset="0"/>
                        </a:rPr>
                        <a:t> the grammatical features/techniques used to create mood, atmosphere, key messages, attitudes.</a:t>
                      </a:r>
                      <a:endParaRPr lang="en-GB" sz="1050" b="1" kern="1200" dirty="0" smtClean="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3134355082"/>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3190423430"/>
              </p:ext>
            </p:extLst>
          </p:nvPr>
        </p:nvGraphicFramePr>
        <p:xfrm>
          <a:off x="4871456" y="1527810"/>
          <a:ext cx="3960440" cy="5330190"/>
        </p:xfrm>
        <a:graphic>
          <a:graphicData uri="http://schemas.openxmlformats.org/drawingml/2006/table">
            <a:tbl>
              <a:tblPr firstRow="1" bandRow="1">
                <a:tableStyleId>{5C22544A-7EE6-4342-B048-85BDC9FD1C3A}</a:tableStyleId>
              </a:tblPr>
              <a:tblGrid>
                <a:gridCol w="3960440">
                  <a:extLst>
                    <a:ext uri="{9D8B030D-6E8A-4147-A177-3AD203B41FA5}">
                      <a16:colId xmlns:a16="http://schemas.microsoft.com/office/drawing/2014/main" val="2141082908"/>
                    </a:ext>
                  </a:extLst>
                </a:gridCol>
              </a:tblGrid>
              <a:tr h="101351">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050" dirty="0" smtClean="0">
                          <a:solidFill>
                            <a:schemeClr val="tx1"/>
                          </a:solidFill>
                          <a:latin typeface="Arial" panose="020B0604020202020204" pitchFamily="34" charset="0"/>
                          <a:cs typeface="Arial" panose="020B0604020202020204" pitchFamily="34" charset="0"/>
                        </a:rPr>
                        <a:t>Year 6 Exceeding Expectations: Comprehension</a:t>
                      </a:r>
                      <a:endParaRPr lang="en-GB" sz="1050" b="1" dirty="0" smtClean="0">
                        <a:solidFill>
                          <a:schemeClr val="tx1"/>
                        </a:solidFill>
                        <a:latin typeface="Arial" panose="020B0604020202020204" pitchFamily="34" charset="0"/>
                        <a:cs typeface="Arial" panose="020B0604020202020204" pitchFamily="34" charset="0"/>
                      </a:endParaRPr>
                    </a:p>
                    <a:p>
                      <a:pPr marL="0" indent="0">
                        <a:buFont typeface="Arial" panose="020B0604020202020204" pitchFamily="34" charset="0"/>
                        <a:buNone/>
                      </a:pPr>
                      <a:endParaRPr lang="en-GB" sz="1050" b="1" kern="1200" dirty="0" smtClean="0">
                        <a:solidFill>
                          <a:schemeClr val="dk1"/>
                        </a:solidFill>
                        <a:effectLst/>
                        <a:latin typeface="Arial" panose="020B0604020202020204" pitchFamily="34" charset="0"/>
                        <a:ea typeface="+mn-ea"/>
                        <a:cs typeface="Arial" panose="020B0604020202020204" pitchFamily="34" charset="0"/>
                      </a:endParaRPr>
                    </a:p>
                  </a:txBody>
                  <a:tcPr marL="68580" marR="68580" marT="34290" marB="34290">
                    <a:solidFill>
                      <a:schemeClr val="accent1">
                        <a:lumMod val="40000"/>
                        <a:lumOff val="60000"/>
                      </a:schemeClr>
                    </a:solidFill>
                  </a:tcPr>
                </a:tc>
                <a:extLst>
                  <a:ext uri="{0D108BD9-81ED-4DB2-BD59-A6C34878D82A}">
                    <a16:rowId xmlns:a16="http://schemas.microsoft.com/office/drawing/2014/main" val="971460325"/>
                  </a:ext>
                </a:extLst>
              </a:tr>
              <a:tr h="320040">
                <a:tc>
                  <a:txBody>
                    <a:bodyPr/>
                    <a:lstStyle/>
                    <a:p>
                      <a:pPr marL="171450" indent="-171450">
                        <a:buFont typeface="Arial" panose="020B0604020202020204" pitchFamily="34" charset="0"/>
                        <a:buChar char="•"/>
                      </a:pPr>
                      <a:r>
                        <a:rPr lang="en-GB" sz="1050" b="1" kern="1200" dirty="0" smtClean="0">
                          <a:solidFill>
                            <a:schemeClr val="dk1"/>
                          </a:solidFill>
                          <a:effectLst/>
                          <a:latin typeface="Arial" panose="020B0604020202020204" pitchFamily="34" charset="0"/>
                          <a:ea typeface="+mn-ea"/>
                          <a:cs typeface="Arial" panose="020B0604020202020204" pitchFamily="34" charset="0"/>
                        </a:rPr>
                        <a:t>Evaluate the</a:t>
                      </a:r>
                      <a:r>
                        <a:rPr lang="en-GB" sz="1050" b="1" kern="1200" baseline="0" dirty="0" smtClean="0">
                          <a:solidFill>
                            <a:schemeClr val="dk1"/>
                          </a:solidFill>
                          <a:effectLst/>
                          <a:latin typeface="Arial" panose="020B0604020202020204" pitchFamily="34" charset="0"/>
                          <a:ea typeface="+mn-ea"/>
                          <a:cs typeface="Arial" panose="020B0604020202020204" pitchFamily="34" charset="0"/>
                        </a:rPr>
                        <a:t> impact of the grammatical features/techniques used to create mood, atmosphere, key messages, attitudes.</a:t>
                      </a:r>
                      <a:endParaRPr lang="en-GB" sz="1050" b="1" kern="1200" dirty="0" smtClean="0">
                        <a:solidFill>
                          <a:schemeClr val="dk1"/>
                        </a:solidFill>
                        <a:effectLst/>
                        <a:latin typeface="Arial" panose="020B0604020202020204" pitchFamily="34" charset="0"/>
                        <a:ea typeface="+mn-ea"/>
                        <a:cs typeface="Arial" panose="020B0604020202020204" pitchFamily="34" charset="0"/>
                      </a:endParaRPr>
                    </a:p>
                  </a:txBody>
                  <a:tcPr marL="68580" marR="68580" marT="34290" marB="34290">
                    <a:solidFill>
                      <a:schemeClr val="accent2">
                        <a:lumMod val="20000"/>
                        <a:lumOff val="80000"/>
                      </a:schemeClr>
                    </a:solidFill>
                  </a:tcPr>
                </a:tc>
                <a:extLst>
                  <a:ext uri="{0D108BD9-81ED-4DB2-BD59-A6C34878D82A}">
                    <a16:rowId xmlns:a16="http://schemas.microsoft.com/office/drawing/2014/main" val="1340542809"/>
                  </a:ext>
                </a:extLst>
              </a:tr>
              <a:tr h="27813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b="1" kern="1200" dirty="0" smtClean="0">
                          <a:solidFill>
                            <a:schemeClr val="dk1"/>
                          </a:solidFill>
                          <a:effectLst/>
                          <a:latin typeface="Arial" panose="020B0604020202020204" pitchFamily="34" charset="0"/>
                          <a:ea typeface="+mn-ea"/>
                          <a:cs typeface="Arial" panose="020B0604020202020204" pitchFamily="34" charset="0"/>
                        </a:rPr>
                        <a:t>Identify</a:t>
                      </a:r>
                      <a:r>
                        <a:rPr lang="en-GB" sz="1050" b="1" kern="1200" baseline="0" dirty="0" smtClean="0">
                          <a:solidFill>
                            <a:schemeClr val="dk1"/>
                          </a:solidFill>
                          <a:effectLst/>
                          <a:latin typeface="Arial" panose="020B0604020202020204" pitchFamily="34" charset="0"/>
                          <a:ea typeface="+mn-ea"/>
                          <a:cs typeface="Arial" panose="020B0604020202020204" pitchFamily="34" charset="0"/>
                        </a:rPr>
                        <a:t> how writers manipulate grammatical features for effect.</a:t>
                      </a:r>
                      <a:endParaRPr lang="en-GB" sz="1050" b="1" kern="1200" dirty="0" smtClean="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821317574"/>
                  </a:ext>
                </a:extLst>
              </a:tr>
              <a:tr h="22801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b="1" kern="1200" dirty="0" smtClean="0">
                          <a:solidFill>
                            <a:schemeClr val="dk1"/>
                          </a:solidFill>
                          <a:effectLst/>
                          <a:latin typeface="Arial" panose="020B0604020202020204" pitchFamily="34" charset="0"/>
                          <a:ea typeface="+mn-ea"/>
                          <a:cs typeface="Arial" panose="020B0604020202020204" pitchFamily="34" charset="0"/>
                        </a:rPr>
                        <a:t>Analyse why writers make specific vocabulary choices.</a:t>
                      </a:r>
                    </a:p>
                  </a:txBody>
                  <a:tcPr marL="68580" marR="68580" marT="34290" marB="34290"/>
                </a:tc>
                <a:extLst>
                  <a:ext uri="{0D108BD9-81ED-4DB2-BD59-A6C34878D82A}">
                    <a16:rowId xmlns:a16="http://schemas.microsoft.com/office/drawing/2014/main" val="670328881"/>
                  </a:ext>
                </a:extLst>
              </a:tr>
              <a:tr h="32004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b="1" kern="1200" dirty="0" smtClean="0">
                          <a:solidFill>
                            <a:schemeClr val="dk1"/>
                          </a:solidFill>
                          <a:effectLst/>
                          <a:latin typeface="Arial" panose="020B0604020202020204" pitchFamily="34" charset="0"/>
                          <a:ea typeface="+mn-ea"/>
                          <a:cs typeface="Arial" panose="020B0604020202020204" pitchFamily="34" charset="0"/>
                        </a:rPr>
                        <a:t>Give a personal response</a:t>
                      </a:r>
                      <a:r>
                        <a:rPr lang="en-GB" sz="1050" b="1" kern="1200" baseline="0" dirty="0" smtClean="0">
                          <a:solidFill>
                            <a:schemeClr val="dk1"/>
                          </a:solidFill>
                          <a:effectLst/>
                          <a:latin typeface="Arial" panose="020B0604020202020204" pitchFamily="34" charset="0"/>
                          <a:ea typeface="+mn-ea"/>
                          <a:cs typeface="Arial" panose="020B0604020202020204" pitchFamily="34" charset="0"/>
                        </a:rPr>
                        <a:t> to a range of literature and non-fiction texts, stating preferences and justifying them.</a:t>
                      </a:r>
                      <a:endParaRPr lang="en-GB" sz="1050" b="1" kern="1200" dirty="0" smtClean="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3971102711"/>
                  </a:ext>
                </a:extLst>
              </a:tr>
              <a:tr h="22002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b="1" kern="1200" dirty="0" smtClean="0">
                          <a:solidFill>
                            <a:schemeClr val="dk1"/>
                          </a:solidFill>
                          <a:effectLst/>
                          <a:latin typeface="Arial" panose="020B0604020202020204" pitchFamily="34" charset="0"/>
                          <a:ea typeface="+mn-ea"/>
                          <a:cs typeface="Arial" panose="020B0604020202020204" pitchFamily="34" charset="0"/>
                        </a:rPr>
                        <a:t>Explain how and why a text has impact on a reader.</a:t>
                      </a:r>
                    </a:p>
                  </a:txBody>
                  <a:tcPr marL="68580" marR="68580" marT="34290" marB="34290"/>
                </a:tc>
                <a:extLst>
                  <a:ext uri="{0D108BD9-81ED-4DB2-BD59-A6C34878D82A}">
                    <a16:rowId xmlns:a16="http://schemas.microsoft.com/office/drawing/2014/main" val="3952065251"/>
                  </a:ext>
                </a:extLst>
              </a:tr>
              <a:tr h="205338">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b="1" kern="1200" dirty="0" smtClean="0">
                          <a:solidFill>
                            <a:schemeClr val="dk1"/>
                          </a:solidFill>
                          <a:effectLst/>
                          <a:latin typeface="Arial" panose="020B0604020202020204" pitchFamily="34" charset="0"/>
                          <a:ea typeface="+mn-ea"/>
                          <a:cs typeface="Arial" panose="020B0604020202020204" pitchFamily="34" charset="0"/>
                        </a:rPr>
                        <a:t>Identify how characters change during the events of a longer novel.</a:t>
                      </a:r>
                    </a:p>
                  </a:txBody>
                  <a:tcPr marL="68580" marR="68580" marT="34290" marB="34290"/>
                </a:tc>
                <a:extLst>
                  <a:ext uri="{0D108BD9-81ED-4DB2-BD59-A6C34878D82A}">
                    <a16:rowId xmlns:a16="http://schemas.microsoft.com/office/drawing/2014/main" val="3926024515"/>
                  </a:ext>
                </a:extLst>
              </a:tr>
              <a:tr h="22002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b="1" kern="1200" dirty="0" smtClean="0">
                          <a:solidFill>
                            <a:schemeClr val="dk1"/>
                          </a:solidFill>
                          <a:effectLst/>
                          <a:latin typeface="Arial" panose="020B0604020202020204" pitchFamily="34" charset="0"/>
                          <a:ea typeface="+mn-ea"/>
                          <a:cs typeface="Arial" panose="020B0604020202020204" pitchFamily="34" charset="0"/>
                        </a:rPr>
                        <a:t>Explain the key features, themes and characters across a text.</a:t>
                      </a:r>
                    </a:p>
                  </a:txBody>
                  <a:tcPr marL="68580" marR="68580" marT="34290" marB="34290"/>
                </a:tc>
                <a:extLst>
                  <a:ext uri="{0D108BD9-81ED-4DB2-BD59-A6C34878D82A}">
                    <a16:rowId xmlns:a16="http://schemas.microsoft.com/office/drawing/2014/main" val="3226569837"/>
                  </a:ext>
                </a:extLst>
              </a:tr>
              <a:tr h="32004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b="1" kern="1200" dirty="0" smtClean="0">
                          <a:solidFill>
                            <a:schemeClr val="dk1"/>
                          </a:solidFill>
                          <a:effectLst/>
                          <a:latin typeface="Arial" panose="020B0604020202020204" pitchFamily="34" charset="0"/>
                          <a:ea typeface="+mn-ea"/>
                          <a:cs typeface="Arial" panose="020B0604020202020204" pitchFamily="34" charset="0"/>
                        </a:rPr>
                        <a:t>Compare and contrast characters, themes and structure in texts by the</a:t>
                      </a:r>
                      <a:r>
                        <a:rPr lang="en-GB" sz="1050" b="1" kern="1200" baseline="0" dirty="0" smtClean="0">
                          <a:solidFill>
                            <a:schemeClr val="dk1"/>
                          </a:solidFill>
                          <a:effectLst/>
                          <a:latin typeface="Arial" panose="020B0604020202020204" pitchFamily="34" charset="0"/>
                          <a:ea typeface="+mn-ea"/>
                          <a:cs typeface="Arial" panose="020B0604020202020204" pitchFamily="34" charset="0"/>
                        </a:rPr>
                        <a:t> same and different writers.</a:t>
                      </a:r>
                      <a:endParaRPr lang="en-GB" sz="1050" b="1" kern="1200" dirty="0" smtClean="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846932942"/>
                  </a:ext>
                </a:extLst>
              </a:tr>
              <a:tr h="32004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b="1" kern="1200" dirty="0" smtClean="0">
                          <a:solidFill>
                            <a:schemeClr val="dk1"/>
                          </a:solidFill>
                          <a:effectLst/>
                          <a:latin typeface="Arial" panose="020B0604020202020204" pitchFamily="34" charset="0"/>
                          <a:ea typeface="+mn-ea"/>
                          <a:cs typeface="Arial" panose="020B0604020202020204" pitchFamily="34" charset="0"/>
                        </a:rPr>
                        <a:t>Explain the author’s viewpoint in a text</a:t>
                      </a:r>
                      <a:r>
                        <a:rPr lang="en-GB" sz="1050" b="1" kern="1200" baseline="0" dirty="0" smtClean="0">
                          <a:solidFill>
                            <a:schemeClr val="dk1"/>
                          </a:solidFill>
                          <a:effectLst/>
                          <a:latin typeface="Arial" panose="020B0604020202020204" pitchFamily="34" charset="0"/>
                          <a:ea typeface="+mn-ea"/>
                          <a:cs typeface="Arial" panose="020B0604020202020204" pitchFamily="34" charset="0"/>
                        </a:rPr>
                        <a:t> and present an alternative point of view.</a:t>
                      </a:r>
                      <a:endParaRPr lang="en-GB" sz="1050" b="1" kern="1200" dirty="0" smtClean="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630739873"/>
                  </a:ext>
                </a:extLst>
              </a:tr>
              <a:tr h="32004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b="1" kern="1200" dirty="0" smtClean="0">
                          <a:solidFill>
                            <a:schemeClr val="dk1"/>
                          </a:solidFill>
                          <a:effectLst/>
                          <a:latin typeface="Arial" panose="020B0604020202020204" pitchFamily="34" charset="0"/>
                          <a:ea typeface="+mn-ea"/>
                          <a:cs typeface="Arial" panose="020B0604020202020204" pitchFamily="34" charset="0"/>
                        </a:rPr>
                        <a:t>Explain </a:t>
                      </a:r>
                      <a:r>
                        <a:rPr lang="en-GB" sz="1050" b="1" kern="1200" baseline="0" dirty="0" smtClean="0">
                          <a:solidFill>
                            <a:schemeClr val="dk1"/>
                          </a:solidFill>
                          <a:effectLst/>
                          <a:latin typeface="Arial" panose="020B0604020202020204" pitchFamily="34" charset="0"/>
                          <a:ea typeface="+mn-ea"/>
                          <a:cs typeface="Arial" panose="020B0604020202020204" pitchFamily="34" charset="0"/>
                        </a:rPr>
                        <a:t> an opinion, referring to the text to justify it; Point, Evidence and Explanation (PEE).</a:t>
                      </a:r>
                      <a:endParaRPr lang="en-GB" sz="1050" b="1" kern="1200" dirty="0" smtClean="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2321218241"/>
                  </a:ext>
                </a:extLst>
              </a:tr>
              <a:tr h="32004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b="1" kern="1200" baseline="0" dirty="0" smtClean="0">
                          <a:solidFill>
                            <a:schemeClr val="dk1"/>
                          </a:solidFill>
                          <a:effectLst/>
                          <a:latin typeface="Arial" panose="020B0604020202020204" pitchFamily="34" charset="0"/>
                          <a:ea typeface="+mn-ea"/>
                          <a:cs typeface="Arial" panose="020B0604020202020204" pitchFamily="34" charset="0"/>
                        </a:rPr>
                        <a:t>Present a counter-argument in response to others’ points of view using evidence from the text and </a:t>
                      </a:r>
                      <a:r>
                        <a:rPr lang="en-GB" sz="1050" b="1" kern="1200" baseline="0" dirty="0" smtClean="0">
                          <a:solidFill>
                            <a:schemeClr val="tx1"/>
                          </a:solidFill>
                          <a:effectLst/>
                          <a:latin typeface="Arial" panose="020B0604020202020204" pitchFamily="34" charset="0"/>
                          <a:ea typeface="+mn-ea"/>
                          <a:cs typeface="Arial" panose="020B0604020202020204" pitchFamily="34" charset="0"/>
                        </a:rPr>
                        <a:t>explanation (PEE).</a:t>
                      </a:r>
                      <a:endParaRPr lang="en-GB" sz="1050" b="1" kern="1200" dirty="0" smtClean="0">
                        <a:solidFill>
                          <a:schemeClr val="tx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272715741"/>
                  </a:ext>
                </a:extLst>
              </a:tr>
              <a:tr h="32004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b="1" kern="1200" dirty="0" smtClean="0">
                          <a:solidFill>
                            <a:schemeClr val="dk1"/>
                          </a:solidFill>
                          <a:effectLst/>
                          <a:latin typeface="Arial" panose="020B0604020202020204" pitchFamily="34" charset="0"/>
                          <a:ea typeface="+mn-ea"/>
                          <a:cs typeface="Arial" panose="020B0604020202020204" pitchFamily="34" charset="0"/>
                        </a:rPr>
                        <a:t>Use</a:t>
                      </a:r>
                      <a:r>
                        <a:rPr lang="en-GB" sz="1050" b="1" kern="1200" baseline="0" dirty="0" smtClean="0">
                          <a:solidFill>
                            <a:schemeClr val="dk1"/>
                          </a:solidFill>
                          <a:effectLst/>
                          <a:latin typeface="Arial" panose="020B0604020202020204" pitchFamily="34" charset="0"/>
                          <a:ea typeface="+mn-ea"/>
                          <a:cs typeface="Arial" panose="020B0604020202020204" pitchFamily="34" charset="0"/>
                        </a:rPr>
                        <a:t> a combination of skimming, scanning and text marking to find and collate information.</a:t>
                      </a:r>
                      <a:endParaRPr lang="en-GB" sz="1050" b="1" kern="1200" dirty="0" smtClean="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894581315"/>
                  </a:ext>
                </a:extLst>
              </a:tr>
              <a:tr h="27813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b="1" kern="1200" dirty="0" smtClean="0">
                          <a:solidFill>
                            <a:schemeClr val="dk1"/>
                          </a:solidFill>
                          <a:effectLst/>
                          <a:latin typeface="Arial" panose="020B0604020202020204" pitchFamily="34" charset="0"/>
                          <a:ea typeface="+mn-ea"/>
                          <a:cs typeface="Arial" panose="020B0604020202020204" pitchFamily="34" charset="0"/>
                        </a:rPr>
                        <a:t>Re-present collated information.</a:t>
                      </a:r>
                    </a:p>
                  </a:txBody>
                  <a:tcPr marL="68580" marR="68580" marT="34290" marB="34290"/>
                </a:tc>
                <a:extLst>
                  <a:ext uri="{0D108BD9-81ED-4DB2-BD59-A6C34878D82A}">
                    <a16:rowId xmlns:a16="http://schemas.microsoft.com/office/drawing/2014/main" val="2055419729"/>
                  </a:ext>
                </a:extLst>
              </a:tr>
            </a:tbl>
          </a:graphicData>
        </a:graphic>
      </p:graphicFrame>
    </p:spTree>
    <p:extLst>
      <p:ext uri="{BB962C8B-B14F-4D97-AF65-F5344CB8AC3E}">
        <p14:creationId xmlns:p14="http://schemas.microsoft.com/office/powerpoint/2010/main" val="3480989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1835696" y="540102"/>
            <a:ext cx="6172200" cy="432048"/>
          </a:xfrm>
        </p:spPr>
        <p:txBody>
          <a:bodyPr>
            <a:noAutofit/>
          </a:bodyPr>
          <a:lstStyle/>
          <a:p>
            <a:pPr algn="ctr"/>
            <a:r>
              <a:rPr lang="en-GB" sz="2000" b="1" dirty="0">
                <a:latin typeface="Arial" panose="020B0604020202020204" pitchFamily="34" charset="0"/>
                <a:cs typeface="Arial" panose="020B0604020202020204" pitchFamily="34" charset="0"/>
              </a:rPr>
              <a:t>Assessing Writing</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Exceeding Year </a:t>
            </a:r>
            <a:r>
              <a:rPr lang="en-GB" sz="2000" b="1" dirty="0" smtClean="0">
                <a:latin typeface="Arial" panose="020B0604020202020204" pitchFamily="34" charset="0"/>
                <a:cs typeface="Arial" panose="020B0604020202020204" pitchFamily="34" charset="0"/>
              </a:rPr>
              <a:t>6 </a:t>
            </a:r>
            <a:r>
              <a:rPr lang="en-GB" sz="2000" b="1" dirty="0">
                <a:latin typeface="Arial" panose="020B0604020202020204" pitchFamily="34" charset="0"/>
                <a:cs typeface="Arial" panose="020B0604020202020204" pitchFamily="34" charset="0"/>
              </a:rPr>
              <a:t>Expectations</a:t>
            </a:r>
          </a:p>
        </p:txBody>
      </p:sp>
      <p:pic>
        <p:nvPicPr>
          <p:cNvPr id="7" name="Picture 6"/>
          <p:cNvPicPr/>
          <p:nvPr/>
        </p:nvPicPr>
        <p:blipFill rotWithShape="1">
          <a:blip r:embed="rId3" cstate="print">
            <a:extLst>
              <a:ext uri="{28A0092B-C50C-407E-A947-70E740481C1C}">
                <a14:useLocalDpi xmlns:a14="http://schemas.microsoft.com/office/drawing/2010/main" val="0"/>
              </a:ext>
            </a:extLst>
          </a:blip>
          <a:srcRect l="9217" t="12060" r="9347" b="11645"/>
          <a:stretch/>
        </p:blipFill>
        <p:spPr bwMode="auto">
          <a:xfrm>
            <a:off x="755576" y="404664"/>
            <a:ext cx="1123950" cy="1123950"/>
          </a:xfrm>
          <a:prstGeom prst="ellipse">
            <a:avLst/>
          </a:prstGeom>
          <a:ln>
            <a:noFill/>
          </a:ln>
          <a:extLst>
            <a:ext uri="{53640926-AAD7-44D8-BBD7-CCE9431645EC}">
              <a14:shadowObscured xmlns:a14="http://schemas.microsoft.com/office/drawing/2010/main"/>
            </a:ext>
          </a:extLst>
        </p:spPr>
      </p:pic>
      <p:graphicFrame>
        <p:nvGraphicFramePr>
          <p:cNvPr id="2" name="Table 1"/>
          <p:cNvGraphicFramePr>
            <a:graphicFrameLocks noGrp="1"/>
          </p:cNvGraphicFramePr>
          <p:nvPr>
            <p:extLst>
              <p:ext uri="{D42A27DB-BD31-4B8C-83A1-F6EECF244321}">
                <p14:modId xmlns:p14="http://schemas.microsoft.com/office/powerpoint/2010/main" val="1893543917"/>
              </p:ext>
            </p:extLst>
          </p:nvPr>
        </p:nvGraphicFramePr>
        <p:xfrm>
          <a:off x="1547664" y="1664052"/>
          <a:ext cx="7200800" cy="4790615"/>
        </p:xfrm>
        <a:graphic>
          <a:graphicData uri="http://schemas.openxmlformats.org/drawingml/2006/table">
            <a:tbl>
              <a:tblPr firstRow="1" bandRow="1">
                <a:tableStyleId>{5C22544A-7EE6-4342-B048-85BDC9FD1C3A}</a:tableStyleId>
              </a:tblPr>
              <a:tblGrid>
                <a:gridCol w="7200800">
                  <a:extLst>
                    <a:ext uri="{9D8B030D-6E8A-4147-A177-3AD203B41FA5}">
                      <a16:colId xmlns:a16="http://schemas.microsoft.com/office/drawing/2014/main" val="945827728"/>
                    </a:ext>
                  </a:extLst>
                </a:gridCol>
              </a:tblGrid>
              <a:tr h="264152">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200" b="1" dirty="0" smtClean="0">
                          <a:solidFill>
                            <a:schemeClr val="tx1"/>
                          </a:solidFill>
                          <a:latin typeface="Arial" panose="020B0604020202020204" pitchFamily="34" charset="0"/>
                          <a:cs typeface="Arial" panose="020B0604020202020204" pitchFamily="34" charset="0"/>
                        </a:rPr>
                        <a:t>Year 6 Exceeding Expectations: Composition</a:t>
                      </a:r>
                    </a:p>
                  </a:txBody>
                  <a:tcPr marL="68580" marR="68580" marT="34290" marB="34290">
                    <a:solidFill>
                      <a:schemeClr val="accent1">
                        <a:lumMod val="60000"/>
                        <a:lumOff val="40000"/>
                      </a:schemeClr>
                    </a:solidFill>
                  </a:tcPr>
                </a:tc>
                <a:extLst>
                  <a:ext uri="{0D108BD9-81ED-4DB2-BD59-A6C34878D82A}">
                    <a16:rowId xmlns:a16="http://schemas.microsoft.com/office/drawing/2014/main" val="435016168"/>
                  </a:ext>
                </a:extLst>
              </a:tr>
              <a:tr h="397123">
                <a:tc>
                  <a:txBody>
                    <a:bodyPr/>
                    <a:lstStyle/>
                    <a:p>
                      <a:pPr marL="171450" marR="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smtClean="0">
                          <a:solidFill>
                            <a:schemeClr val="dk1"/>
                          </a:solidFill>
                          <a:effectLst/>
                          <a:latin typeface="Arial" panose="020B0604020202020204" pitchFamily="34" charset="0"/>
                          <a:ea typeface="+mn-ea"/>
                          <a:cs typeface="Arial" panose="020B0604020202020204" pitchFamily="34" charset="0"/>
                        </a:rPr>
                        <a:t>Choose</a:t>
                      </a:r>
                      <a:r>
                        <a:rPr lang="en-GB" sz="1200" b="1" kern="1200" baseline="0" dirty="0" smtClean="0">
                          <a:solidFill>
                            <a:schemeClr val="dk1"/>
                          </a:solidFill>
                          <a:effectLst/>
                          <a:latin typeface="Arial" panose="020B0604020202020204" pitchFamily="34" charset="0"/>
                          <a:ea typeface="+mn-ea"/>
                          <a:cs typeface="Arial" panose="020B0604020202020204" pitchFamily="34" charset="0"/>
                        </a:rPr>
                        <a:t> the appropriate style and form for the purpose and audience of the writing.</a:t>
                      </a:r>
                      <a:endParaRPr lang="en-GB" sz="1200" b="1" dirty="0" smtClean="0">
                        <a:solidFill>
                          <a:schemeClr val="tx1"/>
                        </a:solidFill>
                        <a:latin typeface="Arial" panose="020B0604020202020204" pitchFamily="34" charset="0"/>
                        <a:cs typeface="Arial" panose="020B0604020202020204" pitchFamily="34" charset="0"/>
                      </a:endParaRPr>
                    </a:p>
                  </a:txBody>
                  <a:tcPr marL="68580" marR="68580" marT="34290" marB="34290"/>
                </a:tc>
                <a:extLst>
                  <a:ext uri="{0D108BD9-81ED-4DB2-BD59-A6C34878D82A}">
                    <a16:rowId xmlns:a16="http://schemas.microsoft.com/office/drawing/2014/main" val="2423954081"/>
                  </a:ext>
                </a:extLst>
              </a:tr>
              <a:tr h="527609">
                <a:tc>
                  <a:txBody>
                    <a:bodyPr/>
                    <a:lstStyle/>
                    <a:p>
                      <a:pPr marL="171450" marR="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smtClean="0">
                          <a:solidFill>
                            <a:schemeClr val="dk1"/>
                          </a:solidFill>
                          <a:effectLst/>
                          <a:latin typeface="Arial" panose="020B0604020202020204" pitchFamily="34" charset="0"/>
                          <a:ea typeface="+mn-ea"/>
                          <a:cs typeface="Arial" panose="020B0604020202020204" pitchFamily="34" charset="0"/>
                        </a:rPr>
                        <a:t>Use</a:t>
                      </a:r>
                      <a:r>
                        <a:rPr lang="en-GB" sz="1200" b="1" kern="1200" baseline="0" dirty="0" smtClean="0">
                          <a:solidFill>
                            <a:schemeClr val="dk1"/>
                          </a:solidFill>
                          <a:effectLst/>
                          <a:latin typeface="Arial" panose="020B0604020202020204" pitchFamily="34" charset="0"/>
                          <a:ea typeface="+mn-ea"/>
                          <a:cs typeface="Arial" panose="020B0604020202020204" pitchFamily="34" charset="0"/>
                        </a:rPr>
                        <a:t> techniques to engage the reader,  for example, personal comments, opening hook, flashback.</a:t>
                      </a:r>
                      <a:endParaRPr lang="en-GB" sz="1200" b="1" kern="1200" dirty="0" smtClean="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60008889"/>
                  </a:ext>
                </a:extLst>
              </a:tr>
              <a:tr h="269245">
                <a:tc>
                  <a:txBody>
                    <a:bodyPr/>
                    <a:lstStyle/>
                    <a:p>
                      <a:pPr marL="171450" marR="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smtClean="0">
                          <a:solidFill>
                            <a:schemeClr val="dk1"/>
                          </a:solidFill>
                          <a:effectLst/>
                          <a:latin typeface="Arial" panose="020B0604020202020204" pitchFamily="34" charset="0"/>
                          <a:ea typeface="+mn-ea"/>
                          <a:cs typeface="Arial" panose="020B0604020202020204" pitchFamily="34" charset="0"/>
                        </a:rPr>
                        <a:t>Write paragraphs</a:t>
                      </a:r>
                      <a:r>
                        <a:rPr lang="en-GB" sz="1200" b="1" kern="1200" baseline="0" dirty="0" smtClean="0">
                          <a:solidFill>
                            <a:schemeClr val="dk1"/>
                          </a:solidFill>
                          <a:effectLst/>
                          <a:latin typeface="Arial" panose="020B0604020202020204" pitchFamily="34" charset="0"/>
                          <a:ea typeface="+mn-ea"/>
                          <a:cs typeface="Arial" panose="020B0604020202020204" pitchFamily="34" charset="0"/>
                        </a:rPr>
                        <a:t> with a clear focus.</a:t>
                      </a:r>
                      <a:endParaRPr lang="en-GB" sz="1200" b="1" kern="1200" dirty="0" smtClean="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2015522662"/>
                  </a:ext>
                </a:extLst>
              </a:tr>
              <a:tr h="378827">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smtClean="0">
                          <a:solidFill>
                            <a:schemeClr val="dk1"/>
                          </a:solidFill>
                          <a:effectLst/>
                          <a:latin typeface="Arial" panose="020B0604020202020204" pitchFamily="34" charset="0"/>
                          <a:ea typeface="+mn-ea"/>
                          <a:cs typeface="Arial" panose="020B0604020202020204" pitchFamily="34" charset="0"/>
                        </a:rPr>
                        <a:t>Write</a:t>
                      </a:r>
                      <a:r>
                        <a:rPr lang="en-GB" sz="1200" b="1" kern="1200" baseline="0" dirty="0" smtClean="0">
                          <a:solidFill>
                            <a:schemeClr val="dk1"/>
                          </a:solidFill>
                          <a:effectLst/>
                          <a:latin typeface="Arial" panose="020B0604020202020204" pitchFamily="34" charset="0"/>
                          <a:ea typeface="+mn-ea"/>
                          <a:cs typeface="Arial" panose="020B0604020202020204" pitchFamily="34" charset="0"/>
                        </a:rPr>
                        <a:t> </a:t>
                      </a:r>
                      <a:r>
                        <a:rPr lang="en-GB" sz="1200" b="1" kern="1200" dirty="0" smtClean="0">
                          <a:solidFill>
                            <a:schemeClr val="dk1"/>
                          </a:solidFill>
                          <a:effectLst/>
                          <a:latin typeface="Arial" panose="020B0604020202020204" pitchFamily="34" charset="0"/>
                          <a:ea typeface="+mn-ea"/>
                          <a:cs typeface="Arial" panose="020B0604020202020204" pitchFamily="34" charset="0"/>
                        </a:rPr>
                        <a:t>paragraphs with different structures and lengths.</a:t>
                      </a:r>
                    </a:p>
                    <a:p>
                      <a:pPr marL="0" indent="0" algn="ctr">
                        <a:buFont typeface="Arial" panose="020B0604020202020204" pitchFamily="34" charset="0"/>
                        <a:buNone/>
                      </a:pPr>
                      <a:endParaRPr lang="en-GB" sz="1200" b="1" kern="1200" dirty="0" smtClean="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385524208"/>
                  </a:ext>
                </a:extLst>
              </a:tr>
              <a:tr h="456263">
                <a:tc>
                  <a:txBody>
                    <a:bodyPr/>
                    <a:lstStyle/>
                    <a:p>
                      <a:pPr marL="171450" lvl="0" indent="-171450" algn="ctr">
                        <a:buFont typeface="Arial" panose="020B0604020202020204" pitchFamily="34" charset="0"/>
                        <a:buChar char="•"/>
                      </a:pPr>
                      <a:r>
                        <a:rPr lang="en-GB" sz="1200" b="1" kern="1200" dirty="0" smtClean="0">
                          <a:solidFill>
                            <a:schemeClr val="dk1"/>
                          </a:solidFill>
                          <a:effectLst/>
                          <a:latin typeface="Arial" panose="020B0604020202020204" pitchFamily="34" charset="0"/>
                          <a:ea typeface="+mn-ea"/>
                          <a:cs typeface="Arial" panose="020B0604020202020204" pitchFamily="34" charset="0"/>
                        </a:rPr>
                        <a:t>Link</a:t>
                      </a:r>
                      <a:r>
                        <a:rPr lang="en-GB" sz="1200" b="1" kern="1200" baseline="0" dirty="0" smtClean="0">
                          <a:solidFill>
                            <a:schemeClr val="dk1"/>
                          </a:solidFill>
                          <a:effectLst/>
                          <a:latin typeface="Arial" panose="020B0604020202020204" pitchFamily="34" charset="0"/>
                          <a:ea typeface="+mn-ea"/>
                          <a:cs typeface="Arial" panose="020B0604020202020204" pitchFamily="34" charset="0"/>
                        </a:rPr>
                        <a:t> ideas within and between paragraphs with a range of cohesive devices, for example, connecting adverbs/adverbials, use of pronouns.</a:t>
                      </a:r>
                      <a:endParaRPr lang="en-GB" sz="1200" b="1" kern="1200" dirty="0" smtClean="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3502011771"/>
                  </a:ext>
                </a:extLst>
              </a:tr>
              <a:tr h="283660">
                <a:tc>
                  <a:txBody>
                    <a:bodyPr/>
                    <a:lstStyle/>
                    <a:p>
                      <a:pPr marL="171450" indent="-171450" algn="ctr">
                        <a:buFont typeface="Arial" panose="020B0604020202020204" pitchFamily="34" charset="0"/>
                        <a:buChar char="•"/>
                      </a:pPr>
                      <a:r>
                        <a:rPr lang="en-GB" sz="1200" b="1" kern="1200" dirty="0" smtClean="0">
                          <a:solidFill>
                            <a:schemeClr val="dk1"/>
                          </a:solidFill>
                          <a:effectLst/>
                          <a:latin typeface="Arial" panose="020B0604020202020204" pitchFamily="34" charset="0"/>
                          <a:ea typeface="+mn-ea"/>
                          <a:cs typeface="Arial" panose="020B0604020202020204" pitchFamily="34" charset="0"/>
                        </a:rPr>
                        <a:t>Use different sentence structures and length to suit the purpose and audience of the writing.</a:t>
                      </a:r>
                    </a:p>
                  </a:txBody>
                  <a:tcPr marL="68580" marR="68580" marT="34290" marB="34290"/>
                </a:tc>
                <a:extLst>
                  <a:ext uri="{0D108BD9-81ED-4DB2-BD59-A6C34878D82A}">
                    <a16:rowId xmlns:a16="http://schemas.microsoft.com/office/drawing/2014/main" val="1028538682"/>
                  </a:ext>
                </a:extLst>
              </a:tr>
              <a:tr h="283660">
                <a:tc>
                  <a:txBody>
                    <a:bodyPr/>
                    <a:lstStyle/>
                    <a:p>
                      <a:pPr marL="171450" indent="-171450" algn="ctr">
                        <a:buFont typeface="Arial" panose="020B0604020202020204" pitchFamily="34" charset="0"/>
                        <a:buChar char="•"/>
                      </a:pPr>
                      <a:r>
                        <a:rPr lang="en-GB" sz="1200" b="1" kern="1200" dirty="0" smtClean="0">
                          <a:solidFill>
                            <a:schemeClr val="dk1"/>
                          </a:solidFill>
                          <a:effectLst/>
                          <a:latin typeface="Arial" panose="020B0604020202020204" pitchFamily="34" charset="0"/>
                          <a:ea typeface="+mn-ea"/>
                          <a:cs typeface="Arial" panose="020B0604020202020204" pitchFamily="34" charset="0"/>
                        </a:rPr>
                        <a:t>Use</a:t>
                      </a:r>
                      <a:r>
                        <a:rPr lang="en-GB" sz="1200" b="1" kern="1200" baseline="0" dirty="0" smtClean="0">
                          <a:solidFill>
                            <a:schemeClr val="dk1"/>
                          </a:solidFill>
                          <a:effectLst/>
                          <a:latin typeface="Arial" panose="020B0604020202020204" pitchFamily="34" charset="0"/>
                          <a:ea typeface="+mn-ea"/>
                          <a:cs typeface="Arial" panose="020B0604020202020204" pitchFamily="34" charset="0"/>
                        </a:rPr>
                        <a:t> a range of sentence types for impact and specific effect on the reader.</a:t>
                      </a:r>
                      <a:endParaRPr lang="en-GB" sz="1200" b="1" kern="1200" dirty="0" smtClean="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2743360234"/>
                  </a:ext>
                </a:extLst>
              </a:tr>
              <a:tr h="283660">
                <a:tc>
                  <a:txBody>
                    <a:bodyPr/>
                    <a:lstStyle/>
                    <a:p>
                      <a:pPr marL="171450" indent="-171450" algn="ctr">
                        <a:buFont typeface="Arial" panose="020B0604020202020204" pitchFamily="34" charset="0"/>
                        <a:buChar char="•"/>
                      </a:pPr>
                      <a:r>
                        <a:rPr lang="en-GB" sz="1200" b="1" kern="1200" dirty="0" smtClean="0">
                          <a:solidFill>
                            <a:schemeClr val="dk1"/>
                          </a:solidFill>
                          <a:effectLst/>
                          <a:latin typeface="Arial" panose="020B0604020202020204" pitchFamily="34" charset="0"/>
                          <a:ea typeface="+mn-ea"/>
                          <a:cs typeface="Arial" panose="020B0604020202020204" pitchFamily="34" charset="0"/>
                        </a:rPr>
                        <a:t>Control complex sentences, manipulating</a:t>
                      </a:r>
                      <a:r>
                        <a:rPr lang="en-GB" sz="1200" b="1" kern="1200" baseline="0" dirty="0" smtClean="0">
                          <a:solidFill>
                            <a:schemeClr val="dk1"/>
                          </a:solidFill>
                          <a:effectLst/>
                          <a:latin typeface="Arial" panose="020B0604020202020204" pitchFamily="34" charset="0"/>
                          <a:ea typeface="+mn-ea"/>
                          <a:cs typeface="Arial" panose="020B0604020202020204" pitchFamily="34" charset="0"/>
                        </a:rPr>
                        <a:t> the clauses to achieve specific effects.</a:t>
                      </a:r>
                      <a:endParaRPr lang="en-GB" sz="1200" b="1" kern="1200" dirty="0" smtClean="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77384444"/>
                  </a:ext>
                </a:extLst>
              </a:tr>
              <a:tr h="283660">
                <a:tc>
                  <a:txBody>
                    <a:bodyPr/>
                    <a:lstStyle/>
                    <a:p>
                      <a:pPr marL="171450" indent="-171450" algn="ctr">
                        <a:buFont typeface="Arial" panose="020B0604020202020204" pitchFamily="34" charset="0"/>
                        <a:buChar char="•"/>
                      </a:pPr>
                      <a:r>
                        <a:rPr lang="en-GB" sz="1200" b="1" kern="1200" dirty="0" smtClean="0">
                          <a:solidFill>
                            <a:schemeClr val="dk1"/>
                          </a:solidFill>
                          <a:effectLst/>
                          <a:latin typeface="Arial" panose="020B0604020202020204" pitchFamily="34" charset="0"/>
                          <a:ea typeface="+mn-ea"/>
                          <a:cs typeface="Arial" panose="020B0604020202020204" pitchFamily="34" charset="0"/>
                        </a:rPr>
                        <a:t>Use</a:t>
                      </a:r>
                      <a:r>
                        <a:rPr lang="en-GB" sz="1200" b="1" kern="1200" baseline="0" dirty="0" smtClean="0">
                          <a:solidFill>
                            <a:schemeClr val="dk1"/>
                          </a:solidFill>
                          <a:effectLst/>
                          <a:latin typeface="Arial" panose="020B0604020202020204" pitchFamily="34" charset="0"/>
                          <a:ea typeface="+mn-ea"/>
                          <a:cs typeface="Arial" panose="020B0604020202020204" pitchFamily="34" charset="0"/>
                        </a:rPr>
                        <a:t> punctuation to convey and clarify meaning, including colon and semi-colon.</a:t>
                      </a:r>
                      <a:endParaRPr lang="en-GB" sz="1200" b="1" kern="1200" dirty="0" smtClean="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2206553192"/>
                  </a:ext>
                </a:extLst>
              </a:tr>
              <a:tr h="283660">
                <a:tc>
                  <a:txBody>
                    <a:bodyPr/>
                    <a:lstStyle/>
                    <a:p>
                      <a:pPr marL="171450" indent="-171450" algn="ctr">
                        <a:buFont typeface="Arial" panose="020B0604020202020204" pitchFamily="34" charset="0"/>
                        <a:buChar char="•"/>
                      </a:pPr>
                      <a:r>
                        <a:rPr lang="en-GB" sz="1200" b="1" kern="1200" dirty="0" smtClean="0">
                          <a:solidFill>
                            <a:schemeClr val="dk1"/>
                          </a:solidFill>
                          <a:effectLst/>
                          <a:latin typeface="Arial" panose="020B0604020202020204" pitchFamily="34" charset="0"/>
                          <a:ea typeface="+mn-ea"/>
                          <a:cs typeface="Arial" panose="020B0604020202020204" pitchFamily="34" charset="0"/>
                        </a:rPr>
                        <a:t>Make</a:t>
                      </a:r>
                      <a:r>
                        <a:rPr lang="en-GB" sz="1200" b="1" kern="1200" baseline="0" dirty="0" smtClean="0">
                          <a:solidFill>
                            <a:schemeClr val="dk1"/>
                          </a:solidFill>
                          <a:effectLst/>
                          <a:latin typeface="Arial" panose="020B0604020202020204" pitchFamily="34" charset="0"/>
                          <a:ea typeface="+mn-ea"/>
                          <a:cs typeface="Arial" panose="020B0604020202020204" pitchFamily="34" charset="0"/>
                        </a:rPr>
                        <a:t> precise and specific word choices according to the text type and audience.</a:t>
                      </a:r>
                      <a:endParaRPr lang="en-GB" sz="1200" b="1" kern="1200" dirty="0" smtClean="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267630908"/>
                  </a:ext>
                </a:extLst>
              </a:tr>
              <a:tr h="283660">
                <a:tc>
                  <a:txBody>
                    <a:bodyPr/>
                    <a:lstStyle/>
                    <a:p>
                      <a:pPr marL="171450" indent="-171450" algn="ctr">
                        <a:buFont typeface="Arial" panose="020B0604020202020204" pitchFamily="34" charset="0"/>
                        <a:buChar char="•"/>
                      </a:pPr>
                      <a:r>
                        <a:rPr lang="en-GB" sz="1200" b="1" kern="1200" dirty="0" smtClean="0">
                          <a:solidFill>
                            <a:schemeClr val="dk1"/>
                          </a:solidFill>
                          <a:effectLst/>
                          <a:latin typeface="Arial" panose="020B0604020202020204" pitchFamily="34" charset="0"/>
                          <a:ea typeface="+mn-ea"/>
                          <a:cs typeface="Arial" panose="020B0604020202020204" pitchFamily="34" charset="0"/>
                        </a:rPr>
                        <a:t>Summarise</a:t>
                      </a:r>
                      <a:r>
                        <a:rPr lang="en-GB" sz="1200" b="1" kern="1200" baseline="0" dirty="0" smtClean="0">
                          <a:solidFill>
                            <a:schemeClr val="dk1"/>
                          </a:solidFill>
                          <a:effectLst/>
                          <a:latin typeface="Arial" panose="020B0604020202020204" pitchFamily="34" charset="0"/>
                          <a:ea typeface="+mn-ea"/>
                          <a:cs typeface="Arial" panose="020B0604020202020204" pitchFamily="34" charset="0"/>
                        </a:rPr>
                        <a:t> longer texts precisely, identifying the key information.</a:t>
                      </a:r>
                      <a:endParaRPr lang="en-GB" sz="1200" b="1" kern="1200" dirty="0" smtClean="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3472275642"/>
                  </a:ext>
                </a:extLst>
              </a:tr>
              <a:tr h="456263">
                <a:tc>
                  <a:txBody>
                    <a:bodyPr/>
                    <a:lstStyle/>
                    <a:p>
                      <a:pPr marL="171450" marR="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smtClean="0">
                          <a:solidFill>
                            <a:schemeClr val="dk1"/>
                          </a:solidFill>
                          <a:effectLst/>
                          <a:latin typeface="Arial" panose="020B0604020202020204" pitchFamily="34" charset="0"/>
                          <a:ea typeface="+mn-ea"/>
                          <a:cs typeface="Arial" panose="020B0604020202020204" pitchFamily="34" charset="0"/>
                        </a:rPr>
                        <a:t>Use</a:t>
                      </a:r>
                      <a:r>
                        <a:rPr lang="en-GB" sz="1200" b="1" kern="1200" baseline="0" dirty="0" smtClean="0">
                          <a:solidFill>
                            <a:schemeClr val="dk1"/>
                          </a:solidFill>
                          <a:effectLst/>
                          <a:latin typeface="Arial" panose="020B0604020202020204" pitchFamily="34" charset="0"/>
                          <a:ea typeface="+mn-ea"/>
                          <a:cs typeface="Arial" panose="020B0604020202020204" pitchFamily="34" charset="0"/>
                        </a:rPr>
                        <a:t> the passive voice confidently, for example, to create suspense or in a science investigation or historical or geographical report.</a:t>
                      </a:r>
                      <a:endParaRPr lang="en-GB" sz="1200" b="1" kern="1200" dirty="0" smtClean="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2353929400"/>
                  </a:ext>
                </a:extLst>
              </a:tr>
              <a:tr h="283660">
                <a:tc>
                  <a:txBody>
                    <a:bodyPr/>
                    <a:lstStyle/>
                    <a:p>
                      <a:pPr marL="171450" indent="-171450" algn="ctr">
                        <a:buFont typeface="Arial" panose="020B0604020202020204" pitchFamily="34" charset="0"/>
                        <a:buChar char="•"/>
                      </a:pPr>
                      <a:r>
                        <a:rPr lang="en-GB" sz="1200" b="1" kern="1200" dirty="0" smtClean="0">
                          <a:solidFill>
                            <a:schemeClr val="dk1"/>
                          </a:solidFill>
                          <a:effectLst/>
                          <a:latin typeface="Arial" panose="020B0604020202020204" pitchFamily="34" charset="0"/>
                          <a:ea typeface="+mn-ea"/>
                          <a:cs typeface="Arial" panose="020B0604020202020204" pitchFamily="34" charset="0"/>
                        </a:rPr>
                        <a:t>Use</a:t>
                      </a:r>
                      <a:r>
                        <a:rPr lang="en-GB" sz="1200" b="1" kern="1200" baseline="0" dirty="0" smtClean="0">
                          <a:solidFill>
                            <a:schemeClr val="dk1"/>
                          </a:solidFill>
                          <a:effectLst/>
                          <a:latin typeface="Arial" panose="020B0604020202020204" pitchFamily="34" charset="0"/>
                          <a:ea typeface="+mn-ea"/>
                          <a:cs typeface="Arial" panose="020B0604020202020204" pitchFamily="34" charset="0"/>
                        </a:rPr>
                        <a:t> the subjunctive in the most formal writing to express a wish or a suggestion for the future.</a:t>
                      </a:r>
                      <a:endParaRPr lang="en-GB" sz="1200" b="1" kern="1200" dirty="0" smtClean="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3196525823"/>
                  </a:ext>
                </a:extLst>
              </a:tr>
            </a:tbl>
          </a:graphicData>
        </a:graphic>
      </p:graphicFrame>
    </p:spTree>
    <p:extLst>
      <p:ext uri="{BB962C8B-B14F-4D97-AF65-F5344CB8AC3E}">
        <p14:creationId xmlns:p14="http://schemas.microsoft.com/office/powerpoint/2010/main" val="18340085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1763688" y="764704"/>
            <a:ext cx="6172200" cy="324036"/>
          </a:xfrm>
        </p:spPr>
        <p:txBody>
          <a:bodyPr>
            <a:noAutofit/>
          </a:bodyPr>
          <a:lstStyle/>
          <a:p>
            <a:pPr algn="ctr"/>
            <a:r>
              <a:rPr lang="en-GB" sz="2000" b="1" dirty="0">
                <a:latin typeface="Arial" panose="020B0604020202020204" pitchFamily="34" charset="0"/>
                <a:cs typeface="Arial" panose="020B0604020202020204" pitchFamily="34" charset="0"/>
              </a:rPr>
              <a:t>Assessing Spoken Language</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Exceeding Year </a:t>
            </a:r>
            <a:r>
              <a:rPr lang="en-GB" sz="2000" b="1" dirty="0" smtClean="0">
                <a:latin typeface="Arial" panose="020B0604020202020204" pitchFamily="34" charset="0"/>
                <a:cs typeface="Arial" panose="020B0604020202020204" pitchFamily="34" charset="0"/>
              </a:rPr>
              <a:t>6 </a:t>
            </a:r>
            <a:r>
              <a:rPr lang="en-GB" sz="2000" b="1" dirty="0">
                <a:latin typeface="Arial" panose="020B0604020202020204" pitchFamily="34" charset="0"/>
                <a:cs typeface="Arial" panose="020B0604020202020204" pitchFamily="34" charset="0"/>
              </a:rPr>
              <a:t>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55576" y="404664"/>
            <a:ext cx="1123950" cy="1123950"/>
          </a:xfrm>
          <a:prstGeom prst="ellipse">
            <a:avLst/>
          </a:prstGeom>
          <a:ln>
            <a:noFill/>
          </a:ln>
          <a:extLst>
            <a:ext uri="{53640926-AAD7-44D8-BBD7-CCE9431645EC}">
              <a14:shadowObscured xmlns:a14="http://schemas.microsoft.com/office/drawing/2010/main"/>
            </a:ext>
          </a:extLst>
        </p:spPr>
      </p:pic>
      <p:graphicFrame>
        <p:nvGraphicFramePr>
          <p:cNvPr id="3" name="Table 2"/>
          <p:cNvGraphicFramePr>
            <a:graphicFrameLocks noGrp="1"/>
          </p:cNvGraphicFramePr>
          <p:nvPr>
            <p:extLst>
              <p:ext uri="{D42A27DB-BD31-4B8C-83A1-F6EECF244321}">
                <p14:modId xmlns:p14="http://schemas.microsoft.com/office/powerpoint/2010/main" val="2524206059"/>
              </p:ext>
            </p:extLst>
          </p:nvPr>
        </p:nvGraphicFramePr>
        <p:xfrm>
          <a:off x="1547664" y="1628800"/>
          <a:ext cx="7200800" cy="4824535"/>
        </p:xfrm>
        <a:graphic>
          <a:graphicData uri="http://schemas.openxmlformats.org/drawingml/2006/table">
            <a:tbl>
              <a:tblPr firstRow="1" bandRow="1">
                <a:tableStyleId>{5C22544A-7EE6-4342-B048-85BDC9FD1C3A}</a:tableStyleId>
              </a:tblPr>
              <a:tblGrid>
                <a:gridCol w="7200800">
                  <a:extLst>
                    <a:ext uri="{9D8B030D-6E8A-4147-A177-3AD203B41FA5}">
                      <a16:colId xmlns:a16="http://schemas.microsoft.com/office/drawing/2014/main" val="2244468787"/>
                    </a:ext>
                  </a:extLst>
                </a:gridCol>
              </a:tblGrid>
              <a:tr h="263063">
                <a:tc>
                  <a:txBody>
                    <a:bodyPr/>
                    <a:lstStyle/>
                    <a:p>
                      <a:pPr marL="0" indent="0" algn="ctr">
                        <a:buFont typeface="Arial" panose="020B0604020202020204" pitchFamily="34" charset="0"/>
                        <a:buNone/>
                      </a:pPr>
                      <a:r>
                        <a:rPr lang="en-GB" sz="1200" b="1" kern="1200" dirty="0" smtClean="0">
                          <a:solidFill>
                            <a:schemeClr val="dk1"/>
                          </a:solidFill>
                          <a:effectLst/>
                          <a:latin typeface="Arial" panose="020B0604020202020204" pitchFamily="34" charset="0"/>
                          <a:ea typeface="+mn-ea"/>
                          <a:cs typeface="Arial" panose="020B0604020202020204" pitchFamily="34" charset="0"/>
                        </a:rPr>
                        <a:t>Year</a:t>
                      </a:r>
                      <a:r>
                        <a:rPr lang="en-GB" sz="1200" b="1" kern="1200" baseline="0" dirty="0" smtClean="0">
                          <a:solidFill>
                            <a:schemeClr val="dk1"/>
                          </a:solidFill>
                          <a:effectLst/>
                          <a:latin typeface="Arial" panose="020B0604020202020204" pitchFamily="34" charset="0"/>
                          <a:ea typeface="+mn-ea"/>
                          <a:cs typeface="Arial" panose="020B0604020202020204" pitchFamily="34" charset="0"/>
                        </a:rPr>
                        <a:t> 6 Exceeding Expectations: Spoken Language</a:t>
                      </a:r>
                      <a:endParaRPr lang="en-GB" sz="1200" b="1" kern="1200" dirty="0" smtClean="0">
                        <a:solidFill>
                          <a:schemeClr val="dk1"/>
                        </a:solidFill>
                        <a:effectLst/>
                        <a:latin typeface="Arial" panose="020B0604020202020204" pitchFamily="34" charset="0"/>
                        <a:ea typeface="+mn-ea"/>
                        <a:cs typeface="Arial" panose="020B0604020202020204" pitchFamily="34" charset="0"/>
                      </a:endParaRPr>
                    </a:p>
                  </a:txBody>
                  <a:tcPr marL="68580" marR="68580" marT="34290" marB="34290">
                    <a:solidFill>
                      <a:schemeClr val="accent1">
                        <a:lumMod val="40000"/>
                        <a:lumOff val="60000"/>
                      </a:schemeClr>
                    </a:solidFill>
                  </a:tcPr>
                </a:tc>
                <a:extLst>
                  <a:ext uri="{0D108BD9-81ED-4DB2-BD59-A6C34878D82A}">
                    <a16:rowId xmlns:a16="http://schemas.microsoft.com/office/drawing/2014/main" val="1176834825"/>
                  </a:ext>
                </a:extLst>
              </a:tr>
              <a:tr h="282490">
                <a:tc>
                  <a:txBody>
                    <a:bodyPr/>
                    <a:lstStyle/>
                    <a:p>
                      <a:pPr marL="171450" indent="-171450" algn="ctr">
                        <a:buFont typeface="Arial" panose="020B0604020202020204" pitchFamily="34" charset="0"/>
                        <a:buChar char="•"/>
                      </a:pPr>
                      <a:r>
                        <a:rPr lang="en-GB" sz="1200" b="1" dirty="0" smtClean="0">
                          <a:solidFill>
                            <a:schemeClr val="tx1"/>
                          </a:solidFill>
                          <a:latin typeface="Arial" panose="020B0604020202020204" pitchFamily="34" charset="0"/>
                          <a:cs typeface="Arial" panose="020B0604020202020204" pitchFamily="34" charset="0"/>
                        </a:rPr>
                        <a:t>Adapt</a:t>
                      </a:r>
                      <a:r>
                        <a:rPr lang="en-GB" sz="1200" b="1" baseline="0" dirty="0" smtClean="0">
                          <a:solidFill>
                            <a:schemeClr val="tx1"/>
                          </a:solidFill>
                          <a:latin typeface="Arial" panose="020B0604020202020204" pitchFamily="34" charset="0"/>
                          <a:cs typeface="Arial" panose="020B0604020202020204" pitchFamily="34" charset="0"/>
                        </a:rPr>
                        <a:t> spoken language confidently according to the demands of the context. </a:t>
                      </a:r>
                      <a:r>
                        <a:rPr lang="en-GB" sz="1200" b="1" dirty="0" smtClean="0">
                          <a:latin typeface="Arial" panose="020B0604020202020204" pitchFamily="34" charset="0"/>
                          <a:cs typeface="Arial" panose="020B0604020202020204" pitchFamily="34" charset="0"/>
                        </a:rPr>
                        <a:t>.</a:t>
                      </a:r>
                      <a:r>
                        <a:rPr lang="en-GB" sz="1200" b="0" kern="1200" dirty="0" smtClean="0">
                          <a:solidFill>
                            <a:schemeClr val="dk1"/>
                          </a:solidFill>
                          <a:effectLst/>
                          <a:latin typeface="Arial" panose="020B0604020202020204" pitchFamily="34" charset="0"/>
                          <a:ea typeface="+mn-ea"/>
                          <a:cs typeface="Arial" panose="020B0604020202020204" pitchFamily="34" charset="0"/>
                        </a:rPr>
                        <a:t>	</a:t>
                      </a:r>
                    </a:p>
                  </a:txBody>
                  <a:tcPr marL="68580" marR="68580" marT="34290" marB="34290">
                    <a:solidFill>
                      <a:schemeClr val="accent2">
                        <a:lumMod val="20000"/>
                        <a:lumOff val="80000"/>
                      </a:schemeClr>
                    </a:solidFill>
                  </a:tcPr>
                </a:tc>
                <a:extLst>
                  <a:ext uri="{0D108BD9-81ED-4DB2-BD59-A6C34878D82A}">
                    <a16:rowId xmlns:a16="http://schemas.microsoft.com/office/drawing/2014/main" val="2844429287"/>
                  </a:ext>
                </a:extLst>
              </a:tr>
              <a:tr h="454381">
                <a:tc>
                  <a:txBody>
                    <a:bodyPr/>
                    <a:lstStyle/>
                    <a:p>
                      <a:pPr marL="171450" indent="-171450" algn="ctr">
                        <a:buFont typeface="Arial" panose="020B0604020202020204" pitchFamily="34" charset="0"/>
                        <a:buChar char="•"/>
                      </a:pPr>
                      <a:r>
                        <a:rPr lang="en-GB" sz="1200" b="1" kern="1200" dirty="0" smtClean="0">
                          <a:solidFill>
                            <a:schemeClr val="dk1"/>
                          </a:solidFill>
                          <a:effectLst/>
                          <a:latin typeface="Arial" panose="020B0604020202020204" pitchFamily="34" charset="0"/>
                          <a:ea typeface="+mn-ea"/>
                          <a:cs typeface="Arial" panose="020B0604020202020204" pitchFamily="34" charset="0"/>
                        </a:rPr>
                        <a:t>Understand that there are different registers and levels</a:t>
                      </a:r>
                      <a:r>
                        <a:rPr lang="en-GB" sz="1200" b="1" kern="1200" baseline="0" dirty="0" smtClean="0">
                          <a:solidFill>
                            <a:schemeClr val="dk1"/>
                          </a:solidFill>
                          <a:effectLst/>
                          <a:latin typeface="Arial" panose="020B0604020202020204" pitchFamily="34" charset="0"/>
                          <a:ea typeface="+mn-ea"/>
                          <a:cs typeface="Arial" panose="020B0604020202020204" pitchFamily="34" charset="0"/>
                        </a:rPr>
                        <a:t> of  formality within Standard English and that this is dependent on the context.</a:t>
                      </a:r>
                      <a:r>
                        <a:rPr lang="en-GB" sz="1200" b="0" kern="1200" dirty="0" smtClean="0">
                          <a:solidFill>
                            <a:schemeClr val="dk1"/>
                          </a:solidFill>
                          <a:effectLst/>
                          <a:latin typeface="Arial" panose="020B0604020202020204" pitchFamily="34" charset="0"/>
                          <a:ea typeface="+mn-ea"/>
                          <a:cs typeface="Arial" panose="020B0604020202020204" pitchFamily="34" charset="0"/>
                        </a:rPr>
                        <a:t>	</a:t>
                      </a:r>
                    </a:p>
                  </a:txBody>
                  <a:tcPr marL="68580" marR="68580" marT="34290" marB="34290"/>
                </a:tc>
                <a:extLst>
                  <a:ext uri="{0D108BD9-81ED-4DB2-BD59-A6C34878D82A}">
                    <a16:rowId xmlns:a16="http://schemas.microsoft.com/office/drawing/2014/main" val="806328228"/>
                  </a:ext>
                </a:extLst>
              </a:tr>
              <a:tr h="454381">
                <a:tc>
                  <a:txBody>
                    <a:bodyPr/>
                    <a:lstStyle/>
                    <a:p>
                      <a:pPr marL="171450" indent="-171450" algn="ctr">
                        <a:buFont typeface="Arial" panose="020B0604020202020204" pitchFamily="34" charset="0"/>
                        <a:buChar char="•"/>
                      </a:pPr>
                      <a:r>
                        <a:rPr lang="en-GB" sz="1200" b="1" kern="1200" dirty="0" smtClean="0">
                          <a:solidFill>
                            <a:schemeClr val="dk1"/>
                          </a:solidFill>
                          <a:effectLst/>
                          <a:latin typeface="Arial" panose="020B0604020202020204" pitchFamily="34" charset="0"/>
                          <a:ea typeface="+mn-ea"/>
                          <a:cs typeface="Arial" panose="020B0604020202020204" pitchFamily="34" charset="0"/>
                        </a:rPr>
                        <a:t>Make considered choices about  the register  and vocabulary</a:t>
                      </a:r>
                      <a:r>
                        <a:rPr lang="en-GB" sz="1200" b="1" kern="1200" baseline="0" dirty="0" smtClean="0">
                          <a:solidFill>
                            <a:schemeClr val="dk1"/>
                          </a:solidFill>
                          <a:effectLst/>
                          <a:latin typeface="Arial" panose="020B0604020202020204" pitchFamily="34" charset="0"/>
                          <a:ea typeface="+mn-ea"/>
                          <a:cs typeface="Arial" panose="020B0604020202020204" pitchFamily="34" charset="0"/>
                        </a:rPr>
                        <a:t> to engage their audience, according to the context.</a:t>
                      </a:r>
                      <a:endParaRPr lang="en-GB" sz="1200" b="1" kern="1200" dirty="0" smtClean="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345591308"/>
                  </a:ext>
                </a:extLst>
              </a:tr>
              <a:tr h="274260">
                <a:tc>
                  <a:txBody>
                    <a:bodyPr/>
                    <a:lstStyle/>
                    <a:p>
                      <a:pPr marL="171450" marR="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dirty="0" smtClean="0">
                          <a:latin typeface="Arial" panose="020B0604020202020204" pitchFamily="34" charset="0"/>
                          <a:cs typeface="Arial" panose="020B0604020202020204" pitchFamily="34" charset="0"/>
                        </a:rPr>
                        <a:t>Ask pertinent questions to develop and extend ideas. </a:t>
                      </a:r>
                      <a:endParaRPr lang="en-GB" sz="1200" b="1" kern="1200" dirty="0" smtClean="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587509674"/>
                  </a:ext>
                </a:extLst>
              </a:tr>
              <a:tr h="275535">
                <a:tc>
                  <a:txBody>
                    <a:bodyPr/>
                    <a:lstStyle/>
                    <a:p>
                      <a:pPr marL="171450" marR="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i="0" kern="1200" dirty="0" smtClean="0">
                          <a:solidFill>
                            <a:schemeClr val="dk1"/>
                          </a:solidFill>
                          <a:effectLst/>
                          <a:latin typeface="Arial" panose="020B0604020202020204" pitchFamily="34" charset="0"/>
                          <a:ea typeface="+mn-ea"/>
                          <a:cs typeface="Arial" panose="020B0604020202020204" pitchFamily="34" charset="0"/>
                        </a:rPr>
                        <a:t>Articulate</a:t>
                      </a:r>
                      <a:r>
                        <a:rPr lang="en-GB" sz="1200" b="1" i="0" kern="1200" baseline="0" dirty="0" smtClean="0">
                          <a:solidFill>
                            <a:schemeClr val="dk1"/>
                          </a:solidFill>
                          <a:effectLst/>
                          <a:latin typeface="Arial" panose="020B0604020202020204" pitchFamily="34" charset="0"/>
                          <a:ea typeface="+mn-ea"/>
                          <a:cs typeface="Arial" panose="020B0604020202020204" pitchFamily="34" charset="0"/>
                        </a:rPr>
                        <a:t> </a:t>
                      </a:r>
                      <a:r>
                        <a:rPr lang="en-GB" sz="1200" b="1" i="0" kern="1200" dirty="0" smtClean="0">
                          <a:solidFill>
                            <a:schemeClr val="dk1"/>
                          </a:solidFill>
                          <a:effectLst/>
                          <a:latin typeface="Arial" panose="020B0604020202020204" pitchFamily="34" charset="0"/>
                          <a:ea typeface="+mn-ea"/>
                          <a:cs typeface="Arial" panose="020B0604020202020204" pitchFamily="34" charset="0"/>
                        </a:rPr>
                        <a:t>ideas and opinions, using evidence and explanation to support .</a:t>
                      </a:r>
                    </a:p>
                  </a:txBody>
                  <a:tcPr marL="68580" marR="68580" marT="34290" marB="34290"/>
                </a:tc>
                <a:extLst>
                  <a:ext uri="{0D108BD9-81ED-4DB2-BD59-A6C34878D82A}">
                    <a16:rowId xmlns:a16="http://schemas.microsoft.com/office/drawing/2014/main" val="2401714018"/>
                  </a:ext>
                </a:extLst>
              </a:tr>
              <a:tr h="454381">
                <a:tc>
                  <a:txBody>
                    <a:bodyPr/>
                    <a:lstStyle/>
                    <a:p>
                      <a:pPr marL="171450" marR="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dirty="0" smtClean="0">
                          <a:latin typeface="Arial" panose="020B0604020202020204" pitchFamily="34" charset="0"/>
                          <a:cs typeface="Arial" panose="020B0604020202020204" pitchFamily="34" charset="0"/>
                        </a:rPr>
                        <a:t>Participate in discussions, listen attentively and respond  to others’ points of view, drawing on evidence and </a:t>
                      </a:r>
                      <a:r>
                        <a:rPr lang="en-GB" sz="1200" b="1" baseline="0" dirty="0" smtClean="0">
                          <a:latin typeface="Arial" panose="020B0604020202020204" pitchFamily="34" charset="0"/>
                          <a:cs typeface="Arial" panose="020B0604020202020204" pitchFamily="34" charset="0"/>
                        </a:rPr>
                        <a:t> explaining. </a:t>
                      </a:r>
                      <a:endParaRPr lang="en-GB" sz="1200" b="1" dirty="0" smtClean="0">
                        <a:effectLst/>
                        <a:latin typeface="Arial" panose="020B0604020202020204" pitchFamily="34" charset="0"/>
                        <a:cs typeface="Arial" panose="020B0604020202020204" pitchFamily="34" charset="0"/>
                      </a:endParaRPr>
                    </a:p>
                  </a:txBody>
                  <a:tcPr marL="68580" marR="68580" marT="34290" marB="34290"/>
                </a:tc>
                <a:extLst>
                  <a:ext uri="{0D108BD9-81ED-4DB2-BD59-A6C34878D82A}">
                    <a16:rowId xmlns:a16="http://schemas.microsoft.com/office/drawing/2014/main" val="4141754681"/>
                  </a:ext>
                </a:extLst>
              </a:tr>
              <a:tr h="454381">
                <a:tc>
                  <a:txBody>
                    <a:bodyPr/>
                    <a:lstStyle/>
                    <a:p>
                      <a:pPr marL="171450" marR="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dirty="0" smtClean="0">
                          <a:effectLst/>
                          <a:latin typeface="Arial" panose="020B0604020202020204" pitchFamily="34" charset="0"/>
                          <a:cs typeface="Arial" panose="020B0604020202020204" pitchFamily="34" charset="0"/>
                        </a:rPr>
                        <a:t>Adopt group roles and responsibilities independently, drawing ideas together and promoting effective discussion</a:t>
                      </a:r>
                    </a:p>
                  </a:txBody>
                  <a:tcPr marL="68580" marR="68580" marT="34290" marB="34290"/>
                </a:tc>
                <a:extLst>
                  <a:ext uri="{0D108BD9-81ED-4DB2-BD59-A6C34878D82A}">
                    <a16:rowId xmlns:a16="http://schemas.microsoft.com/office/drawing/2014/main" val="1073699900"/>
                  </a:ext>
                </a:extLst>
              </a:tr>
              <a:tr h="454381">
                <a:tc>
                  <a:txBody>
                    <a:bodyPr/>
                    <a:lstStyle/>
                    <a:p>
                      <a:pPr marL="171450" marR="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dirty="0" smtClean="0">
                          <a:effectLst/>
                          <a:latin typeface="Arial" panose="020B0604020202020204" pitchFamily="34" charset="0"/>
                          <a:cs typeface="Arial" panose="020B0604020202020204" pitchFamily="34" charset="0"/>
                        </a:rPr>
                        <a:t>Debate  an issue, structuring</a:t>
                      </a:r>
                      <a:r>
                        <a:rPr lang="en-GB" sz="1200" b="1" baseline="0" dirty="0" smtClean="0">
                          <a:effectLst/>
                          <a:latin typeface="Arial" panose="020B0604020202020204" pitchFamily="34" charset="0"/>
                          <a:cs typeface="Arial" panose="020B0604020202020204" pitchFamily="34" charset="0"/>
                        </a:rPr>
                        <a:t> a logical argument using formal discursive language and responding to the opposite point of view.</a:t>
                      </a:r>
                      <a:endParaRPr lang="en-GB" sz="1200" b="1" dirty="0" smtClean="0">
                        <a:effectLst/>
                        <a:latin typeface="Arial" panose="020B0604020202020204" pitchFamily="34" charset="0"/>
                        <a:cs typeface="Arial" panose="020B0604020202020204" pitchFamily="34" charset="0"/>
                      </a:endParaRPr>
                    </a:p>
                  </a:txBody>
                  <a:tcPr marL="68580" marR="68580" marT="34290" marB="34290"/>
                </a:tc>
                <a:extLst>
                  <a:ext uri="{0D108BD9-81ED-4DB2-BD59-A6C34878D82A}">
                    <a16:rowId xmlns:a16="http://schemas.microsoft.com/office/drawing/2014/main" val="2505809356"/>
                  </a:ext>
                </a:extLst>
              </a:tr>
              <a:tr h="274260">
                <a:tc>
                  <a:txBody>
                    <a:bodyPr/>
                    <a:lstStyle/>
                    <a:p>
                      <a:pPr marL="171450" marR="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dirty="0" smtClean="0">
                          <a:effectLst/>
                          <a:latin typeface="Arial" panose="020B0604020202020204" pitchFamily="34" charset="0"/>
                          <a:cs typeface="Arial" panose="020B0604020202020204" pitchFamily="34" charset="0"/>
                        </a:rPr>
                        <a:t>Explore complex ideas and feelings in a range of ways, both succinct and extended</a:t>
                      </a:r>
                    </a:p>
                  </a:txBody>
                  <a:tcPr marL="68580" marR="68580" marT="34290" marB="34290"/>
                </a:tc>
                <a:extLst>
                  <a:ext uri="{0D108BD9-81ED-4DB2-BD59-A6C34878D82A}">
                    <a16:rowId xmlns:a16="http://schemas.microsoft.com/office/drawing/2014/main" val="4275945187"/>
                  </a:ext>
                </a:extLst>
              </a:tr>
              <a:tr h="274260">
                <a:tc>
                  <a:txBody>
                    <a:bodyPr/>
                    <a:lstStyle/>
                    <a:p>
                      <a:pPr marL="171450" marR="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dirty="0" smtClean="0">
                          <a:effectLst/>
                          <a:latin typeface="Arial" panose="020B0604020202020204" pitchFamily="34" charset="0"/>
                          <a:cs typeface="Arial" panose="020B0604020202020204" pitchFamily="34" charset="0"/>
                        </a:rPr>
                        <a:t>Maintain generally controlled and effective organisation of talk to guide the listener</a:t>
                      </a:r>
                    </a:p>
                  </a:txBody>
                  <a:tcPr marL="68580" marR="68580" marT="34290" marB="34290"/>
                </a:tc>
                <a:extLst>
                  <a:ext uri="{0D108BD9-81ED-4DB2-BD59-A6C34878D82A}">
                    <a16:rowId xmlns:a16="http://schemas.microsoft.com/office/drawing/2014/main" val="3747180978"/>
                  </a:ext>
                </a:extLst>
              </a:tr>
              <a:tr h="454381">
                <a:tc>
                  <a:txBody>
                    <a:bodyPr/>
                    <a:lstStyle/>
                    <a:p>
                      <a:pPr marL="171450" marR="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smtClean="0">
                          <a:solidFill>
                            <a:schemeClr val="dk1"/>
                          </a:solidFill>
                          <a:effectLst/>
                          <a:latin typeface="Arial" panose="020B0604020202020204" pitchFamily="34" charset="0"/>
                          <a:ea typeface="+mn-ea"/>
                          <a:cs typeface="Arial" panose="020B0604020202020204" pitchFamily="34" charset="0"/>
                        </a:rPr>
                        <a:t>Perform their own compositions, using appropriate intonation</a:t>
                      </a:r>
                      <a:r>
                        <a:rPr lang="en-GB" sz="1200" b="1" kern="1200" baseline="0" dirty="0" smtClean="0">
                          <a:solidFill>
                            <a:schemeClr val="dk1"/>
                          </a:solidFill>
                          <a:effectLst/>
                          <a:latin typeface="Arial" panose="020B0604020202020204" pitchFamily="34" charset="0"/>
                          <a:ea typeface="+mn-ea"/>
                          <a:cs typeface="Arial" panose="020B0604020202020204" pitchFamily="34" charset="0"/>
                        </a:rPr>
                        <a:t> and </a:t>
                      </a:r>
                      <a:r>
                        <a:rPr lang="en-GB" sz="1200" b="1" kern="1200" dirty="0" smtClean="0">
                          <a:solidFill>
                            <a:schemeClr val="dk1"/>
                          </a:solidFill>
                          <a:effectLst/>
                          <a:latin typeface="Arial" panose="020B0604020202020204" pitchFamily="34" charset="0"/>
                          <a:ea typeface="+mn-ea"/>
                          <a:cs typeface="Arial" panose="020B0604020202020204" pitchFamily="34" charset="0"/>
                        </a:rPr>
                        <a:t>volume</a:t>
                      </a:r>
                      <a:r>
                        <a:rPr lang="en-GB" sz="1200" b="1" kern="1200" baseline="0" dirty="0" smtClean="0">
                          <a:solidFill>
                            <a:schemeClr val="dk1"/>
                          </a:solidFill>
                          <a:effectLst/>
                          <a:latin typeface="Arial" panose="020B0604020202020204" pitchFamily="34" charset="0"/>
                          <a:ea typeface="+mn-ea"/>
                          <a:cs typeface="Arial" panose="020B0604020202020204" pitchFamily="34" charset="0"/>
                        </a:rPr>
                        <a:t> and expression to engage their audience</a:t>
                      </a:r>
                      <a:r>
                        <a:rPr lang="en-GB" sz="1200" b="1" kern="1200" dirty="0" smtClean="0">
                          <a:solidFill>
                            <a:schemeClr val="dk1"/>
                          </a:solidFill>
                          <a:effectLst/>
                          <a:latin typeface="Arial" panose="020B0604020202020204" pitchFamily="34" charset="0"/>
                          <a:ea typeface="+mn-ea"/>
                          <a:cs typeface="Arial" panose="020B0604020202020204" pitchFamily="34" charset="0"/>
                        </a:rPr>
                        <a:t>.</a:t>
                      </a:r>
                    </a:p>
                  </a:txBody>
                  <a:tcPr marL="68580" marR="68580" marT="34290" marB="34290"/>
                </a:tc>
                <a:extLst>
                  <a:ext uri="{0D108BD9-81ED-4DB2-BD59-A6C34878D82A}">
                    <a16:rowId xmlns:a16="http://schemas.microsoft.com/office/drawing/2014/main" val="1667001197"/>
                  </a:ext>
                </a:extLst>
              </a:tr>
              <a:tr h="454381">
                <a:tc>
                  <a:txBody>
                    <a:bodyPr/>
                    <a:lstStyle/>
                    <a:p>
                      <a:pPr marL="171450" marR="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smtClean="0">
                          <a:solidFill>
                            <a:schemeClr val="dk1"/>
                          </a:solidFill>
                          <a:effectLst/>
                          <a:latin typeface="Arial" panose="020B0604020202020204" pitchFamily="34" charset="0"/>
                          <a:ea typeface="+mn-ea"/>
                          <a:cs typeface="Arial" panose="020B0604020202020204" pitchFamily="34" charset="0"/>
                        </a:rPr>
                        <a:t>Perform poems</a:t>
                      </a:r>
                      <a:r>
                        <a:rPr lang="en-GB" sz="1200" b="1" kern="1200" baseline="0" dirty="0" smtClean="0">
                          <a:solidFill>
                            <a:schemeClr val="dk1"/>
                          </a:solidFill>
                          <a:effectLst/>
                          <a:latin typeface="Arial" panose="020B0604020202020204" pitchFamily="34" charset="0"/>
                          <a:ea typeface="+mn-ea"/>
                          <a:cs typeface="Arial" panose="020B0604020202020204" pitchFamily="34" charset="0"/>
                        </a:rPr>
                        <a:t> or plays from memory, making deliberate choices about how they convey ideas about characters, contexts and atmosphere to engage a specific audience.</a:t>
                      </a:r>
                      <a:endParaRPr lang="en-GB" sz="1200" b="1" kern="1200" dirty="0" smtClean="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3645035360"/>
                  </a:ext>
                </a:extLst>
              </a:tr>
            </a:tbl>
          </a:graphicData>
        </a:graphic>
      </p:graphicFrame>
    </p:spTree>
    <p:extLst>
      <p:ext uri="{BB962C8B-B14F-4D97-AF65-F5344CB8AC3E}">
        <p14:creationId xmlns:p14="http://schemas.microsoft.com/office/powerpoint/2010/main" val="2646847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23850" y="260350"/>
            <a:ext cx="8820150" cy="850900"/>
          </a:xfrm>
        </p:spPr>
        <p:txBody>
          <a:bodyPr>
            <a:noAutofit/>
          </a:bodyPr>
          <a:lstStyle/>
          <a:p>
            <a:pPr algn="ctr"/>
            <a:r>
              <a:rPr lang="en-GB" sz="2800" b="1" dirty="0">
                <a:latin typeface="Century Gothic" panose="020B0502020202020204" pitchFamily="34" charset="0"/>
              </a:rPr>
              <a:t>   </a:t>
            </a:r>
            <a:r>
              <a:rPr lang="en-GB" sz="2000" b="1" dirty="0">
                <a:latin typeface="Arial" panose="020B0604020202020204" pitchFamily="34" charset="0"/>
                <a:cs typeface="Arial" panose="020B0604020202020204" pitchFamily="34" charset="0"/>
              </a:rPr>
              <a:t>Assessing Mathematics </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Meeting</a:t>
            </a:r>
            <a:r>
              <a:rPr lang="en-GB" sz="2000" dirty="0">
                <a:latin typeface="Arial" panose="020B0604020202020204" pitchFamily="34" charset="0"/>
                <a:cs typeface="Arial" panose="020B0604020202020204" pitchFamily="34" charset="0"/>
              </a:rPr>
              <a:t> </a:t>
            </a:r>
            <a:r>
              <a:rPr lang="en-GB" sz="2000" b="1" dirty="0">
                <a:latin typeface="Arial" panose="020B0604020202020204" pitchFamily="34" charset="0"/>
                <a:cs typeface="Arial" panose="020B0604020202020204" pitchFamily="34" charset="0"/>
              </a:rPr>
              <a:t>Year </a:t>
            </a:r>
            <a:r>
              <a:rPr lang="en-GB" sz="2000" b="1" dirty="0" smtClean="0">
                <a:latin typeface="Arial" panose="020B0604020202020204" pitchFamily="34" charset="0"/>
                <a:cs typeface="Arial" panose="020B0604020202020204" pitchFamily="34" charset="0"/>
              </a:rPr>
              <a:t>6 </a:t>
            </a:r>
            <a:r>
              <a:rPr lang="en-GB" sz="2000" b="1" dirty="0">
                <a:latin typeface="Arial" panose="020B0604020202020204" pitchFamily="34" charset="0"/>
                <a:cs typeface="Arial" panose="020B0604020202020204" pitchFamily="34" charset="0"/>
              </a:rPr>
              <a:t>Expectations</a:t>
            </a:r>
            <a:endParaRPr lang="en-GB" sz="2000" dirty="0"/>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27584" y="404664"/>
            <a:ext cx="1123950" cy="1123950"/>
          </a:xfrm>
          <a:prstGeom prst="ellipse">
            <a:avLst/>
          </a:prstGeom>
          <a:ln>
            <a:noFill/>
          </a:ln>
          <a:extLst>
            <a:ext uri="{53640926-AAD7-44D8-BBD7-CCE9431645EC}">
              <a14:shadowObscured xmlns:a14="http://schemas.microsoft.com/office/drawing/2010/main"/>
            </a:ext>
          </a:extLst>
        </p:spPr>
      </p:pic>
      <p:graphicFrame>
        <p:nvGraphicFramePr>
          <p:cNvPr id="3" name="Table 2"/>
          <p:cNvGraphicFramePr>
            <a:graphicFrameLocks noGrp="1"/>
          </p:cNvGraphicFramePr>
          <p:nvPr>
            <p:extLst>
              <p:ext uri="{D42A27DB-BD31-4B8C-83A1-F6EECF244321}">
                <p14:modId xmlns:p14="http://schemas.microsoft.com/office/powerpoint/2010/main" val="529791154"/>
              </p:ext>
            </p:extLst>
          </p:nvPr>
        </p:nvGraphicFramePr>
        <p:xfrm>
          <a:off x="1974165" y="1121982"/>
          <a:ext cx="6768752" cy="5631675"/>
        </p:xfrm>
        <a:graphic>
          <a:graphicData uri="http://schemas.openxmlformats.org/drawingml/2006/table">
            <a:tbl>
              <a:tblPr firstRow="1" bandRow="1">
                <a:tableStyleId>{5C22544A-7EE6-4342-B048-85BDC9FD1C3A}</a:tableStyleId>
              </a:tblPr>
              <a:tblGrid>
                <a:gridCol w="6768752">
                  <a:extLst>
                    <a:ext uri="{9D8B030D-6E8A-4147-A177-3AD203B41FA5}">
                      <a16:colId xmlns:a16="http://schemas.microsoft.com/office/drawing/2014/main" val="3211531481"/>
                    </a:ext>
                  </a:extLst>
                </a:gridCol>
              </a:tblGrid>
              <a:tr h="384002">
                <a:tc>
                  <a:txBody>
                    <a:bodyPr/>
                    <a:lstStyle/>
                    <a:p>
                      <a:pPr marL="0" lvl="0" indent="0" algn="ctr">
                        <a:buSzPct val="100000"/>
                        <a:buFont typeface="Arial" pitchFamily="34"/>
                        <a:buNone/>
                      </a:pPr>
                      <a:r>
                        <a:rPr lang="en-GB" sz="1600" b="1" dirty="0" smtClean="0">
                          <a:solidFill>
                            <a:schemeClr val="tx1"/>
                          </a:solidFill>
                          <a:latin typeface="Century Gothic" pitchFamily="34"/>
                        </a:rPr>
                        <a:t>Year 6 Expectations: Number</a:t>
                      </a:r>
                      <a:endParaRPr lang="en-GB" sz="1600" b="1" dirty="0">
                        <a:solidFill>
                          <a:schemeClr val="tx1"/>
                        </a:solidFill>
                        <a:latin typeface="Century Gothic" pitchFamily="34"/>
                      </a:endParaRPr>
                    </a:p>
                  </a:txBody>
                  <a:tcPr>
                    <a:solidFill>
                      <a:schemeClr val="tx2">
                        <a:lumMod val="40000"/>
                        <a:lumOff val="60000"/>
                      </a:schemeClr>
                    </a:solidFill>
                  </a:tcPr>
                </a:tc>
                <a:extLst>
                  <a:ext uri="{0D108BD9-81ED-4DB2-BD59-A6C34878D82A}">
                    <a16:rowId xmlns:a16="http://schemas.microsoft.com/office/drawing/2014/main" val="106599506"/>
                  </a:ext>
                </a:extLst>
              </a:tr>
              <a:tr h="384002">
                <a:tc>
                  <a:txBody>
                    <a:bodyPr/>
                    <a:lstStyle/>
                    <a:p>
                      <a:pPr marL="171450" lvl="0" indent="-171450" algn="l">
                        <a:buSzPct val="100000"/>
                        <a:buFont typeface="Arial" pitchFamily="34"/>
                        <a:buChar char="•"/>
                      </a:pPr>
                      <a:r>
                        <a:rPr lang="en-GB" sz="1000" b="1" dirty="0" smtClean="0">
                          <a:solidFill>
                            <a:schemeClr val="tx1"/>
                          </a:solidFill>
                          <a:latin typeface="Century Gothic" pitchFamily="34"/>
                        </a:rPr>
                        <a:t>Use negative numbers</a:t>
                      </a:r>
                      <a:r>
                        <a:rPr lang="en-GB" sz="1000" b="1" baseline="0" dirty="0" smtClean="0">
                          <a:solidFill>
                            <a:schemeClr val="tx1"/>
                          </a:solidFill>
                          <a:latin typeface="Century Gothic" pitchFamily="34"/>
                        </a:rPr>
                        <a:t> in context, and calculate intervals across zero</a:t>
                      </a:r>
                      <a:endParaRPr lang="en-GB" sz="1000" b="1" dirty="0">
                        <a:solidFill>
                          <a:schemeClr val="tx1"/>
                        </a:solidFill>
                        <a:latin typeface="Century Gothic" pitchFamily="34"/>
                      </a:endParaRPr>
                    </a:p>
                  </a:txBody>
                  <a:tcPr>
                    <a:solidFill>
                      <a:schemeClr val="accent1">
                        <a:lumMod val="20000"/>
                        <a:lumOff val="80000"/>
                      </a:schemeClr>
                    </a:solidFill>
                  </a:tcPr>
                </a:tc>
                <a:extLst>
                  <a:ext uri="{0D108BD9-81ED-4DB2-BD59-A6C34878D82A}">
                    <a16:rowId xmlns:a16="http://schemas.microsoft.com/office/drawing/2014/main" val="102907178"/>
                  </a:ext>
                </a:extLst>
              </a:tr>
              <a:tr h="410304">
                <a:tc>
                  <a:txBody>
                    <a:bodyPr/>
                    <a:lstStyle/>
                    <a:p>
                      <a:pPr marL="171450" lvl="0" indent="-171450">
                        <a:buSzPct val="100000"/>
                        <a:buFont typeface="Arial" pitchFamily="34"/>
                        <a:buChar char="•"/>
                      </a:pPr>
                      <a:r>
                        <a:rPr lang="en-GB" sz="1000" b="1" dirty="0" smtClean="0">
                          <a:latin typeface="Century Gothic" pitchFamily="34"/>
                        </a:rPr>
                        <a:t>Round any whole number to a required degree of accuracy and solve problems which require answers to be rounded</a:t>
                      </a:r>
                      <a:r>
                        <a:rPr lang="en-GB" sz="1000" b="1" baseline="0" dirty="0" smtClean="0">
                          <a:latin typeface="Century Gothic" pitchFamily="34"/>
                        </a:rPr>
                        <a:t> to a specific degree of accuracy</a:t>
                      </a:r>
                      <a:endParaRPr lang="en-GB" sz="1000" b="1" dirty="0">
                        <a:latin typeface="Century Gothic" pitchFamily="34"/>
                      </a:endParaRPr>
                    </a:p>
                  </a:txBody>
                  <a:tcPr/>
                </a:tc>
                <a:extLst>
                  <a:ext uri="{0D108BD9-81ED-4DB2-BD59-A6C34878D82A}">
                    <a16:rowId xmlns:a16="http://schemas.microsoft.com/office/drawing/2014/main" val="2765815105"/>
                  </a:ext>
                </a:extLst>
              </a:tr>
              <a:tr h="410304">
                <a:tc>
                  <a:txBody>
                    <a:bodyPr/>
                    <a:lstStyle/>
                    <a:p>
                      <a:pPr marL="171450" lvl="0" indent="-171450">
                        <a:buSzPct val="100000"/>
                        <a:buFont typeface="Arial" pitchFamily="34"/>
                        <a:buChar char="•"/>
                      </a:pPr>
                      <a:r>
                        <a:rPr lang="en-GB" sz="1000" b="1" dirty="0" smtClean="0">
                          <a:latin typeface="Century Gothic" pitchFamily="34"/>
                        </a:rPr>
                        <a:t>Solve problems involving the relative</a:t>
                      </a:r>
                      <a:r>
                        <a:rPr lang="en-GB" sz="1000" b="1" baseline="0" dirty="0" smtClean="0">
                          <a:latin typeface="Century Gothic" pitchFamily="34"/>
                        </a:rPr>
                        <a:t> sizes of two quantities where the missing values can be found by using integer multiplication and division facts</a:t>
                      </a:r>
                      <a:endParaRPr lang="en-GB" sz="1000" b="1" dirty="0">
                        <a:latin typeface="Century Gothic" pitchFamily="34"/>
                      </a:endParaRPr>
                    </a:p>
                  </a:txBody>
                  <a:tcPr/>
                </a:tc>
                <a:extLst>
                  <a:ext uri="{0D108BD9-81ED-4DB2-BD59-A6C34878D82A}">
                    <a16:rowId xmlns:a16="http://schemas.microsoft.com/office/drawing/2014/main" val="3187784390"/>
                  </a:ext>
                </a:extLst>
              </a:tr>
              <a:tr h="410304">
                <a:tc>
                  <a:txBody>
                    <a:bodyPr/>
                    <a:lstStyle/>
                    <a:p>
                      <a:pPr marL="171450" lvl="0" indent="-171450">
                        <a:buSzPct val="100000"/>
                        <a:buFont typeface="Arial" pitchFamily="34"/>
                        <a:buChar char="•"/>
                      </a:pPr>
                      <a:r>
                        <a:rPr lang="en-GB" sz="1000" b="1" dirty="0" smtClean="0">
                          <a:latin typeface="Century Gothic" pitchFamily="34"/>
                        </a:rPr>
                        <a:t>Use common factors to simplify fractions; use common multiples to express fractions</a:t>
                      </a:r>
                      <a:r>
                        <a:rPr lang="en-GB" sz="1000" b="1" baseline="0" dirty="0" smtClean="0">
                          <a:latin typeface="Century Gothic" pitchFamily="34"/>
                        </a:rPr>
                        <a:t> in the same denomination</a:t>
                      </a:r>
                      <a:endParaRPr lang="en-GB" sz="800" b="1" dirty="0">
                        <a:latin typeface="Century Gothic" pitchFamily="34"/>
                      </a:endParaRPr>
                    </a:p>
                  </a:txBody>
                  <a:tcPr/>
                </a:tc>
                <a:extLst>
                  <a:ext uri="{0D108BD9-81ED-4DB2-BD59-A6C34878D82A}">
                    <a16:rowId xmlns:a16="http://schemas.microsoft.com/office/drawing/2014/main" val="3890617952"/>
                  </a:ext>
                </a:extLst>
              </a:tr>
              <a:tr h="410304">
                <a:tc>
                  <a:txBody>
                    <a:bodyPr/>
                    <a:lstStyle/>
                    <a:p>
                      <a:pPr marL="171450" lvl="0" indent="-171450">
                        <a:buSzPct val="100000"/>
                        <a:buFont typeface="Arial" pitchFamily="34"/>
                        <a:buChar char="•"/>
                      </a:pPr>
                      <a:r>
                        <a:rPr lang="en-GB" sz="1000" b="1" dirty="0" smtClean="0">
                          <a:latin typeface="Century Gothic" pitchFamily="34"/>
                        </a:rPr>
                        <a:t>Solve problems involving the calculation of percentages, (e.g. of measures) such as 20%</a:t>
                      </a:r>
                      <a:r>
                        <a:rPr lang="en-GB" sz="1000" b="1" baseline="0" dirty="0" smtClean="0">
                          <a:latin typeface="Century Gothic" pitchFamily="34"/>
                        </a:rPr>
                        <a:t> of 440 and the use of percentages for comparison</a:t>
                      </a:r>
                      <a:endParaRPr lang="en-GB" sz="1000" b="1" dirty="0">
                        <a:latin typeface="Century Gothic" pitchFamily="34"/>
                      </a:endParaRPr>
                    </a:p>
                  </a:txBody>
                  <a:tcPr/>
                </a:tc>
                <a:extLst>
                  <a:ext uri="{0D108BD9-81ED-4DB2-BD59-A6C34878D82A}">
                    <a16:rowId xmlns:a16="http://schemas.microsoft.com/office/drawing/2014/main" val="3720073169"/>
                  </a:ext>
                </a:extLst>
              </a:tr>
              <a:tr h="260770">
                <a:tc>
                  <a:txBody>
                    <a:bodyPr/>
                    <a:lstStyle/>
                    <a:p>
                      <a:pPr marL="171450" lvl="0" indent="-171450">
                        <a:buSzPct val="100000"/>
                        <a:buFont typeface="Arial" pitchFamily="34"/>
                        <a:buChar char="•"/>
                      </a:pPr>
                      <a:r>
                        <a:rPr lang="en-GB" sz="1000" b="1" dirty="0" smtClean="0">
                          <a:latin typeface="Century Gothic" pitchFamily="34"/>
                        </a:rPr>
                        <a:t>Multiply 1-digit numbers with up to two decimal places by whole numbers</a:t>
                      </a:r>
                      <a:endParaRPr lang="en-GB" sz="1000" b="1" dirty="0">
                        <a:latin typeface="Century Gothic" pitchFamily="34"/>
                      </a:endParaRPr>
                    </a:p>
                  </a:txBody>
                  <a:tcPr/>
                </a:tc>
                <a:extLst>
                  <a:ext uri="{0D108BD9-81ED-4DB2-BD59-A6C34878D82A}">
                    <a16:rowId xmlns:a16="http://schemas.microsoft.com/office/drawing/2014/main" val="2939875382"/>
                  </a:ext>
                </a:extLst>
              </a:tr>
              <a:tr h="384002">
                <a:tc>
                  <a:txBody>
                    <a:bodyPr/>
                    <a:lstStyle/>
                    <a:p>
                      <a:pPr marL="171450" lvl="0" indent="-171450">
                        <a:buSzPct val="100000"/>
                        <a:buFont typeface="Arial" pitchFamily="34"/>
                        <a:buChar char="•"/>
                      </a:pPr>
                      <a:r>
                        <a:rPr lang="en-GB" sz="1000" b="1" dirty="0" smtClean="0">
                          <a:latin typeface="Century Gothic" pitchFamily="34"/>
                        </a:rPr>
                        <a:t>Perform mental calculations,</a:t>
                      </a:r>
                      <a:r>
                        <a:rPr lang="en-GB" sz="1000" b="1" baseline="0" dirty="0" smtClean="0">
                          <a:latin typeface="Century Gothic" pitchFamily="34"/>
                        </a:rPr>
                        <a:t> including with mixed operations with large numbers</a:t>
                      </a:r>
                      <a:endParaRPr lang="en-GB" sz="1000" b="1" dirty="0">
                        <a:latin typeface="Century Gothic" pitchFamily="34"/>
                      </a:endParaRPr>
                    </a:p>
                  </a:txBody>
                  <a:tcPr/>
                </a:tc>
                <a:extLst>
                  <a:ext uri="{0D108BD9-81ED-4DB2-BD59-A6C34878D82A}">
                    <a16:rowId xmlns:a16="http://schemas.microsoft.com/office/drawing/2014/main" val="3476003786"/>
                  </a:ext>
                </a:extLst>
              </a:tr>
              <a:tr h="410304">
                <a:tc>
                  <a:txBody>
                    <a:bodyPr/>
                    <a:lstStyle/>
                    <a:p>
                      <a:pPr marL="171450" lvl="0" indent="-171450">
                        <a:buSzPct val="100000"/>
                        <a:buFont typeface="Arial" pitchFamily="34"/>
                        <a:buChar char="•"/>
                      </a:pPr>
                      <a:r>
                        <a:rPr lang="en-GB" sz="1000" b="1" dirty="0" smtClean="0">
                          <a:latin typeface="Century Gothic" pitchFamily="34"/>
                        </a:rPr>
                        <a:t>Divide numbers</a:t>
                      </a:r>
                      <a:r>
                        <a:rPr lang="en-GB" sz="1000" b="1" baseline="0" dirty="0" smtClean="0">
                          <a:latin typeface="Century Gothic" pitchFamily="34"/>
                        </a:rPr>
                        <a:t> up to 4-digits by a 2-digit whole number using formal written methods of long division and interpret remainder in various ways</a:t>
                      </a:r>
                      <a:endParaRPr lang="en-GB" sz="1000" b="1" dirty="0">
                        <a:latin typeface="Century Gothic" pitchFamily="34"/>
                      </a:endParaRPr>
                    </a:p>
                  </a:txBody>
                  <a:tcPr/>
                </a:tc>
                <a:extLst>
                  <a:ext uri="{0D108BD9-81ED-4DB2-BD59-A6C34878D82A}">
                    <a16:rowId xmlns:a16="http://schemas.microsoft.com/office/drawing/2014/main" val="4003223032"/>
                  </a:ext>
                </a:extLst>
              </a:tr>
              <a:tr h="298255">
                <a:tc>
                  <a:txBody>
                    <a:bodyPr/>
                    <a:lstStyle/>
                    <a:p>
                      <a:pPr marL="171450" lvl="0" indent="-171450">
                        <a:buSzPct val="100000"/>
                        <a:buFont typeface="Arial" pitchFamily="34"/>
                        <a:buChar char="•"/>
                      </a:pPr>
                      <a:r>
                        <a:rPr lang="en-GB" sz="1000" b="1" dirty="0" smtClean="0">
                          <a:latin typeface="Century Gothic" pitchFamily="34"/>
                        </a:rPr>
                        <a:t>Use knowledge of order of operations to carry out calculations involving</a:t>
                      </a:r>
                      <a:r>
                        <a:rPr lang="en-GB" sz="1000" b="1" baseline="0" dirty="0" smtClean="0">
                          <a:latin typeface="Century Gothic" pitchFamily="34"/>
                        </a:rPr>
                        <a:t> all four operations</a:t>
                      </a:r>
                      <a:endParaRPr lang="en-GB" sz="1000" b="1" dirty="0">
                        <a:latin typeface="Century Gothic" pitchFamily="34"/>
                      </a:endParaRPr>
                    </a:p>
                  </a:txBody>
                  <a:tcPr/>
                </a:tc>
                <a:extLst>
                  <a:ext uri="{0D108BD9-81ED-4DB2-BD59-A6C34878D82A}">
                    <a16:rowId xmlns:a16="http://schemas.microsoft.com/office/drawing/2014/main" val="112843134"/>
                  </a:ext>
                </a:extLst>
              </a:tr>
              <a:tr h="410304">
                <a:tc>
                  <a:txBody>
                    <a:bodyPr/>
                    <a:lstStyle/>
                    <a:p>
                      <a:pPr marL="171450" marR="0" lvl="0" indent="-171450" algn="l" defTabSz="914400" rtl="0" fontAlgn="auto" hangingPunct="1">
                        <a:lnSpc>
                          <a:spcPct val="100000"/>
                        </a:lnSpc>
                        <a:spcBef>
                          <a:spcPts val="0"/>
                        </a:spcBef>
                        <a:spcAft>
                          <a:spcPts val="0"/>
                        </a:spcAft>
                        <a:buSzPct val="100000"/>
                        <a:buFont typeface="Arial" pitchFamily="34"/>
                        <a:buChar char="•"/>
                        <a:tabLst/>
                      </a:pPr>
                      <a:r>
                        <a:rPr lang="en-GB" sz="1000" b="1" dirty="0" smtClean="0">
                          <a:latin typeface="Century Gothic" pitchFamily="34"/>
                        </a:rPr>
                        <a:t>Add and subtract fractions with different denominators and mixed numbers,</a:t>
                      </a:r>
                      <a:r>
                        <a:rPr lang="en-GB" sz="1000" b="1" baseline="0" dirty="0" smtClean="0">
                          <a:latin typeface="Century Gothic" pitchFamily="34"/>
                        </a:rPr>
                        <a:t> using the concept of equivalent fractions</a:t>
                      </a:r>
                      <a:endParaRPr lang="en-GB" sz="1000" b="1" dirty="0">
                        <a:latin typeface="Century Gothic" pitchFamily="34"/>
                      </a:endParaRPr>
                    </a:p>
                  </a:txBody>
                  <a:tcPr/>
                </a:tc>
                <a:extLst>
                  <a:ext uri="{0D108BD9-81ED-4DB2-BD59-A6C34878D82A}">
                    <a16:rowId xmlns:a16="http://schemas.microsoft.com/office/drawing/2014/main" val="3660778628"/>
                  </a:ext>
                </a:extLst>
              </a:tr>
              <a:tr h="263488">
                <a:tc>
                  <a:txBody>
                    <a:bodyPr/>
                    <a:lstStyle/>
                    <a:p>
                      <a:pPr marL="171450" marR="0" lvl="0" indent="-171450" algn="l" defTabSz="914400" rtl="0" fontAlgn="auto" hangingPunct="1">
                        <a:lnSpc>
                          <a:spcPct val="100000"/>
                        </a:lnSpc>
                        <a:spcBef>
                          <a:spcPts val="0"/>
                        </a:spcBef>
                        <a:spcAft>
                          <a:spcPts val="0"/>
                        </a:spcAft>
                        <a:buSzPct val="100000"/>
                        <a:buFont typeface="Arial" pitchFamily="34"/>
                        <a:buChar char="•"/>
                        <a:tabLst/>
                      </a:pPr>
                      <a:r>
                        <a:rPr lang="en-GB" sz="1000" b="1" dirty="0" smtClean="0">
                          <a:latin typeface="Century Gothic" pitchFamily="34"/>
                        </a:rPr>
                        <a:t>Multiply simple pairs of proper fractions, writing the</a:t>
                      </a:r>
                      <a:r>
                        <a:rPr lang="en-GB" sz="1000" b="1" baseline="0" dirty="0" smtClean="0">
                          <a:latin typeface="Century Gothic" pitchFamily="34"/>
                        </a:rPr>
                        <a:t> answer in its simplest form</a:t>
                      </a:r>
                      <a:endParaRPr lang="en-GB" sz="1000" b="1" dirty="0">
                        <a:latin typeface="Century Gothic" pitchFamily="34"/>
                      </a:endParaRPr>
                    </a:p>
                  </a:txBody>
                  <a:tcPr/>
                </a:tc>
                <a:extLst>
                  <a:ext uri="{0D108BD9-81ED-4DB2-BD59-A6C34878D82A}">
                    <a16:rowId xmlns:a16="http://schemas.microsoft.com/office/drawing/2014/main" val="2577800267"/>
                  </a:ext>
                </a:extLst>
              </a:tr>
              <a:tr h="252495">
                <a:tc>
                  <a:txBody>
                    <a:bodyPr/>
                    <a:lstStyle/>
                    <a:p>
                      <a:pPr marL="171450" marR="0" lvl="0" indent="-171450" algn="l" defTabSz="914400" rtl="0" fontAlgn="auto" hangingPunct="1">
                        <a:lnSpc>
                          <a:spcPct val="100000"/>
                        </a:lnSpc>
                        <a:spcBef>
                          <a:spcPts val="0"/>
                        </a:spcBef>
                        <a:spcAft>
                          <a:spcPts val="0"/>
                        </a:spcAft>
                        <a:buSzPct val="100000"/>
                        <a:buFont typeface="Arial" pitchFamily="34"/>
                        <a:buChar char="•"/>
                        <a:tabLst/>
                      </a:pPr>
                      <a:r>
                        <a:rPr lang="en-GB" sz="1000" b="1" dirty="0" smtClean="0">
                          <a:latin typeface="Century Gothic" pitchFamily="34"/>
                        </a:rPr>
                        <a:t>Divide proper fractions by whole numbers (⅛ ÷ 2 = </a:t>
                      </a:r>
                      <a:r>
                        <a:rPr lang="en-GB" sz="800" b="1" dirty="0" smtClean="0">
                          <a:latin typeface="Century Gothic" pitchFamily="34"/>
                        </a:rPr>
                        <a:t>1/16</a:t>
                      </a:r>
                      <a:endParaRPr lang="en-GB" sz="800" b="1" dirty="0">
                        <a:latin typeface="Century Gothic" pitchFamily="34"/>
                      </a:endParaRPr>
                    </a:p>
                  </a:txBody>
                  <a:tcPr/>
                </a:tc>
                <a:extLst>
                  <a:ext uri="{0D108BD9-81ED-4DB2-BD59-A6C34878D82A}">
                    <a16:rowId xmlns:a16="http://schemas.microsoft.com/office/drawing/2014/main" val="3147304858"/>
                  </a:ext>
                </a:extLst>
              </a:tr>
              <a:tr h="384002">
                <a:tc>
                  <a:txBody>
                    <a:bodyPr/>
                    <a:lstStyle/>
                    <a:p>
                      <a:pPr marL="171450" marR="0" lvl="0" indent="-171450" algn="l" defTabSz="914400" rtl="0" fontAlgn="auto" hangingPunct="1">
                        <a:lnSpc>
                          <a:spcPct val="100000"/>
                        </a:lnSpc>
                        <a:spcBef>
                          <a:spcPts val="0"/>
                        </a:spcBef>
                        <a:spcAft>
                          <a:spcPts val="0"/>
                        </a:spcAft>
                        <a:buSzPct val="100000"/>
                        <a:buFont typeface="Arial" pitchFamily="34"/>
                        <a:buChar char="•"/>
                        <a:tabLst/>
                      </a:pPr>
                      <a:r>
                        <a:rPr lang="en-GB" sz="1000" b="1" dirty="0" smtClean="0">
                          <a:latin typeface="Century Gothic" pitchFamily="34"/>
                        </a:rPr>
                        <a:t>Associate a fraction with division and calculate decimal fraction equivalents (</a:t>
                      </a:r>
                      <a:r>
                        <a:rPr lang="en-GB" sz="1000" b="1" dirty="0" err="1" smtClean="0">
                          <a:latin typeface="Century Gothic" pitchFamily="34"/>
                        </a:rPr>
                        <a:t>eg</a:t>
                      </a:r>
                      <a:r>
                        <a:rPr lang="en-GB" sz="1000" b="1" dirty="0" smtClean="0">
                          <a:latin typeface="Century Gothic" pitchFamily="34"/>
                        </a:rPr>
                        <a:t>, 0.375 for ⅜)</a:t>
                      </a:r>
                      <a:endParaRPr lang="en-GB" sz="1000" b="1" dirty="0">
                        <a:latin typeface="Century Gothic" pitchFamily="34"/>
                      </a:endParaRPr>
                    </a:p>
                  </a:txBody>
                  <a:tcPr/>
                </a:tc>
                <a:extLst>
                  <a:ext uri="{0D108BD9-81ED-4DB2-BD59-A6C34878D82A}">
                    <a16:rowId xmlns:a16="http://schemas.microsoft.com/office/drawing/2014/main" val="4289008955"/>
                  </a:ext>
                </a:extLst>
              </a:tr>
              <a:tr h="252495">
                <a:tc>
                  <a:txBody>
                    <a:bodyPr/>
                    <a:lstStyle/>
                    <a:p>
                      <a:pPr marL="171450" marR="0" lvl="0" indent="-171450" algn="l" defTabSz="914400" rtl="0" fontAlgn="auto" hangingPunct="1">
                        <a:lnSpc>
                          <a:spcPct val="100000"/>
                        </a:lnSpc>
                        <a:spcBef>
                          <a:spcPts val="0"/>
                        </a:spcBef>
                        <a:spcAft>
                          <a:spcPts val="0"/>
                        </a:spcAft>
                        <a:buSzPct val="100000"/>
                        <a:buFont typeface="Arial" pitchFamily="34"/>
                        <a:buChar char="•"/>
                        <a:tabLst/>
                      </a:pPr>
                      <a:r>
                        <a:rPr lang="en-GB" sz="1000" b="1" dirty="0" smtClean="0">
                          <a:latin typeface="Century Gothic" pitchFamily="34"/>
                        </a:rPr>
                        <a:t>Express missing number problems algebraically</a:t>
                      </a:r>
                      <a:endParaRPr lang="en-GB" sz="1000" b="1" dirty="0">
                        <a:latin typeface="Century Gothic" pitchFamily="34"/>
                      </a:endParaRPr>
                    </a:p>
                  </a:txBody>
                  <a:tcPr/>
                </a:tc>
                <a:extLst>
                  <a:ext uri="{0D108BD9-81ED-4DB2-BD59-A6C34878D82A}">
                    <a16:rowId xmlns:a16="http://schemas.microsoft.com/office/drawing/2014/main" val="3854069829"/>
                  </a:ext>
                </a:extLst>
              </a:tr>
              <a:tr h="306340">
                <a:tc>
                  <a:txBody>
                    <a:bodyPr/>
                    <a:lstStyle/>
                    <a:p>
                      <a:pPr marL="171450" marR="0" lvl="0" indent="-171450" algn="l" defTabSz="914400" rtl="0" fontAlgn="auto" hangingPunct="1">
                        <a:lnSpc>
                          <a:spcPct val="100000"/>
                        </a:lnSpc>
                        <a:spcBef>
                          <a:spcPts val="0"/>
                        </a:spcBef>
                        <a:spcAft>
                          <a:spcPts val="0"/>
                        </a:spcAft>
                        <a:buSzPct val="100000"/>
                        <a:buFont typeface="Arial" pitchFamily="34"/>
                        <a:buChar char="•"/>
                        <a:tabLst/>
                      </a:pPr>
                      <a:r>
                        <a:rPr lang="en-GB" sz="1000" b="1" dirty="0" smtClean="0">
                          <a:latin typeface="Century Gothic" pitchFamily="34"/>
                        </a:rPr>
                        <a:t>Find pairs of numbers that satisfy an equation with </a:t>
                      </a:r>
                      <a:r>
                        <a:rPr lang="en-GB" sz="1000" b="1" baseline="0" dirty="0" smtClean="0">
                          <a:latin typeface="Century Gothic" pitchFamily="34"/>
                        </a:rPr>
                        <a:t>two unknowns</a:t>
                      </a:r>
                      <a:endParaRPr lang="en-GB" sz="1000" b="1" dirty="0">
                        <a:latin typeface="Century Gothic" pitchFamily="34"/>
                      </a:endParaRPr>
                    </a:p>
                  </a:txBody>
                  <a:tcPr/>
                </a:tc>
                <a:extLst>
                  <a:ext uri="{0D108BD9-81ED-4DB2-BD59-A6C34878D82A}">
                    <a16:rowId xmlns:a16="http://schemas.microsoft.com/office/drawing/2014/main" val="1815043242"/>
                  </a:ext>
                </a:extLst>
              </a:tr>
            </a:tbl>
          </a:graphicData>
        </a:graphic>
      </p:graphicFrame>
    </p:spTree>
    <p:extLst>
      <p:ext uri="{BB962C8B-B14F-4D97-AF65-F5344CB8AC3E}">
        <p14:creationId xmlns:p14="http://schemas.microsoft.com/office/powerpoint/2010/main" val="27026745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23850" y="260350"/>
            <a:ext cx="8820150" cy="850900"/>
          </a:xfrm>
        </p:spPr>
        <p:txBody>
          <a:bodyPr>
            <a:noAutofit/>
          </a:bodyPr>
          <a:lstStyle/>
          <a:p>
            <a:pPr algn="ctr"/>
            <a:r>
              <a:rPr lang="en-GB" sz="2800" b="1" dirty="0">
                <a:latin typeface="Century Gothic" panose="020B0502020202020204" pitchFamily="34" charset="0"/>
              </a:rPr>
              <a:t>   </a:t>
            </a:r>
            <a:r>
              <a:rPr lang="en-GB" sz="2000" b="1" dirty="0">
                <a:latin typeface="Arial" panose="020B0604020202020204" pitchFamily="34" charset="0"/>
                <a:cs typeface="Arial" panose="020B0604020202020204" pitchFamily="34" charset="0"/>
              </a:rPr>
              <a:t>Assessing Mathematics </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Meeting</a:t>
            </a:r>
            <a:r>
              <a:rPr lang="en-GB" sz="2000" dirty="0">
                <a:latin typeface="Arial" panose="020B0604020202020204" pitchFamily="34" charset="0"/>
                <a:cs typeface="Arial" panose="020B0604020202020204" pitchFamily="34" charset="0"/>
              </a:rPr>
              <a:t> </a:t>
            </a:r>
            <a:r>
              <a:rPr lang="en-GB" sz="2000" b="1" dirty="0">
                <a:latin typeface="Arial" panose="020B0604020202020204" pitchFamily="34" charset="0"/>
                <a:cs typeface="Arial" panose="020B0604020202020204" pitchFamily="34" charset="0"/>
              </a:rPr>
              <a:t>Year 6</a:t>
            </a:r>
            <a:r>
              <a:rPr lang="en-GB" sz="2000" b="1" dirty="0" smtClean="0">
                <a:latin typeface="Arial" panose="020B0604020202020204" pitchFamily="34" charset="0"/>
                <a:cs typeface="Arial" panose="020B0604020202020204" pitchFamily="34" charset="0"/>
              </a:rPr>
              <a:t> Expectations (continued)</a:t>
            </a:r>
            <a:endParaRPr lang="en-GB" sz="2000" dirty="0"/>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27584" y="404664"/>
            <a:ext cx="1123950" cy="1123950"/>
          </a:xfrm>
          <a:prstGeom prst="ellipse">
            <a:avLst/>
          </a:prstGeom>
          <a:ln>
            <a:noFill/>
          </a:ln>
          <a:extLst>
            <a:ext uri="{53640926-AAD7-44D8-BBD7-CCE9431645EC}">
              <a14:shadowObscured xmlns:a14="http://schemas.microsoft.com/office/drawing/2010/main"/>
            </a:ext>
          </a:extLst>
        </p:spPr>
      </p:pic>
      <p:graphicFrame>
        <p:nvGraphicFramePr>
          <p:cNvPr id="4" name="Table 3"/>
          <p:cNvGraphicFramePr>
            <a:graphicFrameLocks noGrp="1"/>
          </p:cNvGraphicFramePr>
          <p:nvPr>
            <p:extLst>
              <p:ext uri="{D42A27DB-BD31-4B8C-83A1-F6EECF244321}">
                <p14:modId xmlns:p14="http://schemas.microsoft.com/office/powerpoint/2010/main" val="1735031044"/>
              </p:ext>
            </p:extLst>
          </p:nvPr>
        </p:nvGraphicFramePr>
        <p:xfrm>
          <a:off x="1835696" y="1528614"/>
          <a:ext cx="6480720" cy="4636688"/>
        </p:xfrm>
        <a:graphic>
          <a:graphicData uri="http://schemas.openxmlformats.org/drawingml/2006/table">
            <a:tbl>
              <a:tblPr firstRow="1" bandRow="1">
                <a:tableStyleId>{5C22544A-7EE6-4342-B048-85BDC9FD1C3A}</a:tableStyleId>
              </a:tblPr>
              <a:tblGrid>
                <a:gridCol w="6480720">
                  <a:extLst>
                    <a:ext uri="{9D8B030D-6E8A-4147-A177-3AD203B41FA5}">
                      <a16:colId xmlns:a16="http://schemas.microsoft.com/office/drawing/2014/main" val="2912513236"/>
                    </a:ext>
                  </a:extLst>
                </a:gridCol>
              </a:tblGrid>
              <a:tr h="745084">
                <a:tc>
                  <a:txBody>
                    <a:bodyPr/>
                    <a:lstStyle/>
                    <a:p>
                      <a:pPr marL="0" lvl="0" indent="0" algn="ctr">
                        <a:buSzPct val="100000"/>
                        <a:buFont typeface="Arial" pitchFamily="34"/>
                        <a:buNone/>
                      </a:pPr>
                      <a:r>
                        <a:rPr lang="en-GB" sz="1600" b="1" dirty="0" smtClean="0">
                          <a:solidFill>
                            <a:schemeClr val="tx1"/>
                          </a:solidFill>
                          <a:latin typeface="Century Gothic" pitchFamily="34"/>
                        </a:rPr>
                        <a:t>Year 6 Expectations: </a:t>
                      </a:r>
                      <a:r>
                        <a:rPr lang="en-GB" sz="1400" b="1" dirty="0" smtClean="0">
                          <a:solidFill>
                            <a:schemeClr val="tx1"/>
                          </a:solidFill>
                          <a:latin typeface="Century Gothic" pitchFamily="34"/>
                        </a:rPr>
                        <a:t>Measurement, Geometry and Statistics</a:t>
                      </a:r>
                      <a:endParaRPr lang="en-GB" sz="1400" b="1" dirty="0">
                        <a:solidFill>
                          <a:schemeClr val="tx1"/>
                        </a:solidFill>
                        <a:latin typeface="Century Gothic" pitchFamily="34"/>
                      </a:endParaRPr>
                    </a:p>
                  </a:txBody>
                  <a:tcPr>
                    <a:solidFill>
                      <a:schemeClr val="tx2">
                        <a:lumMod val="40000"/>
                        <a:lumOff val="60000"/>
                      </a:schemeClr>
                    </a:solidFill>
                  </a:tcPr>
                </a:tc>
                <a:extLst>
                  <a:ext uri="{0D108BD9-81ED-4DB2-BD59-A6C34878D82A}">
                    <a16:rowId xmlns:a16="http://schemas.microsoft.com/office/drawing/2014/main" val="397004242"/>
                  </a:ext>
                </a:extLst>
              </a:tr>
              <a:tr h="578600">
                <a:tc>
                  <a:txBody>
                    <a:bodyPr/>
                    <a:lstStyle/>
                    <a:p>
                      <a:pPr marL="171450" lvl="0" indent="-171450" algn="l">
                        <a:buSzPct val="100000"/>
                        <a:buFont typeface="Arial" pitchFamily="34"/>
                        <a:buChar char="•"/>
                      </a:pPr>
                      <a:r>
                        <a:rPr lang="en-GB" sz="1200" b="1" dirty="0" smtClean="0">
                          <a:solidFill>
                            <a:schemeClr val="tx1"/>
                          </a:solidFill>
                          <a:latin typeface="Century Gothic" pitchFamily="34"/>
                        </a:rPr>
                        <a:t>Recognise, describe and build simple 3D shapes, including making nets</a:t>
                      </a:r>
                      <a:endParaRPr lang="en-GB" sz="1200" b="1" dirty="0">
                        <a:solidFill>
                          <a:schemeClr val="tx1"/>
                        </a:solidFill>
                        <a:latin typeface="Century Gothic" pitchFamily="34"/>
                      </a:endParaRPr>
                    </a:p>
                  </a:txBody>
                  <a:tcPr>
                    <a:solidFill>
                      <a:schemeClr val="accent1">
                        <a:lumMod val="20000"/>
                        <a:lumOff val="80000"/>
                      </a:schemeClr>
                    </a:solidFill>
                  </a:tcPr>
                </a:tc>
                <a:extLst>
                  <a:ext uri="{0D108BD9-81ED-4DB2-BD59-A6C34878D82A}">
                    <a16:rowId xmlns:a16="http://schemas.microsoft.com/office/drawing/2014/main" val="1529586279"/>
                  </a:ext>
                </a:extLst>
              </a:tr>
              <a:tr h="618230">
                <a:tc>
                  <a:txBody>
                    <a:bodyPr/>
                    <a:lstStyle/>
                    <a:p>
                      <a:pPr marL="171450" lvl="0" indent="-171450">
                        <a:buSzPct val="100000"/>
                        <a:buFont typeface="Arial" pitchFamily="34"/>
                        <a:buChar char="•"/>
                      </a:pPr>
                      <a:r>
                        <a:rPr lang="en-GB" sz="1200" b="1" dirty="0" smtClean="0">
                          <a:latin typeface="Century Gothic" pitchFamily="34"/>
                        </a:rPr>
                        <a:t>Compare and classify geometric</a:t>
                      </a:r>
                      <a:r>
                        <a:rPr lang="en-GB" sz="1200" b="1" baseline="0" dirty="0" smtClean="0">
                          <a:latin typeface="Century Gothic" pitchFamily="34"/>
                        </a:rPr>
                        <a:t> shapes based on their properties and sizes and find unknown angles in any triangle, quadrilateral and regular polygons</a:t>
                      </a:r>
                      <a:endParaRPr lang="en-GB" sz="1200" b="1" dirty="0">
                        <a:latin typeface="Century Gothic" pitchFamily="34"/>
                      </a:endParaRPr>
                    </a:p>
                  </a:txBody>
                  <a:tcPr/>
                </a:tc>
                <a:extLst>
                  <a:ext uri="{0D108BD9-81ED-4DB2-BD59-A6C34878D82A}">
                    <a16:rowId xmlns:a16="http://schemas.microsoft.com/office/drawing/2014/main" val="2222786974"/>
                  </a:ext>
                </a:extLst>
              </a:tr>
              <a:tr h="618230">
                <a:tc>
                  <a:txBody>
                    <a:bodyPr/>
                    <a:lstStyle/>
                    <a:p>
                      <a:pPr marL="171450" lvl="0" indent="-171450">
                        <a:buSzPct val="100000"/>
                        <a:buFont typeface="Arial" pitchFamily="34"/>
                        <a:buChar char="•"/>
                      </a:pPr>
                      <a:r>
                        <a:rPr lang="en-GB" sz="1200" b="1" dirty="0" smtClean="0">
                          <a:latin typeface="Century Gothic" pitchFamily="34"/>
                        </a:rPr>
                        <a:t>Illustrate and name parts of circles, including radius, diameter and circumference and know that the radius is half the diameter</a:t>
                      </a:r>
                      <a:endParaRPr lang="en-GB" sz="1200" b="1" dirty="0">
                        <a:latin typeface="Century Gothic" pitchFamily="34"/>
                      </a:endParaRPr>
                    </a:p>
                  </a:txBody>
                  <a:tcPr/>
                </a:tc>
                <a:extLst>
                  <a:ext uri="{0D108BD9-81ED-4DB2-BD59-A6C34878D82A}">
                    <a16:rowId xmlns:a16="http://schemas.microsoft.com/office/drawing/2014/main" val="2124812486"/>
                  </a:ext>
                </a:extLst>
              </a:tr>
              <a:tr h="840084">
                <a:tc>
                  <a:txBody>
                    <a:bodyPr/>
                    <a:lstStyle/>
                    <a:p>
                      <a:pPr marL="171450" lvl="0" indent="-171450">
                        <a:buSzPct val="100000"/>
                        <a:buFont typeface="Arial" pitchFamily="34"/>
                        <a:buChar char="•"/>
                      </a:pPr>
                      <a:r>
                        <a:rPr lang="en-GB" sz="1200" b="1" dirty="0" smtClean="0">
                          <a:latin typeface="Century Gothic" pitchFamily="34"/>
                        </a:rPr>
                        <a:t>Use, read, write and convert</a:t>
                      </a:r>
                      <a:r>
                        <a:rPr lang="en-GB" sz="1200" b="1" baseline="0" dirty="0" smtClean="0">
                          <a:latin typeface="Century Gothic" pitchFamily="34"/>
                        </a:rPr>
                        <a:t> between standard units, converting measurements of length, mass, volume and time from a smaller unit of measure to a larger unit, and visa versa, using decimal notation to up to 3 decimal places</a:t>
                      </a:r>
                      <a:endParaRPr lang="en-GB" sz="1200" b="1" dirty="0">
                        <a:latin typeface="Century Gothic" pitchFamily="34"/>
                      </a:endParaRPr>
                    </a:p>
                  </a:txBody>
                  <a:tcPr/>
                </a:tc>
                <a:extLst>
                  <a:ext uri="{0D108BD9-81ED-4DB2-BD59-A6C34878D82A}">
                    <a16:rowId xmlns:a16="http://schemas.microsoft.com/office/drawing/2014/main" val="344035316"/>
                  </a:ext>
                </a:extLst>
              </a:tr>
              <a:tr h="618230">
                <a:tc>
                  <a:txBody>
                    <a:bodyPr/>
                    <a:lstStyle/>
                    <a:p>
                      <a:pPr marL="171450" lvl="0" indent="-171450">
                        <a:buSzPct val="100000"/>
                        <a:buFont typeface="Arial" panose="020B0604020202020204" pitchFamily="34" charset="0"/>
                        <a:buChar char="•"/>
                      </a:pPr>
                      <a:r>
                        <a:rPr lang="en-GB" sz="1200" b="1" dirty="0" smtClean="0">
                          <a:latin typeface="Century Gothic" pitchFamily="34"/>
                        </a:rPr>
                        <a:t>Calculate the area of a parallelogram and triangles and calculate,</a:t>
                      </a:r>
                      <a:r>
                        <a:rPr lang="en-GB" sz="1200" b="1" baseline="0" dirty="0" smtClean="0">
                          <a:latin typeface="Century Gothic" pitchFamily="34"/>
                        </a:rPr>
                        <a:t> estimate and compare volume of cubes and cuboids using standard units</a:t>
                      </a:r>
                      <a:endParaRPr lang="en-GB" sz="1200" b="1" dirty="0">
                        <a:latin typeface="Century Gothic" pitchFamily="34"/>
                      </a:endParaRPr>
                    </a:p>
                  </a:txBody>
                  <a:tcPr/>
                </a:tc>
                <a:extLst>
                  <a:ext uri="{0D108BD9-81ED-4DB2-BD59-A6C34878D82A}">
                    <a16:rowId xmlns:a16="http://schemas.microsoft.com/office/drawing/2014/main" val="2236586445"/>
                  </a:ext>
                </a:extLst>
              </a:tr>
              <a:tr h="618230">
                <a:tc>
                  <a:txBody>
                    <a:bodyPr/>
                    <a:lstStyle/>
                    <a:p>
                      <a:pPr marL="171450" lvl="0" indent="-171450">
                        <a:buSzPct val="100000"/>
                        <a:buFont typeface="Arial" panose="020B0604020202020204" pitchFamily="34" charset="0"/>
                        <a:buChar char="•"/>
                      </a:pPr>
                      <a:r>
                        <a:rPr lang="en-GB" sz="1200" b="1" dirty="0" smtClean="0">
                          <a:latin typeface="Century Gothic" pitchFamily="34"/>
                        </a:rPr>
                        <a:t>Interpret and construct pie charts and line graphs and use these to solve problems</a:t>
                      </a:r>
                      <a:endParaRPr lang="en-GB" sz="1200" b="1" dirty="0">
                        <a:latin typeface="Century Gothic" pitchFamily="34"/>
                      </a:endParaRPr>
                    </a:p>
                  </a:txBody>
                  <a:tcPr/>
                </a:tc>
                <a:extLst>
                  <a:ext uri="{0D108BD9-81ED-4DB2-BD59-A6C34878D82A}">
                    <a16:rowId xmlns:a16="http://schemas.microsoft.com/office/drawing/2014/main" val="2534757096"/>
                  </a:ext>
                </a:extLst>
              </a:tr>
            </a:tbl>
          </a:graphicData>
        </a:graphic>
      </p:graphicFrame>
    </p:spTree>
    <p:extLst>
      <p:ext uri="{BB962C8B-B14F-4D97-AF65-F5344CB8AC3E}">
        <p14:creationId xmlns:p14="http://schemas.microsoft.com/office/powerpoint/2010/main" val="39464460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647700" y="404664"/>
            <a:ext cx="8496300" cy="850900"/>
          </a:xfrm>
        </p:spPr>
        <p:txBody>
          <a:bodyPr>
            <a:noAutofit/>
          </a:bodyPr>
          <a:lstStyle/>
          <a:p>
            <a:pPr algn="ctr"/>
            <a:r>
              <a:rPr lang="en-GB" sz="2800" b="1" dirty="0">
                <a:latin typeface="Century Gothic" panose="020B0502020202020204" pitchFamily="34" charset="0"/>
              </a:rPr>
              <a:t>       </a:t>
            </a:r>
            <a:r>
              <a:rPr lang="en-GB" sz="2000" b="1" dirty="0">
                <a:latin typeface="Arial" panose="020B0604020202020204" pitchFamily="34" charset="0"/>
                <a:cs typeface="Arial" panose="020B0604020202020204" pitchFamily="34" charset="0"/>
              </a:rPr>
              <a:t>Assessing Mathematics </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Exceeding Year </a:t>
            </a:r>
            <a:r>
              <a:rPr lang="en-GB" sz="2000" b="1" dirty="0" smtClean="0">
                <a:latin typeface="Arial" panose="020B0604020202020204" pitchFamily="34" charset="0"/>
                <a:cs typeface="Arial" panose="020B0604020202020204" pitchFamily="34" charset="0"/>
              </a:rPr>
              <a:t>6 </a:t>
            </a:r>
            <a:r>
              <a:rPr lang="en-GB" sz="2000" b="1" dirty="0">
                <a:latin typeface="Arial" panose="020B0604020202020204" pitchFamily="34" charset="0"/>
                <a:cs typeface="Arial" panose="020B0604020202020204" pitchFamily="34" charset="0"/>
              </a:rPr>
              <a:t>Expectations</a:t>
            </a:r>
            <a:endParaRPr lang="en-GB" sz="2000" dirty="0"/>
          </a:p>
        </p:txBody>
      </p:sp>
      <p:pic>
        <p:nvPicPr>
          <p:cNvPr id="5" name="Picture 4"/>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55576" y="404664"/>
            <a:ext cx="1123950" cy="1123950"/>
          </a:xfrm>
          <a:prstGeom prst="ellipse">
            <a:avLst/>
          </a:prstGeom>
          <a:ln>
            <a:noFill/>
          </a:ln>
          <a:extLst>
            <a:ext uri="{53640926-AAD7-44D8-BBD7-CCE9431645EC}">
              <a14:shadowObscured xmlns:a14="http://schemas.microsoft.com/office/drawing/2010/main"/>
            </a:ext>
          </a:extLst>
        </p:spPr>
      </p:pic>
      <p:graphicFrame>
        <p:nvGraphicFramePr>
          <p:cNvPr id="3" name="Table 2"/>
          <p:cNvGraphicFramePr>
            <a:graphicFrameLocks noGrp="1"/>
          </p:cNvGraphicFramePr>
          <p:nvPr>
            <p:extLst>
              <p:ext uri="{D42A27DB-BD31-4B8C-83A1-F6EECF244321}">
                <p14:modId xmlns:p14="http://schemas.microsoft.com/office/powerpoint/2010/main" val="2397460328"/>
              </p:ext>
            </p:extLst>
          </p:nvPr>
        </p:nvGraphicFramePr>
        <p:xfrm>
          <a:off x="2051720" y="1484784"/>
          <a:ext cx="6552727" cy="4709160"/>
        </p:xfrm>
        <a:graphic>
          <a:graphicData uri="http://schemas.openxmlformats.org/drawingml/2006/table">
            <a:tbl>
              <a:tblPr firstRow="1" bandRow="1">
                <a:tableStyleId>{5C22544A-7EE6-4342-B048-85BDC9FD1C3A}</a:tableStyleId>
              </a:tblPr>
              <a:tblGrid>
                <a:gridCol w="6552727">
                  <a:extLst>
                    <a:ext uri="{9D8B030D-6E8A-4147-A177-3AD203B41FA5}">
                      <a16:colId xmlns:a16="http://schemas.microsoft.com/office/drawing/2014/main" val="4204172594"/>
                    </a:ext>
                  </a:extLst>
                </a:gridCol>
              </a:tblGrid>
              <a:tr h="370840">
                <a:tc>
                  <a:txBody>
                    <a:bodyPr/>
                    <a:lstStyle/>
                    <a:p>
                      <a:pPr marL="0" lvl="0" indent="0" algn="l">
                        <a:buSzPct val="100000"/>
                        <a:buFont typeface="Arial" pitchFamily="34"/>
                        <a:buNone/>
                      </a:pPr>
                      <a:r>
                        <a:rPr lang="en-GB" sz="1600" b="1" dirty="0" smtClean="0">
                          <a:solidFill>
                            <a:schemeClr val="tx1"/>
                          </a:solidFill>
                          <a:latin typeface="Century Gothic" pitchFamily="34"/>
                        </a:rPr>
                        <a:t>Year 6 Exceeding Expectations: Number</a:t>
                      </a:r>
                      <a:endParaRPr lang="en-GB" sz="1600" b="1" dirty="0">
                        <a:solidFill>
                          <a:schemeClr val="tx1"/>
                        </a:solidFill>
                        <a:latin typeface="Century Gothic" pitchFamily="34"/>
                      </a:endParaRPr>
                    </a:p>
                  </a:txBody>
                  <a:tcPr>
                    <a:solidFill>
                      <a:schemeClr val="tx2">
                        <a:lumMod val="40000"/>
                        <a:lumOff val="60000"/>
                      </a:schemeClr>
                    </a:solidFill>
                  </a:tcPr>
                </a:tc>
                <a:extLst>
                  <a:ext uri="{0D108BD9-81ED-4DB2-BD59-A6C34878D82A}">
                    <a16:rowId xmlns:a16="http://schemas.microsoft.com/office/drawing/2014/main" val="3977061867"/>
                  </a:ext>
                </a:extLst>
              </a:tr>
              <a:tr h="370840">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200" b="1" i="0" u="none" strike="noStrike" kern="1200" baseline="0" dirty="0" smtClean="0">
                          <a:solidFill>
                            <a:schemeClr val="dk1"/>
                          </a:solidFill>
                          <a:latin typeface="Century Gothic" pitchFamily="34" charset="0"/>
                          <a:ea typeface="+mn-ea"/>
                          <a:cs typeface="+mn-cs"/>
                        </a:rPr>
                        <a:t>Compare, order and convert between fractions, decimals </a:t>
                      </a:r>
                      <a:r>
                        <a:rPr lang="en-GB" sz="1200" b="1" i="0" u="none" strike="noStrike" kern="1200" baseline="0" dirty="0" smtClean="0">
                          <a:solidFill>
                            <a:schemeClr val="tx1"/>
                          </a:solidFill>
                          <a:latin typeface="Century Gothic" pitchFamily="34"/>
                          <a:ea typeface="+mn-ea"/>
                          <a:cs typeface="+mn-cs"/>
                        </a:rPr>
                        <a:t>and percentages in contexts related to science, history or geography learning</a:t>
                      </a:r>
                      <a:endParaRPr lang="en-GB" sz="1200" b="1" i="0" u="none" strike="noStrike" kern="1200" baseline="0" dirty="0" smtClean="0">
                        <a:solidFill>
                          <a:schemeClr val="dk1"/>
                        </a:solidFill>
                        <a:latin typeface="Century Gothic" pitchFamily="34" charset="0"/>
                        <a:ea typeface="+mn-ea"/>
                        <a:cs typeface="+mn-cs"/>
                      </a:endParaRPr>
                    </a:p>
                  </a:txBody>
                  <a:tcPr>
                    <a:solidFill>
                      <a:schemeClr val="accent1">
                        <a:lumMod val="20000"/>
                        <a:lumOff val="80000"/>
                      </a:schemeClr>
                    </a:solidFill>
                  </a:tcPr>
                </a:tc>
                <a:extLst>
                  <a:ext uri="{0D108BD9-81ED-4DB2-BD59-A6C34878D82A}">
                    <a16:rowId xmlns:a16="http://schemas.microsoft.com/office/drawing/2014/main" val="2933929164"/>
                  </a:ext>
                </a:extLst>
              </a:tr>
              <a:tr h="370840">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200" b="1" i="0" u="none" strike="noStrike" kern="1200" baseline="0" dirty="0" smtClean="0">
                          <a:solidFill>
                            <a:schemeClr val="dk1"/>
                          </a:solidFill>
                          <a:latin typeface="Century Gothic" pitchFamily="34" charset="0"/>
                          <a:ea typeface="+mn-ea"/>
                          <a:cs typeface="+mn-cs"/>
                        </a:rPr>
                        <a:t>Move beyond squared and cubed numbers to calculate problems such as X </a:t>
                      </a:r>
                      <a:r>
                        <a:rPr lang="en-GB" sz="1200" b="1" i="0" u="none" strike="noStrike" kern="1200" baseline="0" dirty="0" err="1" smtClean="0">
                          <a:solidFill>
                            <a:schemeClr val="dk1"/>
                          </a:solidFill>
                          <a:latin typeface="Century Gothic" pitchFamily="34" charset="0"/>
                          <a:ea typeface="+mn-ea"/>
                          <a:cs typeface="+mn-cs"/>
                        </a:rPr>
                        <a:t>x</a:t>
                      </a:r>
                      <a:r>
                        <a:rPr lang="en-GB" sz="1200" b="1" i="0" u="none" strike="noStrike" kern="1200" baseline="0" dirty="0" smtClean="0">
                          <a:solidFill>
                            <a:schemeClr val="dk1"/>
                          </a:solidFill>
                          <a:latin typeface="Century Gothic" pitchFamily="34" charset="0"/>
                          <a:ea typeface="+mn-ea"/>
                          <a:cs typeface="+mn-cs"/>
                        </a:rPr>
                        <a:t> 10</a:t>
                      </a:r>
                      <a:r>
                        <a:rPr lang="en-GB" sz="1200" b="1" i="0" u="none" strike="noStrike" kern="1200" baseline="30000" dirty="0" smtClean="0">
                          <a:solidFill>
                            <a:schemeClr val="dk1"/>
                          </a:solidFill>
                          <a:latin typeface="Century Gothic" pitchFamily="34" charset="0"/>
                          <a:ea typeface="+mn-ea"/>
                          <a:cs typeface="+mn-cs"/>
                        </a:rPr>
                        <a:t>n </a:t>
                      </a:r>
                      <a:r>
                        <a:rPr lang="en-GB" sz="1200" b="1" i="0" u="none" strike="noStrike" kern="1200" baseline="0" dirty="0" smtClean="0">
                          <a:solidFill>
                            <a:schemeClr val="dk1"/>
                          </a:solidFill>
                          <a:latin typeface="Century Gothic" pitchFamily="34" charset="0"/>
                          <a:ea typeface="+mn-ea"/>
                          <a:cs typeface="+mn-cs"/>
                        </a:rPr>
                        <a:t>where n is positive</a:t>
                      </a:r>
                    </a:p>
                  </a:txBody>
                  <a:tcPr/>
                </a:tc>
                <a:extLst>
                  <a:ext uri="{0D108BD9-81ED-4DB2-BD59-A6C34878D82A}">
                    <a16:rowId xmlns:a16="http://schemas.microsoft.com/office/drawing/2014/main" val="926736146"/>
                  </a:ext>
                </a:extLst>
              </a:tr>
              <a:tr h="370840">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200" b="1" kern="1200" dirty="0" smtClean="0">
                          <a:solidFill>
                            <a:schemeClr val="dk1"/>
                          </a:solidFill>
                          <a:effectLst/>
                          <a:latin typeface="Century Gothic" pitchFamily="34" charset="0"/>
                          <a:ea typeface="+mn-ea"/>
                          <a:cs typeface="+mn-cs"/>
                        </a:rPr>
                        <a:t>Use </a:t>
                      </a:r>
                      <a:r>
                        <a:rPr lang="en-GB" sz="1200" b="1" i="0" u="none" strike="noStrike" kern="1200" baseline="0" dirty="0" smtClean="0">
                          <a:solidFill>
                            <a:schemeClr val="dk1"/>
                          </a:solidFill>
                          <a:effectLst/>
                          <a:latin typeface="Century Gothic" pitchFamily="34" charset="0"/>
                          <a:ea typeface="+mn-ea"/>
                          <a:cs typeface="+mn-cs"/>
                        </a:rPr>
                        <a:t> </a:t>
                      </a:r>
                      <a:r>
                        <a:rPr lang="en-GB" sz="1200" b="1" i="0" u="none" strike="noStrike" kern="1200" baseline="0" dirty="0" smtClean="0">
                          <a:solidFill>
                            <a:schemeClr val="dk1"/>
                          </a:solidFill>
                          <a:latin typeface="Century Gothic" pitchFamily="34" charset="0"/>
                          <a:ea typeface="+mn-ea"/>
                          <a:cs typeface="+mn-cs"/>
                        </a:rPr>
                        <a:t>=,  ≠,  &lt;,  &gt;,  ≤,  ≥ correctly </a:t>
                      </a:r>
                    </a:p>
                  </a:txBody>
                  <a:tcPr/>
                </a:tc>
                <a:extLst>
                  <a:ext uri="{0D108BD9-81ED-4DB2-BD59-A6C34878D82A}">
                    <a16:rowId xmlns:a16="http://schemas.microsoft.com/office/drawing/2014/main" val="828512208"/>
                  </a:ext>
                </a:extLst>
              </a:tr>
              <a:tr h="370840">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200" b="1" kern="1200" dirty="0" smtClean="0">
                          <a:solidFill>
                            <a:schemeClr val="dk1"/>
                          </a:solidFill>
                          <a:effectLst/>
                          <a:latin typeface="Century Gothic" pitchFamily="34" charset="0"/>
                          <a:ea typeface="+mn-ea"/>
                          <a:cs typeface="+mn-cs"/>
                        </a:rPr>
                        <a:t>Multiply all integers, (using efficient written methods) including mixed numbers and negative numbers</a:t>
                      </a:r>
                      <a:endParaRPr lang="en-GB" sz="1200" dirty="0" smtClean="0">
                        <a:latin typeface="Century Gothic" pitchFamily="34" charset="0"/>
                      </a:endParaRPr>
                    </a:p>
                  </a:txBody>
                  <a:tcPr/>
                </a:tc>
                <a:extLst>
                  <a:ext uri="{0D108BD9-81ED-4DB2-BD59-A6C34878D82A}">
                    <a16:rowId xmlns:a16="http://schemas.microsoft.com/office/drawing/2014/main" val="1063752077"/>
                  </a:ext>
                </a:extLst>
              </a:tr>
              <a:tr h="370840">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200" b="1" i="0" u="none" strike="noStrike" kern="1200" baseline="0" dirty="0" smtClean="0">
                          <a:solidFill>
                            <a:schemeClr val="dk1"/>
                          </a:solidFill>
                          <a:latin typeface="Century Gothic" pitchFamily="34" charset="0"/>
                          <a:ea typeface="+mn-ea"/>
                          <a:cs typeface="+mn-cs"/>
                        </a:rPr>
                        <a:t>Recognise an arithmetic progression, and find the nth term </a:t>
                      </a:r>
                    </a:p>
                  </a:txBody>
                  <a:tcPr/>
                </a:tc>
                <a:extLst>
                  <a:ext uri="{0D108BD9-81ED-4DB2-BD59-A6C34878D82A}">
                    <a16:rowId xmlns:a16="http://schemas.microsoft.com/office/drawing/2014/main" val="235490927"/>
                  </a:ext>
                </a:extLst>
              </a:tr>
              <a:tr h="370840">
                <a:tc>
                  <a:txBody>
                    <a:bodyPr/>
                    <a:lstStyle/>
                    <a:p>
                      <a:pPr marL="171450" lvl="0" indent="-171450">
                        <a:buSzPct val="100000"/>
                        <a:buFont typeface="Arial" pitchFamily="34"/>
                        <a:buChar char="•"/>
                      </a:pPr>
                      <a:r>
                        <a:rPr lang="en-GB" sz="1200" b="1" dirty="0" smtClean="0">
                          <a:latin typeface="Century Gothic" pitchFamily="34"/>
                        </a:rPr>
                        <a:t>Use formula for measuring area of shape, such as cuboid and triangle</a:t>
                      </a:r>
                      <a:r>
                        <a:rPr lang="en-GB" sz="1200" b="1" baseline="0" dirty="0" smtClean="0">
                          <a:latin typeface="Century Gothic" pitchFamily="34"/>
                        </a:rPr>
                        <a:t> to work out area of irregular shape in the school environment</a:t>
                      </a:r>
                      <a:endParaRPr lang="en-GB" sz="1200" b="1" dirty="0">
                        <a:latin typeface="Century Gothic" pitchFamily="34"/>
                      </a:endParaRPr>
                    </a:p>
                  </a:txBody>
                  <a:tcPr/>
                </a:tc>
                <a:extLst>
                  <a:ext uri="{0D108BD9-81ED-4DB2-BD59-A6C34878D82A}">
                    <a16:rowId xmlns:a16="http://schemas.microsoft.com/office/drawing/2014/main" val="2103654250"/>
                  </a:ext>
                </a:extLst>
              </a:tr>
              <a:tr h="370840">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200" b="1" i="0" u="none" strike="noStrike" kern="1200" baseline="0" dirty="0" smtClean="0">
                          <a:solidFill>
                            <a:schemeClr val="dk1"/>
                          </a:solidFill>
                          <a:latin typeface="Century Gothic" pitchFamily="34" charset="0"/>
                          <a:ea typeface="+mn-ea"/>
                          <a:cs typeface="+mn-cs"/>
                        </a:rPr>
                        <a:t>Use four operations with mass, length, time, money and other measures, including with decimal quantities </a:t>
                      </a:r>
                    </a:p>
                  </a:txBody>
                  <a:tcPr/>
                </a:tc>
                <a:extLst>
                  <a:ext uri="{0D108BD9-81ED-4DB2-BD59-A6C34878D82A}">
                    <a16:rowId xmlns:a16="http://schemas.microsoft.com/office/drawing/2014/main" val="856086621"/>
                  </a:ext>
                </a:extLst>
              </a:tr>
              <a:tr h="370840">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200" b="1" dirty="0" smtClean="0">
                          <a:latin typeface="Century Gothic" pitchFamily="34"/>
                        </a:rPr>
                        <a:t>Create a scaled model of a historical or geographical structure showing an</a:t>
                      </a:r>
                      <a:r>
                        <a:rPr lang="en-GB" sz="1200" b="1" baseline="0" dirty="0" smtClean="0">
                          <a:latin typeface="Century Gothic" pitchFamily="34"/>
                        </a:rPr>
                        <a:t> acceptable degree of accuracy using known measurements</a:t>
                      </a:r>
                      <a:endParaRPr lang="en-GB" sz="1200" b="1" dirty="0" smtClean="0">
                        <a:latin typeface="Century Gothic" pitchFamily="34"/>
                      </a:endParaRPr>
                    </a:p>
                  </a:txBody>
                  <a:tcPr/>
                </a:tc>
                <a:extLst>
                  <a:ext uri="{0D108BD9-81ED-4DB2-BD59-A6C34878D82A}">
                    <a16:rowId xmlns:a16="http://schemas.microsoft.com/office/drawing/2014/main" val="2826541654"/>
                  </a:ext>
                </a:extLst>
              </a:tr>
              <a:tr h="370840">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100" b="1" dirty="0" smtClean="0">
                          <a:latin typeface="Century Gothic" pitchFamily="34"/>
                        </a:rPr>
                        <a:t>Calculate costs and time involved to visit a destination in another part of the world relating to on-going learning in history or geography</a:t>
                      </a:r>
                    </a:p>
                  </a:txBody>
                  <a:tcPr/>
                </a:tc>
                <a:extLst>
                  <a:ext uri="{0D108BD9-81ED-4DB2-BD59-A6C34878D82A}">
                    <a16:rowId xmlns:a16="http://schemas.microsoft.com/office/drawing/2014/main" val="1457369283"/>
                  </a:ext>
                </a:extLst>
              </a:tr>
              <a:tr h="370840">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100" b="1" dirty="0" smtClean="0">
                          <a:latin typeface="Century Gothic" pitchFamily="34"/>
                        </a:rPr>
                        <a:t>Collect own data on personal project and present information in formats of their choosing, charts, graphs and tables and answer specific questions related to their research</a:t>
                      </a:r>
                    </a:p>
                  </a:txBody>
                  <a:tcPr/>
                </a:tc>
                <a:extLst>
                  <a:ext uri="{0D108BD9-81ED-4DB2-BD59-A6C34878D82A}">
                    <a16:rowId xmlns:a16="http://schemas.microsoft.com/office/drawing/2014/main" val="182117294"/>
                  </a:ext>
                </a:extLst>
              </a:tr>
            </a:tbl>
          </a:graphicData>
        </a:graphic>
      </p:graphicFrame>
    </p:spTree>
    <p:extLst>
      <p:ext uri="{BB962C8B-B14F-4D97-AF65-F5344CB8AC3E}">
        <p14:creationId xmlns:p14="http://schemas.microsoft.com/office/powerpoint/2010/main" val="27884623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r>
              <a:rPr lang="en-GB" sz="2800" b="1" dirty="0">
                <a:latin typeface="Century Gothic" pitchFamily="34" charset="0"/>
              </a:rPr>
              <a:t/>
            </a:r>
            <a:br>
              <a:rPr lang="en-GB" sz="2800" b="1" dirty="0">
                <a:latin typeface="Century Gothic" pitchFamily="34" charset="0"/>
              </a:rPr>
            </a:br>
            <a:r>
              <a:rPr lang="en-GB" sz="2800" b="1" dirty="0">
                <a:latin typeface="Century Gothic" pitchFamily="34" charset="0"/>
              </a:rPr>
              <a:t/>
            </a: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00200"/>
            <a:ext cx="6624736" cy="4637112"/>
          </a:xfrm>
        </p:spPr>
        <p:txBody>
          <a:bodyPr>
            <a:normAutofit fontScale="92500" lnSpcReduction="10000"/>
          </a:bodyPr>
          <a:lstStyle/>
          <a:p>
            <a:pPr marL="0" indent="0">
              <a:buNone/>
            </a:pPr>
            <a:r>
              <a:rPr lang="en-GB" sz="1300" dirty="0"/>
              <a:t>Pupils at the </a:t>
            </a:r>
            <a:r>
              <a:rPr lang="en-GB" sz="1300" b="1" dirty="0"/>
              <a:t>expected level of attainment</a:t>
            </a:r>
            <a:r>
              <a:rPr lang="en-GB" sz="1300" dirty="0"/>
              <a:t> at the end of Year </a:t>
            </a:r>
            <a:r>
              <a:rPr lang="en-GB" sz="1300" dirty="0" smtClean="0"/>
              <a:t>6 </a:t>
            </a:r>
            <a:r>
              <a:rPr lang="en-GB" sz="1300" dirty="0"/>
              <a:t>will be able to</a:t>
            </a:r>
          </a:p>
          <a:p>
            <a:pPr marL="0" indent="0">
              <a:buNone/>
            </a:pPr>
            <a:r>
              <a:rPr lang="en-GB" b="1" u="sng" smtClean="0"/>
              <a:t>Working Scientifically</a:t>
            </a:r>
            <a:endParaRPr lang="en-GB" dirty="0"/>
          </a:p>
          <a:p>
            <a:pPr marL="0" indent="0">
              <a:buNone/>
            </a:pPr>
            <a:r>
              <a:rPr lang="en-GB" dirty="0"/>
              <a:t>Plan scientific enquiries where they:</a:t>
            </a:r>
          </a:p>
          <a:p>
            <a:pPr lvl="0"/>
            <a:r>
              <a:rPr lang="en-GB" dirty="0"/>
              <a:t>Recognise and control variables.</a:t>
            </a:r>
          </a:p>
          <a:p>
            <a:pPr lvl="0"/>
            <a:r>
              <a:rPr lang="en-GB" dirty="0"/>
              <a:t>Take measurements with increasing accuracy using a range of equipment, repeating as necessary.</a:t>
            </a:r>
          </a:p>
          <a:p>
            <a:pPr lvl="0"/>
            <a:r>
              <a:rPr lang="en-GB" dirty="0"/>
              <a:t>Record data and results using diagrams and labels, classification keys, tables, scatter graphs, bar and line graphs.</a:t>
            </a:r>
          </a:p>
          <a:p>
            <a:pPr lvl="0"/>
            <a:r>
              <a:rPr lang="en-GB" dirty="0"/>
              <a:t>Use results to make predictions and set up further tests.</a:t>
            </a:r>
          </a:p>
          <a:p>
            <a:pPr lvl="0"/>
            <a:r>
              <a:rPr lang="en-GB" dirty="0"/>
              <a:t>Report and present findings, causal relationships and explanations of and degree of trust in results, in oral and written forms.</a:t>
            </a:r>
          </a:p>
          <a:p>
            <a:r>
              <a:rPr lang="en-GB" dirty="0"/>
              <a:t>Identify scientific evidence that has been use to support or refute ideas or arguments. </a:t>
            </a:r>
          </a:p>
          <a:p>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5" name="Title 10"/>
          <p:cNvSpPr txBox="1">
            <a:spLocks/>
          </p:cNvSpPr>
          <p:nvPr/>
        </p:nvSpPr>
        <p:spPr>
          <a:xfrm>
            <a:off x="1619672" y="620688"/>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Science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a:t>
            </a:r>
            <a:r>
              <a:rPr lang="en-GB" sz="2000" b="1" dirty="0" smtClean="0">
                <a:solidFill>
                  <a:srgbClr val="0070C0"/>
                </a:solidFill>
                <a:latin typeface="Arial" panose="020B0604020202020204" pitchFamily="34" charset="0"/>
                <a:cs typeface="Arial" panose="020B0604020202020204" pitchFamily="34" charset="0"/>
              </a:rPr>
              <a:t>6 </a:t>
            </a:r>
            <a:r>
              <a:rPr lang="en-GB" sz="2000" b="1" dirty="0">
                <a:solidFill>
                  <a:srgbClr val="0070C0"/>
                </a:solidFill>
                <a:latin typeface="Arial" panose="020B0604020202020204" pitchFamily="34" charset="0"/>
                <a:cs typeface="Arial" panose="020B0604020202020204" pitchFamily="34" charset="0"/>
              </a:rPr>
              <a:t>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27584" y="463817"/>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5753167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r>
              <a:rPr lang="en-GB" sz="2800" b="1" dirty="0">
                <a:latin typeface="Century Gothic" pitchFamily="34" charset="0"/>
              </a:rPr>
              <a:t/>
            </a:r>
            <a:br>
              <a:rPr lang="en-GB" sz="2800" b="1" dirty="0">
                <a:latin typeface="Century Gothic" pitchFamily="34" charset="0"/>
              </a:rPr>
            </a:br>
            <a:r>
              <a:rPr lang="en-GB" sz="2800" b="1" dirty="0">
                <a:latin typeface="Century Gothic" pitchFamily="34" charset="0"/>
              </a:rPr>
              <a:t/>
            </a: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340768"/>
            <a:ext cx="6552728" cy="5328592"/>
          </a:xfrm>
        </p:spPr>
        <p:txBody>
          <a:bodyPr>
            <a:normAutofit fontScale="92500" lnSpcReduction="20000"/>
          </a:bodyPr>
          <a:lstStyle/>
          <a:p>
            <a:pPr marL="0" indent="0">
              <a:buNone/>
            </a:pPr>
            <a:endParaRPr lang="en-GB" sz="1600" b="1" dirty="0">
              <a:latin typeface="Century Gothic" pitchFamily="34" charset="0"/>
            </a:endParaRPr>
          </a:p>
          <a:p>
            <a:pPr marL="0" indent="0">
              <a:buNone/>
            </a:pPr>
            <a:r>
              <a:rPr lang="en-GB" sz="1300" dirty="0"/>
              <a:t>Pupils at the </a:t>
            </a:r>
            <a:r>
              <a:rPr lang="en-GB" sz="1300" b="1" dirty="0"/>
              <a:t>expected level of attainment</a:t>
            </a:r>
            <a:r>
              <a:rPr lang="en-GB" sz="1300" dirty="0"/>
              <a:t> at the end of Year </a:t>
            </a:r>
            <a:r>
              <a:rPr lang="en-GB" sz="1300" dirty="0" smtClean="0"/>
              <a:t>6 </a:t>
            </a:r>
            <a:r>
              <a:rPr lang="en-GB" sz="1300" dirty="0"/>
              <a:t>will be able </a:t>
            </a:r>
            <a:r>
              <a:rPr lang="en-GB" sz="1300" dirty="0" smtClean="0"/>
              <a:t>to:</a:t>
            </a:r>
          </a:p>
          <a:p>
            <a:pPr marL="0" indent="0">
              <a:buNone/>
            </a:pPr>
            <a:endParaRPr lang="en-GB" sz="1900" dirty="0"/>
          </a:p>
          <a:p>
            <a:pPr lvl="0"/>
            <a:r>
              <a:rPr lang="en-GB" dirty="0"/>
              <a:t>Describe the effect of diet, exercise, drugs and lifestyle on how the body functions.</a:t>
            </a:r>
          </a:p>
          <a:p>
            <a:pPr lvl="0"/>
            <a:r>
              <a:rPr lang="en-GB" dirty="0"/>
              <a:t>Use the observable features of plants, animals and micro-organisms to group, classify and identify them into broad groups, using keys or other methods.</a:t>
            </a:r>
          </a:p>
          <a:p>
            <a:pPr lvl="0"/>
            <a:r>
              <a:rPr lang="en-GB" dirty="0"/>
              <a:t>Use the basic ideas of inheritance, variation and adaptation to describe how living things have changed over time and evolved.</a:t>
            </a:r>
          </a:p>
          <a:p>
            <a:pPr lvl="0"/>
            <a:r>
              <a:rPr lang="en-GB" dirty="0"/>
              <a:t>Use the idea that light travels in straight lines and enters our eyes to explain how we see objects and how the shape of shadows is created. </a:t>
            </a:r>
          </a:p>
          <a:p>
            <a:pPr lvl="0"/>
            <a:r>
              <a:rPr lang="en-GB" dirty="0"/>
              <a:t>Use simple apparatus to construct and control a series circuit, and describe may be affected when changes are made to it.</a:t>
            </a:r>
          </a:p>
          <a:p>
            <a:pPr lvl="0"/>
            <a:r>
              <a:rPr lang="en-GB" dirty="0"/>
              <a:t>Use recognised symbols to represent simple series circuit diagrams. </a:t>
            </a:r>
          </a:p>
          <a:p>
            <a:pPr marL="0" indent="0">
              <a:buNone/>
            </a:pPr>
            <a:endParaRPr lang="en-GB" sz="19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5" name="Title 10"/>
          <p:cNvSpPr txBox="1">
            <a:spLocks/>
          </p:cNvSpPr>
          <p:nvPr/>
        </p:nvSpPr>
        <p:spPr>
          <a:xfrm>
            <a:off x="1725287" y="548680"/>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Science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a:t>
            </a:r>
            <a:r>
              <a:rPr lang="en-GB" sz="2000" b="1" dirty="0" smtClean="0">
                <a:solidFill>
                  <a:srgbClr val="0070C0"/>
                </a:solidFill>
                <a:latin typeface="Arial" panose="020B0604020202020204" pitchFamily="34" charset="0"/>
                <a:cs typeface="Arial" panose="020B0604020202020204" pitchFamily="34" charset="0"/>
              </a:rPr>
              <a:t>6 </a:t>
            </a:r>
            <a:r>
              <a:rPr lang="en-GB" sz="2000" b="1" dirty="0">
                <a:solidFill>
                  <a:srgbClr val="0070C0"/>
                </a:solidFill>
                <a:latin typeface="Arial" panose="020B0604020202020204" pitchFamily="34" charset="0"/>
                <a:cs typeface="Arial" panose="020B0604020202020204" pitchFamily="34" charset="0"/>
              </a:rPr>
              <a:t>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83718" y="425239"/>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0694318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r>
              <a:rPr lang="en-GB" sz="2800" b="1" dirty="0">
                <a:latin typeface="Century Gothic" pitchFamily="34" charset="0"/>
              </a:rPr>
              <a:t/>
            </a:r>
            <a:br>
              <a:rPr lang="en-GB" sz="2800" b="1" dirty="0">
                <a:latin typeface="Century Gothic" pitchFamily="34" charset="0"/>
              </a:rPr>
            </a:br>
            <a:r>
              <a:rPr lang="en-GB" sz="2800" b="1" dirty="0">
                <a:latin typeface="Century Gothic" pitchFamily="34" charset="0"/>
              </a:rPr>
              <a:t/>
            </a: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28800"/>
            <a:ext cx="6624736" cy="4781128"/>
          </a:xfrm>
        </p:spPr>
        <p:txBody>
          <a:bodyPr>
            <a:normAutofit fontScale="85000" lnSpcReduction="20000"/>
          </a:bodyPr>
          <a:lstStyle/>
          <a:p>
            <a:pPr marL="0" indent="0">
              <a:buNone/>
            </a:pPr>
            <a:endParaRPr lang="en-GB" sz="1600" b="1" dirty="0">
              <a:latin typeface="Century Gothic" pitchFamily="34" charset="0"/>
            </a:endParaRPr>
          </a:p>
          <a:p>
            <a:pPr marL="0" indent="0">
              <a:buNone/>
            </a:pPr>
            <a:r>
              <a:rPr lang="en-GB" sz="1500" dirty="0"/>
              <a:t>Pupils at the </a:t>
            </a:r>
            <a:r>
              <a:rPr lang="en-GB" sz="1500" b="1" dirty="0"/>
              <a:t>expected level of attainment</a:t>
            </a:r>
            <a:r>
              <a:rPr lang="en-GB" sz="1500" dirty="0"/>
              <a:t> at the end of Year </a:t>
            </a:r>
            <a:r>
              <a:rPr lang="en-GB" sz="1500" dirty="0" smtClean="0"/>
              <a:t>6 </a:t>
            </a:r>
            <a:r>
              <a:rPr lang="en-GB" sz="1500" dirty="0"/>
              <a:t>will be able </a:t>
            </a:r>
            <a:r>
              <a:rPr lang="en-GB" sz="1500" dirty="0" smtClean="0"/>
              <a:t>to:</a:t>
            </a:r>
            <a:endParaRPr lang="en-GB" sz="1500" dirty="0"/>
          </a:p>
          <a:p>
            <a:r>
              <a:rPr lang="en-GB" dirty="0" smtClean="0"/>
              <a:t>Use </a:t>
            </a:r>
            <a:r>
              <a:rPr lang="en-GB" dirty="0"/>
              <a:t>sketches to communicate emotion with accuracy and imagination. </a:t>
            </a:r>
            <a:endParaRPr lang="en-GB" dirty="0" smtClean="0"/>
          </a:p>
          <a:p>
            <a:r>
              <a:rPr lang="en-GB" dirty="0" smtClean="0"/>
              <a:t>Combine different </a:t>
            </a:r>
            <a:r>
              <a:rPr lang="en-GB" dirty="0"/>
              <a:t>tools to create their drawings and explain why they have chosen specific drawing techniques. </a:t>
            </a:r>
            <a:endParaRPr lang="en-GB" dirty="0" smtClean="0"/>
          </a:p>
          <a:p>
            <a:r>
              <a:rPr lang="en-GB" dirty="0" smtClean="0"/>
              <a:t>Develop </a:t>
            </a:r>
            <a:r>
              <a:rPr lang="en-GB" dirty="0"/>
              <a:t>their own painting style and use a wide range of techniques in their work. </a:t>
            </a:r>
            <a:endParaRPr lang="en-GB" dirty="0" smtClean="0"/>
          </a:p>
          <a:p>
            <a:r>
              <a:rPr lang="en-GB" dirty="0" smtClean="0"/>
              <a:t>In </a:t>
            </a:r>
            <a:r>
              <a:rPr lang="en-GB" dirty="0"/>
              <a:t>print pupils can overprint using different colours, they look carefully a the methods they use and make </a:t>
            </a:r>
            <a:r>
              <a:rPr lang="en-GB" dirty="0" smtClean="0"/>
              <a:t>decisions </a:t>
            </a:r>
            <a:r>
              <a:rPr lang="en-GB" dirty="0"/>
              <a:t>about the effectiveness of printing methods. </a:t>
            </a:r>
            <a:endParaRPr lang="en-GB" dirty="0" smtClean="0"/>
          </a:p>
          <a:p>
            <a:r>
              <a:rPr lang="en-GB" dirty="0" smtClean="0"/>
              <a:t>Collage</a:t>
            </a:r>
            <a:r>
              <a:rPr lang="en-GB" dirty="0"/>
              <a:t>, textiles and 3D methods can be used to create models on a range of scales. Work can include both visual and tactile elements , they also </a:t>
            </a:r>
            <a:r>
              <a:rPr lang="en-GB" dirty="0" smtClean="0"/>
              <a:t>combine </a:t>
            </a:r>
            <a:r>
              <a:rPr lang="en-GB" dirty="0"/>
              <a:t>pattern, tone and shape. </a:t>
            </a:r>
            <a:endParaRPr lang="en-GB" dirty="0" smtClean="0"/>
          </a:p>
          <a:p>
            <a:r>
              <a:rPr lang="en-GB" dirty="0" smtClean="0"/>
              <a:t>Discuss </a:t>
            </a:r>
            <a:r>
              <a:rPr lang="en-GB" dirty="0"/>
              <a:t>and justify the materials they have chosen. </a:t>
            </a:r>
            <a:endParaRPr lang="en-GB" dirty="0" smtClean="0"/>
          </a:p>
          <a:p>
            <a:r>
              <a:rPr lang="en-GB" dirty="0" smtClean="0"/>
              <a:t>Use </a:t>
            </a:r>
            <a:r>
              <a:rPr lang="en-GB" dirty="0"/>
              <a:t>IT to create digital pieces of art which can be used as part of a wider presentation. </a:t>
            </a:r>
            <a:endParaRPr lang="en-GB" dirty="0" smtClean="0"/>
          </a:p>
          <a:p>
            <a:r>
              <a:rPr lang="en-GB" dirty="0" smtClean="0"/>
              <a:t>Sketchbooks </a:t>
            </a:r>
            <a:r>
              <a:rPr lang="en-GB" dirty="0"/>
              <a:t>should contain detailed notes and quotes about items, they should combine graphics and text based research.  </a:t>
            </a:r>
          </a:p>
          <a:p>
            <a:pPr marL="0" indent="0">
              <a:buNone/>
            </a:pPr>
            <a:endParaRPr lang="en-GB" dirty="0"/>
          </a:p>
          <a:p>
            <a:pPr marL="0" indent="0">
              <a:buNone/>
            </a:pPr>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850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547664" y="749089"/>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Art and Design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a:t>
            </a:r>
            <a:r>
              <a:rPr lang="en-GB" sz="2000" b="1" dirty="0" smtClean="0">
                <a:solidFill>
                  <a:srgbClr val="0070C0"/>
                </a:solidFill>
                <a:latin typeface="Arial" panose="020B0604020202020204" pitchFamily="34" charset="0"/>
                <a:cs typeface="Arial" panose="020B0604020202020204" pitchFamily="34" charset="0"/>
              </a:rPr>
              <a:t>6 </a:t>
            </a:r>
            <a:r>
              <a:rPr lang="en-GB" sz="2000" b="1" dirty="0">
                <a:solidFill>
                  <a:srgbClr val="0070C0"/>
                </a:solidFill>
                <a:latin typeface="Arial" panose="020B0604020202020204" pitchFamily="34" charset="0"/>
                <a:cs typeface="Arial" panose="020B0604020202020204" pitchFamily="34" charset="0"/>
              </a:rPr>
              <a:t>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83754" y="374228"/>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9039114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r>
              <a:rPr lang="en-GB" sz="2800" b="1" dirty="0">
                <a:latin typeface="Century Gothic" pitchFamily="34" charset="0"/>
              </a:rPr>
              <a:t/>
            </a:r>
            <a:br>
              <a:rPr lang="en-GB" sz="2800" b="1" dirty="0">
                <a:latin typeface="Century Gothic" pitchFamily="34" charset="0"/>
              </a:rPr>
            </a:br>
            <a:r>
              <a:rPr lang="en-GB" sz="2800" b="1" dirty="0">
                <a:latin typeface="Century Gothic" pitchFamily="34" charset="0"/>
              </a:rPr>
              <a:t/>
            </a: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556792"/>
            <a:ext cx="6624736" cy="4680520"/>
          </a:xfrm>
        </p:spPr>
        <p:txBody>
          <a:bodyPr>
            <a:normAutofit fontScale="70000" lnSpcReduction="20000"/>
          </a:bodyPr>
          <a:lstStyle/>
          <a:p>
            <a:pPr marL="0" indent="0">
              <a:buNone/>
            </a:pPr>
            <a:endParaRPr lang="en-GB" sz="1600" b="1" dirty="0">
              <a:latin typeface="Century Gothic" pitchFamily="34" charset="0"/>
            </a:endParaRPr>
          </a:p>
          <a:p>
            <a:pPr marL="0" indent="0">
              <a:buNone/>
            </a:pPr>
            <a:r>
              <a:rPr lang="en-GB" dirty="0">
                <a:latin typeface="+mj-lt"/>
              </a:rPr>
              <a:t>Pupils at the </a:t>
            </a:r>
            <a:r>
              <a:rPr lang="en-GB" b="1" dirty="0">
                <a:latin typeface="+mj-lt"/>
              </a:rPr>
              <a:t>expected level of attainment</a:t>
            </a:r>
            <a:r>
              <a:rPr lang="en-GB" dirty="0">
                <a:latin typeface="+mj-lt"/>
              </a:rPr>
              <a:t> at the end of Year </a:t>
            </a:r>
            <a:r>
              <a:rPr lang="en-GB" dirty="0" smtClean="0">
                <a:latin typeface="+mj-lt"/>
              </a:rPr>
              <a:t>6 </a:t>
            </a:r>
            <a:r>
              <a:rPr lang="en-GB" dirty="0">
                <a:latin typeface="+mj-lt"/>
              </a:rPr>
              <a:t>will be able to:</a:t>
            </a:r>
          </a:p>
          <a:p>
            <a:pPr marL="0" indent="0">
              <a:buNone/>
            </a:pPr>
            <a:r>
              <a:rPr lang="en-GB" dirty="0"/>
              <a:t>Use a safe search engine to find relevant facts, filtering results to find different types of media. They will use a thesaurus and spell checker and change the layout of media to create the best effect. Pupils will enter more complicated formulae into spreadsheets, use fill down and fill functions and create a graph from a spreadsheet. They will create pictures on different layers, sending objects forwards or backwards</a:t>
            </a:r>
            <a:r>
              <a:rPr lang="en-GB" dirty="0" smtClean="0"/>
              <a:t>.</a:t>
            </a:r>
            <a:endParaRPr lang="en-GB" dirty="0"/>
          </a:p>
          <a:p>
            <a:pPr marL="0" indent="0">
              <a:buNone/>
            </a:pPr>
            <a:r>
              <a:rPr lang="en-GB" b="1" u="sng" dirty="0"/>
              <a:t>Programming</a:t>
            </a:r>
            <a:endParaRPr lang="en-GB" b="1" dirty="0"/>
          </a:p>
          <a:p>
            <a:r>
              <a:rPr lang="en-GB" dirty="0"/>
              <a:t>Pupils will break up coding problems into smaller parts, testing and debugging their sequences as they go along. They will use repeat commands and variables, and use “IF” and “THEN” commands to select an action. They will use logical reasoning to detect and debug mistakes in a program</a:t>
            </a:r>
            <a:r>
              <a:rPr lang="en-GB" dirty="0" smtClean="0"/>
              <a:t>.</a:t>
            </a:r>
            <a:endParaRPr lang="en-GB" dirty="0"/>
          </a:p>
          <a:p>
            <a:pPr marL="0" indent="0">
              <a:buNone/>
            </a:pPr>
            <a:r>
              <a:rPr lang="en-GB" b="1" u="sng" dirty="0"/>
              <a:t>E-safety</a:t>
            </a:r>
            <a:endParaRPr lang="en-GB" b="1" dirty="0"/>
          </a:p>
          <a:p>
            <a:r>
              <a:rPr lang="en-GB" dirty="0"/>
              <a:t>Protect their passwords and personal information, reporting any concerns to an adult. They understand what types of information can be shared and the dangers of sharing too much. They support their friends online and report concerns to an adult. They will communicate kindly and respectfully and know how to keep their computers and devices safe from harm</a:t>
            </a:r>
            <a:r>
              <a:rPr lang="en-GB" dirty="0" smtClean="0"/>
              <a:t>.</a:t>
            </a:r>
            <a:endParaRPr lang="en-GB" dirty="0"/>
          </a:p>
          <a:p>
            <a:pPr marL="0" indent="0">
              <a:buNone/>
            </a:pPr>
            <a:r>
              <a:rPr lang="en-GB" b="1" u="sng" dirty="0"/>
              <a:t>Photography</a:t>
            </a:r>
            <a:endParaRPr lang="en-GB" b="1" dirty="0"/>
          </a:p>
          <a:p>
            <a:r>
              <a:rPr lang="en-GB" dirty="0"/>
              <a:t>They will take digital photographs and videos with a suitable device.</a:t>
            </a:r>
          </a:p>
          <a:p>
            <a:pPr marL="0" indent="0">
              <a:buNone/>
            </a:pPr>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700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547664" y="749089"/>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Computing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a:t>
            </a:r>
            <a:r>
              <a:rPr lang="en-GB" sz="2000" b="1" dirty="0" smtClean="0">
                <a:solidFill>
                  <a:srgbClr val="0070C0"/>
                </a:solidFill>
                <a:latin typeface="Arial" panose="020B0604020202020204" pitchFamily="34" charset="0"/>
                <a:cs typeface="Arial" panose="020B0604020202020204" pitchFamily="34" charset="0"/>
              </a:rPr>
              <a:t>6 </a:t>
            </a:r>
            <a:r>
              <a:rPr lang="en-GB" sz="2000" b="1" dirty="0">
                <a:solidFill>
                  <a:srgbClr val="0070C0"/>
                </a:solidFill>
                <a:latin typeface="Arial" panose="020B0604020202020204" pitchFamily="34" charset="0"/>
                <a:cs typeface="Arial" panose="020B0604020202020204" pitchFamily="34" charset="0"/>
              </a:rPr>
              <a:t>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83754" y="476250"/>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2156761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r>
              <a:rPr lang="en-GB" sz="2800" b="1" dirty="0">
                <a:latin typeface="Century Gothic" pitchFamily="34" charset="0"/>
              </a:rPr>
              <a:t/>
            </a:r>
            <a:br>
              <a:rPr lang="en-GB" sz="2800" b="1" dirty="0">
                <a:latin typeface="Century Gothic" pitchFamily="34" charset="0"/>
              </a:rPr>
            </a:br>
            <a:r>
              <a:rPr lang="en-GB" sz="2800" b="1" dirty="0">
                <a:latin typeface="Century Gothic" pitchFamily="34" charset="0"/>
              </a:rPr>
              <a:t/>
            </a: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00200"/>
            <a:ext cx="6552728" cy="4637112"/>
          </a:xfrm>
        </p:spPr>
        <p:txBody>
          <a:bodyPr>
            <a:normAutofit fontScale="77500" lnSpcReduction="20000"/>
          </a:bodyPr>
          <a:lstStyle/>
          <a:p>
            <a:pPr marL="0" indent="0">
              <a:buNone/>
            </a:pPr>
            <a:endParaRPr lang="en-GB" sz="1600" b="1" dirty="0">
              <a:latin typeface="Century Gothic" pitchFamily="34" charset="0"/>
            </a:endParaRPr>
          </a:p>
          <a:p>
            <a:pPr marL="0" indent="0">
              <a:buNone/>
            </a:pPr>
            <a:r>
              <a:rPr lang="en-GB" sz="1500" dirty="0"/>
              <a:t>Pupils at the </a:t>
            </a:r>
            <a:r>
              <a:rPr lang="en-GB" sz="1500" b="1" dirty="0"/>
              <a:t>expected level of attainment</a:t>
            </a:r>
            <a:r>
              <a:rPr lang="en-GB" sz="1500" dirty="0"/>
              <a:t> at the end of Year </a:t>
            </a:r>
            <a:r>
              <a:rPr lang="en-GB" sz="1500" dirty="0" smtClean="0"/>
              <a:t>6 </a:t>
            </a:r>
            <a:r>
              <a:rPr lang="en-GB" sz="1500" dirty="0"/>
              <a:t>will be able </a:t>
            </a:r>
            <a:r>
              <a:rPr lang="en-GB" sz="1500" dirty="0" smtClean="0"/>
              <a:t>to:</a:t>
            </a:r>
            <a:endParaRPr lang="en-GB" sz="1500" dirty="0"/>
          </a:p>
          <a:p>
            <a:pPr marL="0" indent="0">
              <a:buNone/>
            </a:pPr>
            <a:r>
              <a:rPr lang="en-GB" b="1" u="sng" dirty="0" smtClean="0"/>
              <a:t>Design </a:t>
            </a:r>
            <a:r>
              <a:rPr lang="en-GB" b="1" u="sng" dirty="0"/>
              <a:t>and Evaluate:</a:t>
            </a:r>
            <a:endParaRPr lang="en-GB" b="1" dirty="0"/>
          </a:p>
          <a:p>
            <a:pPr lvl="0"/>
            <a:r>
              <a:rPr lang="en-GB" dirty="0"/>
              <a:t>Generate designs and sophisticated plans by using market research to inform their planning process and insight into their user. </a:t>
            </a:r>
          </a:p>
          <a:p>
            <a:pPr lvl="0"/>
            <a:r>
              <a:rPr lang="en-GB" dirty="0"/>
              <a:t>Create a template for their design e.g. shape in card to cut around their choice of textile. </a:t>
            </a:r>
          </a:p>
          <a:p>
            <a:pPr lvl="0"/>
            <a:r>
              <a:rPr lang="en-GB" dirty="0"/>
              <a:t>Develop their ideas by changing and improving a product during the design and making process to make it better and can justify their changes. </a:t>
            </a:r>
          </a:p>
          <a:p>
            <a:pPr lvl="0"/>
            <a:r>
              <a:rPr lang="en-GB" dirty="0"/>
              <a:t>Evaluate their ideas and products against a design criteria within a function or user in mind, considering the products appearance and testing their product accurately.</a:t>
            </a:r>
          </a:p>
          <a:p>
            <a:pPr marL="0" indent="0">
              <a:buNone/>
            </a:pPr>
            <a:r>
              <a:rPr lang="en-GB" dirty="0"/>
              <a:t> </a:t>
            </a:r>
          </a:p>
          <a:p>
            <a:pPr marL="0" indent="0">
              <a:buNone/>
            </a:pPr>
            <a:r>
              <a:rPr lang="en-GB" b="1" u="sng" dirty="0"/>
              <a:t>Cooking and Nutrition:</a:t>
            </a:r>
            <a:endParaRPr lang="en-GB" b="1" dirty="0"/>
          </a:p>
          <a:p>
            <a:pPr lvl="0"/>
            <a:r>
              <a:rPr lang="en-GB" dirty="0"/>
              <a:t>Select the correct ingredients for their food product and explain their ingredients function in terms of nutrition, taste, etc. </a:t>
            </a:r>
          </a:p>
          <a:p>
            <a:pPr lvl="0"/>
            <a:r>
              <a:rPr lang="en-GB" dirty="0"/>
              <a:t>Pupils will use tools expertly and safely whilst preparing food.</a:t>
            </a:r>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775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547664" y="749089"/>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Design and Technology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a:t>
            </a:r>
            <a:r>
              <a:rPr lang="en-GB" sz="2000" b="1" dirty="0" smtClean="0">
                <a:solidFill>
                  <a:srgbClr val="0070C0"/>
                </a:solidFill>
                <a:latin typeface="Arial" panose="020B0604020202020204" pitchFamily="34" charset="0"/>
                <a:cs typeface="Arial" panose="020B0604020202020204" pitchFamily="34" charset="0"/>
              </a:rPr>
              <a:t>6 </a:t>
            </a:r>
            <a:r>
              <a:rPr lang="en-GB" sz="2000" b="1" dirty="0">
                <a:solidFill>
                  <a:srgbClr val="0070C0"/>
                </a:solidFill>
                <a:latin typeface="Arial" panose="020B0604020202020204" pitchFamily="34" charset="0"/>
                <a:cs typeface="Arial" panose="020B0604020202020204" pitchFamily="34" charset="0"/>
              </a:rPr>
              <a:t>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683568" y="374228"/>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5123700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r>
              <a:rPr lang="en-GB" sz="2800" b="1" dirty="0">
                <a:latin typeface="Century Gothic" pitchFamily="34" charset="0"/>
              </a:rPr>
              <a:t/>
            </a:r>
            <a:br>
              <a:rPr lang="en-GB" sz="2800" b="1" dirty="0">
                <a:latin typeface="Century Gothic" pitchFamily="34" charset="0"/>
              </a:rPr>
            </a:br>
            <a:r>
              <a:rPr lang="en-GB" sz="2800" b="1" dirty="0">
                <a:latin typeface="Century Gothic" pitchFamily="34" charset="0"/>
              </a:rPr>
              <a:t/>
            </a: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00200"/>
            <a:ext cx="6624736" cy="4637112"/>
          </a:xfrm>
        </p:spPr>
        <p:txBody>
          <a:bodyPr>
            <a:normAutofit fontScale="62500" lnSpcReduction="20000"/>
          </a:bodyPr>
          <a:lstStyle/>
          <a:p>
            <a:pPr marL="0" indent="0">
              <a:buNone/>
            </a:pPr>
            <a:endParaRPr lang="en-GB" sz="1600" b="1" dirty="0">
              <a:latin typeface="Century Gothic" pitchFamily="34" charset="0"/>
            </a:endParaRPr>
          </a:p>
          <a:p>
            <a:pPr marL="0" indent="0">
              <a:buNone/>
            </a:pPr>
            <a:r>
              <a:rPr lang="en-GB" sz="1900" dirty="0"/>
              <a:t>Pupils at the </a:t>
            </a:r>
            <a:r>
              <a:rPr lang="en-GB" sz="1900" b="1" dirty="0"/>
              <a:t>expected level of attainment</a:t>
            </a:r>
            <a:r>
              <a:rPr lang="en-GB" sz="1900" dirty="0"/>
              <a:t> at the end of Year </a:t>
            </a:r>
            <a:r>
              <a:rPr lang="en-GB" sz="1900" dirty="0" smtClean="0"/>
              <a:t>6 will </a:t>
            </a:r>
            <a:r>
              <a:rPr lang="en-GB" sz="1900" dirty="0"/>
              <a:t>be able </a:t>
            </a:r>
            <a:r>
              <a:rPr lang="en-GB" sz="1900" dirty="0" smtClean="0"/>
              <a:t>to:</a:t>
            </a:r>
            <a:endParaRPr lang="en-GB" sz="1900" dirty="0"/>
          </a:p>
          <a:p>
            <a:pPr marL="0" indent="0">
              <a:buNone/>
            </a:pPr>
            <a:r>
              <a:rPr lang="en-GB" u="sng" dirty="0"/>
              <a:t> </a:t>
            </a:r>
            <a:r>
              <a:rPr lang="en-GB" sz="1900" b="1" u="sng" dirty="0"/>
              <a:t>Textiles:</a:t>
            </a:r>
            <a:endParaRPr lang="en-GB" sz="1900" b="1" dirty="0"/>
          </a:p>
          <a:p>
            <a:pPr lvl="0"/>
            <a:r>
              <a:rPr lang="en-GB" sz="1900" dirty="0"/>
              <a:t>Select from a range of textiles for a user and plan within a budget with intent to sell. Pupils will understand how to take costs of textiles into account for their design criteria. </a:t>
            </a:r>
          </a:p>
          <a:p>
            <a:pPr lvl="0"/>
            <a:r>
              <a:rPr lang="en-GB" sz="1900" dirty="0"/>
              <a:t>Pupils will use different joining techniques expertly with their textiles such sewing. </a:t>
            </a:r>
          </a:p>
          <a:p>
            <a:pPr lvl="0"/>
            <a:r>
              <a:rPr lang="en-GB" sz="1900" dirty="0"/>
              <a:t>Select from a wide range of materials, measuring carefully and accurately, not making mistakes when cutting, joining or covering. </a:t>
            </a:r>
          </a:p>
          <a:p>
            <a:pPr lvl="0"/>
            <a:r>
              <a:rPr lang="en-GB" sz="1900" dirty="0"/>
              <a:t>Justify and explain why they have chosen their materials. </a:t>
            </a:r>
          </a:p>
          <a:p>
            <a:pPr marL="0" indent="0">
              <a:buNone/>
            </a:pPr>
            <a:r>
              <a:rPr lang="en-GB" sz="1900" b="1" u="sng" dirty="0"/>
              <a:t>Mechanical or Electrical Components:</a:t>
            </a:r>
            <a:endParaRPr lang="en-GB" sz="1900" b="1" dirty="0"/>
          </a:p>
          <a:p>
            <a:pPr lvl="0"/>
            <a:r>
              <a:rPr lang="en-GB" sz="1900" dirty="0"/>
              <a:t>Explore and use a product that has electrical or mechanical components such as incorporating a circuit with a few elements such as a switch, buzzer and motor etc. </a:t>
            </a:r>
          </a:p>
          <a:p>
            <a:pPr marL="0" indent="0">
              <a:buNone/>
            </a:pPr>
            <a:r>
              <a:rPr lang="en-GB" sz="1900" b="1" u="sng" dirty="0"/>
              <a:t>Stiff, Flexible and Mouldable Materials:</a:t>
            </a:r>
            <a:endParaRPr lang="en-GB" sz="1900" b="1" dirty="0"/>
          </a:p>
          <a:p>
            <a:pPr lvl="0"/>
            <a:r>
              <a:rPr lang="en-GB" sz="1900" dirty="0"/>
              <a:t>Pupils will use simple joints in their product such as using tools to measure, cut and join wood together. Pupils use their tools and equipment expertly and precisely. </a:t>
            </a:r>
          </a:p>
          <a:p>
            <a:pPr lvl="0"/>
            <a:r>
              <a:rPr lang="en-GB" sz="1900" dirty="0"/>
              <a:t>Use a range of techniques to mould and shape mouldable materials such as rolling and squashing clay, editing it along the way to improve it to fit their design criteria. </a:t>
            </a:r>
          </a:p>
          <a:p>
            <a:pPr marL="0" indent="0">
              <a:buNone/>
            </a:pPr>
            <a:endParaRPr lang="en-GB" sz="1900"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625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763688" y="548680"/>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Design and Technology</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a:t>
            </a:r>
            <a:r>
              <a:rPr lang="en-GB" sz="2000" b="1" dirty="0" smtClean="0">
                <a:solidFill>
                  <a:srgbClr val="0070C0"/>
                </a:solidFill>
                <a:latin typeface="Arial" panose="020B0604020202020204" pitchFamily="34" charset="0"/>
                <a:cs typeface="Arial" panose="020B0604020202020204" pitchFamily="34" charset="0"/>
              </a:rPr>
              <a:t>6 </a:t>
            </a:r>
            <a:r>
              <a:rPr lang="en-GB" sz="2000" b="1" dirty="0">
                <a:solidFill>
                  <a:srgbClr val="0070C0"/>
                </a:solidFill>
                <a:latin typeface="Arial" panose="020B0604020202020204" pitchFamily="34" charset="0"/>
                <a:cs typeface="Arial" panose="020B0604020202020204" pitchFamily="34" charset="0"/>
              </a:rPr>
              <a:t>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83754" y="374228"/>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7628942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r>
              <a:rPr lang="en-GB" sz="2800" b="1" dirty="0">
                <a:latin typeface="Century Gothic" pitchFamily="34" charset="0"/>
              </a:rPr>
              <a:t/>
            </a:r>
            <a:br>
              <a:rPr lang="en-GB" sz="2800" b="1" dirty="0">
                <a:latin typeface="Century Gothic" pitchFamily="34" charset="0"/>
              </a:rPr>
            </a:br>
            <a:r>
              <a:rPr lang="en-GB" sz="2800" b="1" dirty="0">
                <a:latin typeface="Century Gothic" pitchFamily="34" charset="0"/>
              </a:rPr>
              <a:t/>
            </a: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00200"/>
            <a:ext cx="6624736" cy="4637112"/>
          </a:xfrm>
        </p:spPr>
        <p:txBody>
          <a:bodyPr>
            <a:normAutofit fontScale="85000" lnSpcReduction="20000"/>
          </a:bodyPr>
          <a:lstStyle/>
          <a:p>
            <a:pPr marL="0" indent="0">
              <a:buNone/>
            </a:pPr>
            <a:endParaRPr lang="en-GB" sz="1600" b="1" dirty="0">
              <a:latin typeface="Century Gothic" pitchFamily="34" charset="0"/>
            </a:endParaRPr>
          </a:p>
          <a:p>
            <a:pPr marL="0" indent="0">
              <a:buNone/>
            </a:pPr>
            <a:r>
              <a:rPr lang="en-GB" sz="1400" dirty="0"/>
              <a:t>Pupils at the </a:t>
            </a:r>
            <a:r>
              <a:rPr lang="en-GB" sz="1400" b="1" dirty="0"/>
              <a:t>expected level of attainment</a:t>
            </a:r>
            <a:r>
              <a:rPr lang="en-GB" sz="1400" dirty="0"/>
              <a:t> at the end of Year </a:t>
            </a:r>
            <a:r>
              <a:rPr lang="en-GB" sz="1400" dirty="0" smtClean="0"/>
              <a:t>6 </a:t>
            </a:r>
            <a:r>
              <a:rPr lang="en-GB" sz="1400" dirty="0"/>
              <a:t>will be able to: </a:t>
            </a:r>
            <a:endParaRPr lang="en-GB" sz="1400" dirty="0" smtClean="0"/>
          </a:p>
          <a:p>
            <a:pPr marL="0" indent="0">
              <a:buNone/>
            </a:pPr>
            <a:endParaRPr lang="en-GB" sz="1400" dirty="0"/>
          </a:p>
          <a:p>
            <a:r>
              <a:rPr lang="en-GB" dirty="0"/>
              <a:t>Understand some of the most significant aspects of the lives of people in the ancient civilizations that they have investigated such as the Maya, through interpreting and evaluating a range of source material of various kinds including written, visual, cartographic and </a:t>
            </a:r>
            <a:r>
              <a:rPr lang="en-GB" dirty="0" err="1"/>
              <a:t>artefactual</a:t>
            </a:r>
            <a:r>
              <a:rPr lang="en-GB" dirty="0"/>
              <a:t> evidence.  </a:t>
            </a:r>
            <a:endParaRPr lang="en-GB" dirty="0" smtClean="0"/>
          </a:p>
          <a:p>
            <a:r>
              <a:rPr lang="en-GB" dirty="0" smtClean="0"/>
              <a:t>Compare </a:t>
            </a:r>
            <a:r>
              <a:rPr lang="en-GB" dirty="0"/>
              <a:t>and contrast ways of life in Britain during the time of the Ancient Maya and reach a judgement about which society they feel was most advanced. </a:t>
            </a:r>
            <a:endParaRPr lang="en-GB" dirty="0" smtClean="0"/>
          </a:p>
          <a:p>
            <a:r>
              <a:rPr lang="en-GB" dirty="0" smtClean="0"/>
              <a:t>Show </a:t>
            </a:r>
            <a:r>
              <a:rPr lang="en-GB" dirty="0"/>
              <a:t>a capacity to evaluate, reach conclusions and empathise with circumstances in Britain during the great evacuation of children during World War Two. </a:t>
            </a:r>
            <a:endParaRPr lang="en-GB" dirty="0" smtClean="0"/>
          </a:p>
          <a:p>
            <a:r>
              <a:rPr lang="en-GB" dirty="0" smtClean="0"/>
              <a:t>Demonstrate </a:t>
            </a:r>
            <a:r>
              <a:rPr lang="en-GB" dirty="0"/>
              <a:t>a basic understanding of the importance of perspective when reaching conclusions in history.  In achieving these things they will use specialised historical vocabulary and skills confidently and regularly and apply more demanding concepts such as empathy insightfully. </a:t>
            </a:r>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5" name="Title 10"/>
          <p:cNvSpPr txBox="1">
            <a:spLocks/>
          </p:cNvSpPr>
          <p:nvPr/>
        </p:nvSpPr>
        <p:spPr>
          <a:xfrm>
            <a:off x="1547664" y="749089"/>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History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6</a:t>
            </a:r>
            <a:r>
              <a:rPr lang="en-GB" sz="2000" b="1" dirty="0" smtClean="0">
                <a:solidFill>
                  <a:srgbClr val="0070C0"/>
                </a:solidFill>
                <a:latin typeface="Arial" panose="020B0604020202020204" pitchFamily="34" charset="0"/>
                <a:cs typeface="Arial" panose="020B0604020202020204" pitchFamily="34" charset="0"/>
              </a:rPr>
              <a:t> </a:t>
            </a:r>
            <a:r>
              <a:rPr lang="en-GB" sz="2000" b="1" dirty="0">
                <a:solidFill>
                  <a:srgbClr val="0070C0"/>
                </a:solidFill>
                <a:latin typeface="Arial" panose="020B0604020202020204" pitchFamily="34" charset="0"/>
                <a:cs typeface="Arial" panose="020B0604020202020204" pitchFamily="34" charset="0"/>
              </a:rPr>
              <a:t>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930306" y="425239"/>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9738804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r>
              <a:rPr lang="en-GB" sz="2800" b="1" dirty="0">
                <a:latin typeface="Century Gothic" pitchFamily="34" charset="0"/>
              </a:rPr>
              <a:t/>
            </a:r>
            <a:br>
              <a:rPr lang="en-GB" sz="2800" b="1" dirty="0">
                <a:latin typeface="Century Gothic" pitchFamily="34" charset="0"/>
              </a:rPr>
            </a:br>
            <a:r>
              <a:rPr lang="en-GB" sz="2800" b="1" dirty="0">
                <a:latin typeface="Century Gothic" pitchFamily="34" charset="0"/>
              </a:rPr>
              <a:t/>
            </a: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00200"/>
            <a:ext cx="6624736" cy="4637112"/>
          </a:xfrm>
        </p:spPr>
        <p:txBody>
          <a:bodyPr>
            <a:normAutofit fontScale="85000" lnSpcReduction="20000"/>
          </a:bodyPr>
          <a:lstStyle/>
          <a:p>
            <a:pPr marL="0" indent="0">
              <a:buNone/>
            </a:pPr>
            <a:endParaRPr lang="en-GB" sz="1600" b="1" dirty="0">
              <a:latin typeface="Century Gothic" pitchFamily="34" charset="0"/>
            </a:endParaRPr>
          </a:p>
          <a:p>
            <a:pPr marL="0" indent="0">
              <a:buNone/>
            </a:pPr>
            <a:r>
              <a:rPr lang="en-GB" sz="1400" dirty="0"/>
              <a:t>Pupils at the </a:t>
            </a:r>
            <a:r>
              <a:rPr lang="en-GB" sz="1400" b="1" dirty="0"/>
              <a:t>expected level of attainment</a:t>
            </a:r>
            <a:r>
              <a:rPr lang="en-GB" sz="1400" dirty="0"/>
              <a:t> at the end of Year </a:t>
            </a:r>
            <a:r>
              <a:rPr lang="en-GB" sz="1400" dirty="0" smtClean="0"/>
              <a:t>6 </a:t>
            </a:r>
            <a:r>
              <a:rPr lang="en-GB" sz="1400" dirty="0"/>
              <a:t>will be able to:</a:t>
            </a:r>
          </a:p>
          <a:p>
            <a:pPr marL="0" indent="0">
              <a:buNone/>
            </a:pPr>
            <a:r>
              <a:rPr lang="en-GB" sz="1900" dirty="0"/>
              <a:t> </a:t>
            </a:r>
          </a:p>
          <a:p>
            <a:r>
              <a:rPr lang="en-GB" sz="1900" dirty="0"/>
              <a:t>Demonstrate that they can interpret a range of sources of geographical information including GIS and communicate their knowledge and understanding in a variety of ways e.g. through </a:t>
            </a:r>
            <a:r>
              <a:rPr lang="en-GB" sz="1900" dirty="0" err="1"/>
              <a:t>oracy</a:t>
            </a:r>
            <a:r>
              <a:rPr lang="en-GB" sz="1900" dirty="0"/>
              <a:t>, maps, numerical and statistical techniques and writing at length.  </a:t>
            </a:r>
            <a:endParaRPr lang="en-GB" sz="1900" dirty="0" smtClean="0"/>
          </a:p>
          <a:p>
            <a:r>
              <a:rPr lang="en-GB" sz="1900" dirty="0" smtClean="0"/>
              <a:t>Through </a:t>
            </a:r>
            <a:r>
              <a:rPr lang="en-GB" sz="1900" dirty="0"/>
              <a:t>the study of physical features such as rivers and mountains pupils show that they understand how distinct landscapes are formed by natural processes and can make basic informed judgements about some of the challenges and benefits they present to humans. </a:t>
            </a:r>
            <a:endParaRPr lang="en-GB" sz="1900" dirty="0" smtClean="0"/>
          </a:p>
          <a:p>
            <a:r>
              <a:rPr lang="en-GB" sz="1900" dirty="0" smtClean="0"/>
              <a:t>Demonstrate that </a:t>
            </a:r>
            <a:r>
              <a:rPr lang="en-GB" sz="1900" dirty="0"/>
              <a:t>they are able to evaluate information from conflicting viewpoints and perspectives and make their own informed judgements and geographical decisions.  </a:t>
            </a:r>
            <a:endParaRPr lang="en-GB" sz="1900" dirty="0" smtClean="0"/>
          </a:p>
          <a:p>
            <a:r>
              <a:rPr lang="en-GB" sz="1900" dirty="0" smtClean="0"/>
              <a:t>In </a:t>
            </a:r>
            <a:r>
              <a:rPr lang="en-GB" sz="1900" dirty="0"/>
              <a:t>achieving this pupils use mostly specialised subject vocabulary and techniques to communicate their knowledge and understanding.</a:t>
            </a:r>
          </a:p>
          <a:p>
            <a:pPr marL="0" indent="0">
              <a:buNone/>
            </a:pPr>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850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658322" y="587071"/>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Geography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a:t>
            </a:r>
            <a:r>
              <a:rPr lang="en-GB" sz="2000" b="1" dirty="0" smtClean="0">
                <a:solidFill>
                  <a:srgbClr val="0070C0"/>
                </a:solidFill>
                <a:latin typeface="Arial" panose="020B0604020202020204" pitchFamily="34" charset="0"/>
                <a:cs typeface="Arial" panose="020B0604020202020204" pitchFamily="34" charset="0"/>
              </a:rPr>
              <a:t>6 </a:t>
            </a:r>
            <a:r>
              <a:rPr lang="en-GB" sz="2000" b="1" dirty="0">
                <a:solidFill>
                  <a:srgbClr val="0070C0"/>
                </a:solidFill>
                <a:latin typeface="Arial" panose="020B0604020202020204" pitchFamily="34" charset="0"/>
                <a:cs typeface="Arial" panose="020B0604020202020204" pitchFamily="34" charset="0"/>
              </a:rPr>
              <a:t>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68760" y="476250"/>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74796869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r>
              <a:rPr lang="en-GB" sz="2800" b="1" dirty="0">
                <a:latin typeface="Century Gothic" pitchFamily="34" charset="0"/>
              </a:rPr>
              <a:t/>
            </a:r>
            <a:br>
              <a:rPr lang="en-GB" sz="2800" b="1" dirty="0">
                <a:latin typeface="Century Gothic" pitchFamily="34" charset="0"/>
              </a:rPr>
            </a:br>
            <a:r>
              <a:rPr lang="en-GB" sz="2800" b="1" dirty="0">
                <a:latin typeface="Century Gothic" pitchFamily="34" charset="0"/>
              </a:rPr>
              <a:t/>
            </a: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28800"/>
            <a:ext cx="6624736" cy="4781128"/>
          </a:xfrm>
        </p:spPr>
        <p:txBody>
          <a:bodyPr>
            <a:normAutofit lnSpcReduction="10000"/>
          </a:bodyPr>
          <a:lstStyle/>
          <a:p>
            <a:pPr marL="0" indent="0">
              <a:buNone/>
            </a:pPr>
            <a:r>
              <a:rPr lang="en-GB" sz="1300" dirty="0" smtClean="0"/>
              <a:t>Pupils at the </a:t>
            </a:r>
            <a:r>
              <a:rPr lang="en-GB" sz="1300" b="1" dirty="0" smtClean="0"/>
              <a:t>expected level of attainment</a:t>
            </a:r>
            <a:r>
              <a:rPr lang="en-GB" sz="1300" dirty="0" smtClean="0"/>
              <a:t> at the end of Year 6 will be able to:</a:t>
            </a:r>
          </a:p>
          <a:p>
            <a:pPr marL="0" indent="0">
              <a:buNone/>
            </a:pPr>
            <a:r>
              <a:rPr lang="en-GB" sz="1600" b="1" dirty="0" smtClean="0">
                <a:latin typeface="Arial" panose="020B0604020202020204" pitchFamily="34" charset="0"/>
                <a:ea typeface="MS Mincho"/>
                <a:cs typeface="Times New Roman" panose="02020603050405020304" pitchFamily="18" charset="0"/>
              </a:rPr>
              <a:t>Performing</a:t>
            </a:r>
          </a:p>
          <a:p>
            <a:r>
              <a:rPr lang="en-GB" sz="1600" dirty="0"/>
              <a:t>Sing a harmony confidently and accurately, performing parts from memory. They perform using musical notations, leading a performance, supporting with a rhythm or playing a solo part</a:t>
            </a:r>
            <a:r>
              <a:rPr lang="en-GB" sz="1600" dirty="0" smtClean="0"/>
              <a:t>.</a:t>
            </a:r>
          </a:p>
          <a:p>
            <a:r>
              <a:rPr lang="en-GB" sz="1600" dirty="0"/>
              <a:t>Perform a piece of music which contains two (or more) distinct melodic or rhythmic parts</a:t>
            </a:r>
            <a:r>
              <a:rPr lang="en-GB" sz="1600" dirty="0" smtClean="0"/>
              <a:t>. </a:t>
            </a:r>
          </a:p>
          <a:p>
            <a:pPr marL="0" indent="0">
              <a:buNone/>
            </a:pPr>
            <a:r>
              <a:rPr lang="en-GB" sz="1600" b="1" dirty="0" smtClean="0">
                <a:latin typeface="Arial" panose="020B0604020202020204" pitchFamily="34" charset="0"/>
                <a:ea typeface="MS Mincho"/>
                <a:cs typeface="Times New Roman" panose="02020603050405020304" pitchFamily="18" charset="0"/>
              </a:rPr>
              <a:t>Composing</a:t>
            </a:r>
            <a:r>
              <a:rPr lang="en-GB" sz="1600" dirty="0" smtClean="0">
                <a:latin typeface="Arial" panose="020B0604020202020204" pitchFamily="34" charset="0"/>
                <a:ea typeface="MS Mincho"/>
                <a:cs typeface="Times New Roman" panose="02020603050405020304" pitchFamily="18" charset="0"/>
              </a:rPr>
              <a:t> </a:t>
            </a:r>
          </a:p>
          <a:p>
            <a:r>
              <a:rPr lang="en-GB" sz="1600" dirty="0"/>
              <a:t>Compose music for specific criteria, using different musical parts (melody, chords, rhythm). They use musical notation for their own work</a:t>
            </a:r>
            <a:r>
              <a:rPr lang="en-GB" sz="1600" dirty="0" smtClean="0"/>
              <a:t>.</a:t>
            </a:r>
          </a:p>
          <a:p>
            <a:pPr marL="0" indent="0">
              <a:buNone/>
            </a:pPr>
            <a:r>
              <a:rPr lang="en-GB" sz="1600" b="1" dirty="0" smtClean="0">
                <a:latin typeface="Arial" panose="020B0604020202020204" pitchFamily="34" charset="0"/>
                <a:ea typeface="MS Mincho"/>
                <a:cs typeface="Times New Roman" panose="02020603050405020304" pitchFamily="18" charset="0"/>
              </a:rPr>
              <a:t>Appraising</a:t>
            </a:r>
            <a:r>
              <a:rPr lang="en-GB" sz="1600" dirty="0" smtClean="0">
                <a:latin typeface="Arial" panose="020B0604020202020204" pitchFamily="34" charset="0"/>
                <a:ea typeface="MS Mincho"/>
                <a:cs typeface="Times New Roman" panose="02020603050405020304" pitchFamily="18" charset="0"/>
              </a:rPr>
              <a:t> </a:t>
            </a:r>
          </a:p>
          <a:p>
            <a:r>
              <a:rPr lang="en-GB" sz="1600" dirty="0"/>
              <a:t>Refine and improve their own work. They compare and contrast the impact different composers from different times will have had on people of the time</a:t>
            </a:r>
            <a:r>
              <a:rPr lang="en-GB" dirty="0"/>
              <a:t>. </a:t>
            </a:r>
            <a:endParaRPr lang="en-GB" sz="1600" dirty="0">
              <a:latin typeface="Cambria" panose="02040503050406030204" pitchFamily="18" charset="0"/>
              <a:ea typeface="MS Mincho"/>
              <a:cs typeface="Times New Roman" panose="02020603050405020304" pitchFamily="18" charset="0"/>
            </a:endParaRPr>
          </a:p>
          <a:p>
            <a:endParaRPr lang="en-GB" sz="1600" dirty="0">
              <a:latin typeface="Cambria" panose="02040503050406030204" pitchFamily="18" charset="0"/>
              <a:ea typeface="MS Mincho"/>
              <a:cs typeface="Times New Roman" panose="02020603050405020304" pitchFamily="18" charset="0"/>
            </a:endParaRPr>
          </a:p>
          <a:p>
            <a:pPr marL="0" indent="0">
              <a:buNone/>
            </a:pPr>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lnSpcReduction="1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725180" y="587071"/>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Music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a:t>
            </a:r>
            <a:r>
              <a:rPr lang="en-GB" sz="2000" b="1" dirty="0" smtClean="0">
                <a:solidFill>
                  <a:srgbClr val="0070C0"/>
                </a:solidFill>
                <a:latin typeface="Arial" panose="020B0604020202020204" pitchFamily="34" charset="0"/>
                <a:cs typeface="Arial" panose="020B0604020202020204" pitchFamily="34" charset="0"/>
              </a:rPr>
              <a:t>6 </a:t>
            </a:r>
            <a:r>
              <a:rPr lang="en-GB" sz="2000" b="1" dirty="0">
                <a:solidFill>
                  <a:srgbClr val="0070C0"/>
                </a:solidFill>
                <a:latin typeface="Arial" panose="020B0604020202020204" pitchFamily="34" charset="0"/>
                <a:cs typeface="Arial" panose="020B0604020202020204" pitchFamily="34" charset="0"/>
              </a:rPr>
              <a:t>Expectations</a:t>
            </a:r>
          </a:p>
        </p:txBody>
      </p:sp>
      <p:pic>
        <p:nvPicPr>
          <p:cNvPr id="8" name="Picture 7"/>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91405" y="378456"/>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8694117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r>
              <a:rPr lang="en-GB" sz="2800" b="1" dirty="0">
                <a:latin typeface="Century Gothic" pitchFamily="34" charset="0"/>
              </a:rPr>
              <a:t/>
            </a:r>
            <a:br>
              <a:rPr lang="en-GB" sz="2800" b="1" dirty="0">
                <a:latin typeface="Century Gothic" pitchFamily="34" charset="0"/>
              </a:rPr>
            </a:br>
            <a:r>
              <a:rPr lang="en-GB" sz="2800" b="1" dirty="0">
                <a:latin typeface="Century Gothic" pitchFamily="34" charset="0"/>
              </a:rPr>
              <a:t/>
            </a: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28800"/>
            <a:ext cx="6624736" cy="4752528"/>
          </a:xfrm>
        </p:spPr>
        <p:txBody>
          <a:bodyPr>
            <a:normAutofit fontScale="70000" lnSpcReduction="20000"/>
          </a:bodyPr>
          <a:lstStyle/>
          <a:p>
            <a:pPr marL="0" indent="0">
              <a:buNone/>
            </a:pPr>
            <a:endParaRPr lang="en-GB" sz="1600" b="1" dirty="0">
              <a:latin typeface="Century Gothic" pitchFamily="34" charset="0"/>
            </a:endParaRPr>
          </a:p>
          <a:p>
            <a:pPr marL="0" indent="0">
              <a:buNone/>
            </a:pPr>
            <a:r>
              <a:rPr lang="en-GB" sz="1400" dirty="0"/>
              <a:t>Pupils at the </a:t>
            </a:r>
            <a:r>
              <a:rPr lang="en-GB" sz="1400" b="1" dirty="0"/>
              <a:t>expected level of attainment</a:t>
            </a:r>
            <a:r>
              <a:rPr lang="en-GB" sz="1400" dirty="0"/>
              <a:t> at the end of Year </a:t>
            </a:r>
            <a:r>
              <a:rPr lang="en-GB" sz="1400" dirty="0" smtClean="0"/>
              <a:t>6  will </a:t>
            </a:r>
            <a:r>
              <a:rPr lang="en-GB" sz="1400" dirty="0"/>
              <a:t>be able to:</a:t>
            </a:r>
          </a:p>
          <a:p>
            <a:r>
              <a:rPr lang="en-GB" dirty="0"/>
              <a:t>Can understand passages, made up of familiar language in simple sentences that are spoken at near normal speed with little interference. Can identify some points and details, but may need some items to be repeated.</a:t>
            </a:r>
          </a:p>
          <a:p>
            <a:r>
              <a:rPr lang="en-GB" b="1" dirty="0"/>
              <a:t> </a:t>
            </a:r>
            <a:r>
              <a:rPr lang="en-GB" dirty="0" smtClean="0"/>
              <a:t>Can take part in simple structured conversations of at least three or four exchanges, supported by visual or other cues. Is beginning to </a:t>
            </a:r>
            <a:r>
              <a:rPr lang="en-GB" smtClean="0"/>
              <a:t>use knowledge </a:t>
            </a:r>
            <a:r>
              <a:rPr lang="en-GB" dirty="0" smtClean="0"/>
              <a:t>of grammar to adapt and substitute single words and phrases. Pronunciation is generally accurate.</a:t>
            </a:r>
            <a:r>
              <a:rPr lang="en-GB" dirty="0"/>
              <a:t> </a:t>
            </a:r>
          </a:p>
          <a:p>
            <a:r>
              <a:rPr lang="en-GB" dirty="0"/>
              <a:t>Can show that he/she understands short stories and factual texts, printed in books or word processed. Can identify and note main points and some details. Is beginning to read independently on his/her own, as well as using a bilingual dictionary to find out what unfamiliar words mean</a:t>
            </a:r>
            <a:r>
              <a:rPr lang="en-GB" dirty="0" smtClean="0"/>
              <a:t>.</a:t>
            </a:r>
            <a:r>
              <a:rPr lang="en-GB" b="1" dirty="0"/>
              <a:t> </a:t>
            </a:r>
            <a:endParaRPr lang="en-GB" dirty="0"/>
          </a:p>
          <a:p>
            <a:r>
              <a:rPr lang="en-GB" dirty="0"/>
              <a:t>Can write two or three short sentences on familiar topics, using aids [for example, textbooks, wall charts and his own written work]. Can express personal responses, [for example, likes, dislikes and feelings]. Can write short phrases from memory and his spelling is readily understandable</a:t>
            </a:r>
            <a:r>
              <a:rPr lang="en-GB" dirty="0" smtClean="0"/>
              <a:t>.</a:t>
            </a:r>
            <a:endParaRPr lang="en-GB" dirty="0"/>
          </a:p>
          <a:p>
            <a:r>
              <a:rPr lang="en-GB" dirty="0"/>
              <a:t>Can write a short paragraph of about three or four simple sentences, using aids, for example, textbooks, wall charts and his/her own written work or drawing from memorised language. Is beginning to use his knowledge of grammar to adapt and substitute individual words and set phrases. </a:t>
            </a:r>
          </a:p>
          <a:p>
            <a:pPr marL="0" indent="0">
              <a:buNone/>
            </a:pPr>
            <a:endParaRPr lang="en-GB" dirty="0"/>
          </a:p>
          <a:p>
            <a:pPr marL="0" indent="0">
              <a:buNone/>
            </a:pPr>
            <a:endParaRPr lang="en-GB" dirty="0"/>
          </a:p>
          <a:p>
            <a:pPr marL="0" indent="0">
              <a:buNone/>
            </a:pPr>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700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p:txBody>
      </p:sp>
      <p:sp>
        <p:nvSpPr>
          <p:cNvPr id="5" name="Title 10"/>
          <p:cNvSpPr txBox="1">
            <a:spLocks/>
          </p:cNvSpPr>
          <p:nvPr/>
        </p:nvSpPr>
        <p:spPr>
          <a:xfrm>
            <a:off x="1691680" y="587071"/>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MFL (French)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a:t>
            </a:r>
            <a:r>
              <a:rPr lang="en-GB" sz="2000" b="1" dirty="0" smtClean="0">
                <a:solidFill>
                  <a:srgbClr val="0070C0"/>
                </a:solidFill>
                <a:latin typeface="Arial" panose="020B0604020202020204" pitchFamily="34" charset="0"/>
                <a:cs typeface="Arial" panose="020B0604020202020204" pitchFamily="34" charset="0"/>
              </a:rPr>
              <a:t>6 </a:t>
            </a:r>
            <a:r>
              <a:rPr lang="en-GB" sz="2000" b="1" dirty="0">
                <a:solidFill>
                  <a:srgbClr val="0070C0"/>
                </a:solidFill>
                <a:latin typeface="Arial" panose="020B0604020202020204" pitchFamily="34" charset="0"/>
                <a:cs typeface="Arial" panose="020B0604020202020204" pitchFamily="34" charset="0"/>
              </a:rPr>
              <a:t>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41673" y="504850"/>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09753905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r>
              <a:rPr lang="en-GB" sz="2800" b="1" dirty="0">
                <a:latin typeface="Century Gothic" pitchFamily="34" charset="0"/>
              </a:rPr>
              <a:t/>
            </a:r>
            <a:br>
              <a:rPr lang="en-GB" sz="2800" b="1" dirty="0">
                <a:latin typeface="Century Gothic" pitchFamily="34" charset="0"/>
              </a:rPr>
            </a:br>
            <a:r>
              <a:rPr lang="en-GB" sz="2800" b="1" dirty="0">
                <a:latin typeface="Century Gothic" pitchFamily="34" charset="0"/>
              </a:rPr>
              <a:t/>
            </a: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763688" y="1556792"/>
            <a:ext cx="6840760" cy="4968552"/>
          </a:xfrm>
        </p:spPr>
        <p:txBody>
          <a:bodyPr>
            <a:normAutofit fontScale="77500" lnSpcReduction="20000"/>
          </a:bodyPr>
          <a:lstStyle/>
          <a:p>
            <a:pPr marL="0" indent="0">
              <a:buNone/>
            </a:pPr>
            <a:endParaRPr lang="en-GB" sz="1600" b="1" dirty="0">
              <a:latin typeface="Century Gothic" pitchFamily="34" charset="0"/>
            </a:endParaRPr>
          </a:p>
          <a:p>
            <a:pPr marL="0" indent="0">
              <a:lnSpc>
                <a:spcPct val="120000"/>
              </a:lnSpc>
              <a:buNone/>
            </a:pPr>
            <a:r>
              <a:rPr lang="en-GB" sz="1900" dirty="0" smtClean="0"/>
              <a:t>Pupils at the </a:t>
            </a:r>
            <a:r>
              <a:rPr lang="en-GB" sz="1900" b="1" dirty="0" smtClean="0"/>
              <a:t>expected level of attainment</a:t>
            </a:r>
            <a:r>
              <a:rPr lang="en-GB" sz="1900" dirty="0" smtClean="0"/>
              <a:t> at the end of Year 6 will be able to:</a:t>
            </a:r>
          </a:p>
          <a:p>
            <a:pPr lvl="0"/>
            <a:r>
              <a:rPr lang="en-GB" dirty="0" smtClean="0"/>
              <a:t>swim </a:t>
            </a:r>
            <a:r>
              <a:rPr lang="en-GB" dirty="0"/>
              <a:t>competently, confidently and proficiently over a distance of at least 25 metres </a:t>
            </a:r>
          </a:p>
          <a:p>
            <a:pPr lvl="0"/>
            <a:r>
              <a:rPr lang="en-GB" dirty="0"/>
              <a:t>use a range of strokes effectively [for example, front crawl, backstroke and breaststroke] </a:t>
            </a:r>
          </a:p>
          <a:p>
            <a:pPr lvl="0"/>
            <a:r>
              <a:rPr lang="en-GB" dirty="0"/>
              <a:t>perform safe self-rescue in different water-based situations.</a:t>
            </a:r>
          </a:p>
          <a:p>
            <a:pPr lvl="0"/>
            <a:r>
              <a:rPr lang="en-GB" dirty="0"/>
              <a:t>Create and perform motifs in a variety of styles consistently showing awareness of musical structure, rhythm, mood and phrasing.</a:t>
            </a:r>
          </a:p>
          <a:p>
            <a:pPr lvl="0"/>
            <a:r>
              <a:rPr lang="en-GB" dirty="0"/>
              <a:t>Use appropriate criteria and terminology to evaluate performances and compare their performances with previous ones, demonstrating improvement to achieve their personal best.</a:t>
            </a:r>
          </a:p>
          <a:p>
            <a:pPr lvl="0"/>
            <a:r>
              <a:rPr lang="en-GB" dirty="0"/>
              <a:t>Perform 6-8-part floor sequence as an individual, pair and in a small group and transfer this sequence onto suitably arranged apparatus &amp; floor. In addition, show 3 paired balances in a sequence. </a:t>
            </a:r>
          </a:p>
          <a:p>
            <a:pPr lvl="0"/>
            <a:r>
              <a:rPr lang="en-GB" dirty="0"/>
              <a:t>Apply and perform skills learnt in previous years in a net/wall game (including directing the ball away from the opponent) and in an invasion game – choosing combinations of skills confidently. Such as, attacking, defending striking and fielding. </a:t>
            </a:r>
          </a:p>
          <a:p>
            <a:pPr lvl="0"/>
            <a:r>
              <a:rPr lang="en-GB" dirty="0"/>
              <a:t>Know how to play different positional roles related to mini games. </a:t>
            </a:r>
          </a:p>
          <a:p>
            <a:pPr marL="0" indent="0">
              <a:lnSpc>
                <a:spcPct val="120000"/>
              </a:lnSpc>
              <a:buNone/>
            </a:pPr>
            <a:endParaRPr lang="en-GB" sz="4300"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775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719603" y="587071"/>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Physical Education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a:t>
            </a:r>
            <a:r>
              <a:rPr lang="en-GB" sz="2000" b="1" dirty="0" smtClean="0">
                <a:solidFill>
                  <a:srgbClr val="0070C0"/>
                </a:solidFill>
                <a:latin typeface="Arial" panose="020B0604020202020204" pitchFamily="34" charset="0"/>
                <a:cs typeface="Arial" panose="020B0604020202020204" pitchFamily="34" charset="0"/>
              </a:rPr>
              <a:t>6 </a:t>
            </a:r>
            <a:r>
              <a:rPr lang="en-GB" sz="2000" b="1" dirty="0">
                <a:solidFill>
                  <a:srgbClr val="0070C0"/>
                </a:solidFill>
                <a:latin typeface="Arial" panose="020B0604020202020204" pitchFamily="34" charset="0"/>
                <a:cs typeface="Arial" panose="020B0604020202020204" pitchFamily="34" charset="0"/>
              </a:rPr>
              <a:t>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55576" y="374228"/>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92001068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r>
              <a:rPr lang="en-GB" sz="2800" b="1" dirty="0">
                <a:latin typeface="Century Gothic" pitchFamily="34" charset="0"/>
              </a:rPr>
              <a:t/>
            </a:r>
            <a:br>
              <a:rPr lang="en-GB" sz="2800" b="1" dirty="0">
                <a:latin typeface="Century Gothic" pitchFamily="34" charset="0"/>
              </a:rPr>
            </a:br>
            <a:r>
              <a:rPr lang="en-GB" sz="2800" b="1" dirty="0">
                <a:latin typeface="Century Gothic" pitchFamily="34" charset="0"/>
              </a:rPr>
              <a:t/>
            </a: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28800"/>
            <a:ext cx="6624736" cy="4752528"/>
          </a:xfrm>
        </p:spPr>
        <p:txBody>
          <a:bodyPr>
            <a:normAutofit fontScale="77500" lnSpcReduction="20000"/>
          </a:bodyPr>
          <a:lstStyle/>
          <a:p>
            <a:pPr marL="0" indent="0">
              <a:buNone/>
            </a:pPr>
            <a:endParaRPr lang="en-GB" sz="1600" b="1" dirty="0">
              <a:latin typeface="Century Gothic" pitchFamily="34" charset="0"/>
            </a:endParaRPr>
          </a:p>
          <a:p>
            <a:pPr marL="0" indent="0">
              <a:buNone/>
            </a:pPr>
            <a:r>
              <a:rPr lang="en-GB" dirty="0"/>
              <a:t>Pupils at the </a:t>
            </a:r>
            <a:r>
              <a:rPr lang="en-GB" b="1" dirty="0"/>
              <a:t>expected level of attainment</a:t>
            </a:r>
            <a:r>
              <a:rPr lang="en-GB" dirty="0"/>
              <a:t> at the end of Year </a:t>
            </a:r>
            <a:r>
              <a:rPr lang="en-GB" dirty="0" smtClean="0"/>
              <a:t>6 </a:t>
            </a:r>
            <a:r>
              <a:rPr lang="en-GB" dirty="0"/>
              <a:t>will be able to:</a:t>
            </a:r>
          </a:p>
          <a:p>
            <a:r>
              <a:rPr lang="en-GB" dirty="0" smtClean="0"/>
              <a:t>Develop </a:t>
            </a:r>
            <a:r>
              <a:rPr lang="en-GB" dirty="0"/>
              <a:t>strategies that can be used to deal with difficult emotions, they give examples of their emotional needs and explain why they are as important as physical needs and what might happen if a person doesn’t get their emotional needs met. They explain what resilience is, how it can be developed and seek trusted adult support in difficult circumstances. </a:t>
            </a:r>
            <a:endParaRPr lang="en-GB" dirty="0" smtClean="0"/>
          </a:p>
          <a:p>
            <a:r>
              <a:rPr lang="en-GB" dirty="0" smtClean="0"/>
              <a:t>Confidently </a:t>
            </a:r>
            <a:r>
              <a:rPr lang="en-GB" dirty="0"/>
              <a:t>and respectfully discuss feelings and recognise some emotional changes associated with ‘puberty’ and how people may feel when their bodies change. </a:t>
            </a:r>
            <a:endParaRPr lang="en-GB" dirty="0" smtClean="0"/>
          </a:p>
          <a:p>
            <a:r>
              <a:rPr lang="en-GB" dirty="0" smtClean="0"/>
              <a:t>Give </a:t>
            </a:r>
            <a:r>
              <a:rPr lang="en-GB" dirty="0"/>
              <a:t>examples of ways in which the way a person feels about themselves can be affected through the media and other influences. Children know the dangers of social media and the importance of being safe online. They can explain how people sometimes aim to create an impression of themselves in what they post online that is not real and what might make them do this. </a:t>
            </a:r>
          </a:p>
          <a:p>
            <a:r>
              <a:rPr lang="en-GB" dirty="0" smtClean="0"/>
              <a:t>Describe </a:t>
            </a:r>
            <a:r>
              <a:rPr lang="en-GB" dirty="0"/>
              <a:t>their goals, ambitions and aspirations for the future and can talk about positive ways to face new challenges when facts that effect mental health and wellbeing impact on their goals. They can talk about how to overcome problems and challenges on the way to achieving goals.</a:t>
            </a:r>
          </a:p>
          <a:p>
            <a:pPr marL="0" indent="0">
              <a:buNone/>
            </a:pPr>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775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691787" y="548680"/>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PSHE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a:t>
            </a:r>
            <a:r>
              <a:rPr lang="en-GB" sz="2000" b="1" dirty="0" smtClean="0">
                <a:solidFill>
                  <a:srgbClr val="0070C0"/>
                </a:solidFill>
                <a:latin typeface="Arial" panose="020B0604020202020204" pitchFamily="34" charset="0"/>
                <a:cs typeface="Arial" panose="020B0604020202020204" pitchFamily="34" charset="0"/>
              </a:rPr>
              <a:t>6 </a:t>
            </a:r>
            <a:r>
              <a:rPr lang="en-GB" sz="2000" b="1" dirty="0">
                <a:solidFill>
                  <a:srgbClr val="0070C0"/>
                </a:solidFill>
                <a:latin typeface="Arial" panose="020B0604020202020204" pitchFamily="34" charset="0"/>
                <a:cs typeface="Arial" panose="020B0604020202020204" pitchFamily="34" charset="0"/>
              </a:rPr>
              <a:t>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42690" y="439539"/>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99149241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r>
              <a:rPr lang="en-GB" sz="2800" b="1" dirty="0">
                <a:latin typeface="Century Gothic" pitchFamily="34" charset="0"/>
              </a:rPr>
              <a:t/>
            </a:r>
            <a:br>
              <a:rPr lang="en-GB" sz="2800" b="1" dirty="0">
                <a:latin typeface="Century Gothic" pitchFamily="34" charset="0"/>
              </a:rPr>
            </a:br>
            <a:r>
              <a:rPr lang="en-GB" sz="2800" b="1" dirty="0">
                <a:latin typeface="Century Gothic" pitchFamily="34" charset="0"/>
              </a:rPr>
              <a:t/>
            </a: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28800"/>
            <a:ext cx="6624736" cy="4752528"/>
          </a:xfrm>
        </p:spPr>
        <p:txBody>
          <a:bodyPr>
            <a:normAutofit fontScale="77500" lnSpcReduction="20000"/>
          </a:bodyPr>
          <a:lstStyle/>
          <a:p>
            <a:pPr marL="0" indent="0">
              <a:buNone/>
            </a:pPr>
            <a:endParaRPr lang="en-GB" sz="1600" b="1" dirty="0">
              <a:latin typeface="Century Gothic" pitchFamily="34" charset="0"/>
            </a:endParaRPr>
          </a:p>
          <a:p>
            <a:pPr marL="0" indent="0">
              <a:buNone/>
            </a:pPr>
            <a:r>
              <a:rPr lang="en-GB" sz="1700" dirty="0"/>
              <a:t>Pupils at the </a:t>
            </a:r>
            <a:r>
              <a:rPr lang="en-GB" sz="1700" b="1" dirty="0"/>
              <a:t>expected level of attainment</a:t>
            </a:r>
            <a:r>
              <a:rPr lang="en-GB" sz="1700" dirty="0"/>
              <a:t> at the end of Year </a:t>
            </a:r>
            <a:r>
              <a:rPr lang="en-GB" sz="1700" dirty="0" smtClean="0"/>
              <a:t>6 </a:t>
            </a:r>
            <a:r>
              <a:rPr lang="en-GB" sz="1700" dirty="0"/>
              <a:t>will be able to:</a:t>
            </a:r>
          </a:p>
          <a:p>
            <a:r>
              <a:rPr lang="en-GB" dirty="0"/>
              <a:t>Resolve differences effectively through peaceful problem solving, using negotiation and compromise and they understand the consequences of antisocial behaviour. </a:t>
            </a:r>
            <a:endParaRPr lang="en-GB" dirty="0" smtClean="0"/>
          </a:p>
          <a:p>
            <a:r>
              <a:rPr lang="en-GB" dirty="0" smtClean="0"/>
              <a:t>They </a:t>
            </a:r>
            <a:r>
              <a:rPr lang="en-GB" dirty="0"/>
              <a:t>confidently describe the nature and consequence of bullying, confidently express ways of responding to bullying and explain how their actions have consequences for themselves and others. They can explain the difference between a passive bystander and an active bystander and give an example of how active bystanders can help in bullying situations. </a:t>
            </a:r>
          </a:p>
          <a:p>
            <a:r>
              <a:rPr lang="en-GB" dirty="0"/>
              <a:t>Reflect on and give reasons for why some people show prejudiced behaviour and sometimes bully for this reason. They understand that there is legislation to protect people from discrimination and can identify stereotypes, including those promoted in the media. </a:t>
            </a:r>
          </a:p>
          <a:p>
            <a:r>
              <a:rPr lang="en-GB" dirty="0" smtClean="0"/>
              <a:t>Comment </a:t>
            </a:r>
            <a:r>
              <a:rPr lang="en-GB" dirty="0"/>
              <a:t>on their personal circumstances and describe things that they are responsible for in order to keep healthy. They now have a greater understanding of what their body requires to stay healthy.</a:t>
            </a:r>
          </a:p>
          <a:p>
            <a:r>
              <a:rPr lang="en-GB" dirty="0" smtClean="0"/>
              <a:t>Have </a:t>
            </a:r>
            <a:r>
              <a:rPr lang="en-GB" dirty="0"/>
              <a:t>a growing awareness of how to keep themselves safe in a variety of situations, they can give examples of things that might influence someone to take risks, anticipate consequences and calculate risk as well as identify possible risks and dangers online. </a:t>
            </a:r>
            <a:endParaRPr lang="en-GB" dirty="0" smtClean="0"/>
          </a:p>
          <a:p>
            <a:pPr marL="0" indent="0">
              <a:buNone/>
            </a:pPr>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775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691680" y="587071"/>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PSHE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6</a:t>
            </a:r>
            <a:r>
              <a:rPr lang="en-GB" sz="2000" b="1" dirty="0" smtClean="0">
                <a:solidFill>
                  <a:srgbClr val="0070C0"/>
                </a:solidFill>
                <a:latin typeface="Arial" panose="020B0604020202020204" pitchFamily="34" charset="0"/>
                <a:cs typeface="Arial" panose="020B0604020202020204" pitchFamily="34" charset="0"/>
              </a:rPr>
              <a:t> </a:t>
            </a:r>
            <a:r>
              <a:rPr lang="en-GB" sz="2000" b="1" dirty="0">
                <a:solidFill>
                  <a:srgbClr val="0070C0"/>
                </a:solidFill>
                <a:latin typeface="Arial" panose="020B0604020202020204" pitchFamily="34" charset="0"/>
                <a:cs typeface="Arial" panose="020B0604020202020204" pitchFamily="34" charset="0"/>
              </a:rPr>
              <a:t>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68760" y="439539"/>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6680757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r>
              <a:rPr lang="en-GB" sz="2800" b="1" dirty="0">
                <a:latin typeface="Century Gothic" pitchFamily="34" charset="0"/>
              </a:rPr>
              <a:t/>
            </a:r>
            <a:br>
              <a:rPr lang="en-GB" sz="2800" b="1" dirty="0">
                <a:latin typeface="Century Gothic" pitchFamily="34" charset="0"/>
              </a:rPr>
            </a:br>
            <a:r>
              <a:rPr lang="en-GB" sz="2800" b="1" dirty="0">
                <a:latin typeface="Century Gothic" pitchFamily="34" charset="0"/>
              </a:rPr>
              <a:t/>
            </a: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28800"/>
            <a:ext cx="6624736" cy="4752528"/>
          </a:xfrm>
        </p:spPr>
        <p:txBody>
          <a:bodyPr>
            <a:normAutofit fontScale="70000" lnSpcReduction="20000"/>
          </a:bodyPr>
          <a:lstStyle/>
          <a:p>
            <a:pPr marL="0" indent="0">
              <a:buNone/>
            </a:pPr>
            <a:endParaRPr lang="en-GB" sz="1600" b="1" dirty="0">
              <a:latin typeface="Century Gothic" pitchFamily="34" charset="0"/>
            </a:endParaRPr>
          </a:p>
          <a:p>
            <a:pPr marL="0" indent="0">
              <a:buNone/>
            </a:pPr>
            <a:r>
              <a:rPr lang="en-GB" sz="1700" dirty="0"/>
              <a:t>Pupils at the </a:t>
            </a:r>
            <a:r>
              <a:rPr lang="en-GB" sz="1700" b="1" dirty="0"/>
              <a:t>expected level of attainment</a:t>
            </a:r>
            <a:r>
              <a:rPr lang="en-GB" sz="1700" dirty="0"/>
              <a:t> at the end of Year </a:t>
            </a:r>
            <a:r>
              <a:rPr lang="en-GB" sz="1700" dirty="0" smtClean="0"/>
              <a:t>6 </a:t>
            </a:r>
            <a:r>
              <a:rPr lang="en-GB" sz="1700" dirty="0"/>
              <a:t>will be able to</a:t>
            </a:r>
            <a:r>
              <a:rPr lang="en-GB" sz="1700" dirty="0" smtClean="0"/>
              <a:t>:</a:t>
            </a:r>
          </a:p>
          <a:p>
            <a:pPr marL="0" indent="0">
              <a:buNone/>
            </a:pPr>
            <a:endParaRPr lang="en-GB" sz="1700" dirty="0"/>
          </a:p>
          <a:p>
            <a:r>
              <a:rPr lang="en-GB" dirty="0"/>
              <a:t>Give examples of an emotional risk and a physical risk. Children can explain some ways of making sure that they keep safe when using a mobile phone, including safety around sharing personal information or images, and that there are laws relating to this. They recognise that they have choices and are able to explain what inappropriate touch is and give an example.. </a:t>
            </a:r>
          </a:p>
          <a:p>
            <a:r>
              <a:rPr lang="en-GB" dirty="0"/>
              <a:t>Identify different types of relationships and demonstrate ways to maintain good relationships, responding to others views, opinions and respectfully. </a:t>
            </a:r>
          </a:p>
          <a:p>
            <a:r>
              <a:rPr lang="en-GB" dirty="0"/>
              <a:t>Discuss the changes in feelings they may have as they approach puberty and develop strategies to deal with these emotions. They know where to get the facts from and who to talk to about changes in their lives. Children understand main stages of reproduction and the human life cycle.</a:t>
            </a:r>
          </a:p>
          <a:p>
            <a:r>
              <a:rPr lang="en-GB" dirty="0"/>
              <a:t>List some of the commonly available substances and drugs that are legal and illegal and can confidently describe the effects and risks of these drugs and how to resist negative peer pressure around drug use. </a:t>
            </a:r>
          </a:p>
          <a:p>
            <a:r>
              <a:rPr lang="en-GB" dirty="0"/>
              <a:t>Have an increasing understanding of financial responsibility, they can explain the advantages and disadvantages of different ways of saving money. They understand some issues affecting the wider world and can explain that what ‘environmentally sustainable’ living means and give an example of how we can live in a more ‘sustainable’ way.</a:t>
            </a:r>
          </a:p>
          <a:p>
            <a:pPr marL="0" indent="0">
              <a:buNone/>
            </a:pPr>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700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691680" y="587071"/>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PSHE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6</a:t>
            </a:r>
            <a:r>
              <a:rPr lang="en-GB" sz="2000" b="1" dirty="0" smtClean="0">
                <a:solidFill>
                  <a:srgbClr val="0070C0"/>
                </a:solidFill>
                <a:latin typeface="Arial" panose="020B0604020202020204" pitchFamily="34" charset="0"/>
                <a:cs typeface="Arial" panose="020B0604020202020204" pitchFamily="34" charset="0"/>
              </a:rPr>
              <a:t> </a:t>
            </a:r>
            <a:r>
              <a:rPr lang="en-GB" sz="2000" b="1" dirty="0">
                <a:solidFill>
                  <a:srgbClr val="0070C0"/>
                </a:solidFill>
                <a:latin typeface="Arial" panose="020B0604020202020204" pitchFamily="34" charset="0"/>
                <a:cs typeface="Arial" panose="020B0604020202020204" pitchFamily="34" charset="0"/>
              </a:rPr>
              <a:t>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68760" y="439539"/>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17659907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r>
              <a:rPr lang="en-GB" sz="2800" b="1" dirty="0">
                <a:latin typeface="Century Gothic" pitchFamily="34" charset="0"/>
              </a:rPr>
              <a:t/>
            </a:r>
            <a:br>
              <a:rPr lang="en-GB" sz="2800" b="1" dirty="0">
                <a:latin typeface="Century Gothic" pitchFamily="34" charset="0"/>
              </a:rPr>
            </a:br>
            <a:r>
              <a:rPr lang="en-GB" sz="2800" b="1" dirty="0">
                <a:latin typeface="Century Gothic" pitchFamily="34" charset="0"/>
              </a:rPr>
              <a:t/>
            </a: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28800"/>
            <a:ext cx="6624736" cy="4752528"/>
          </a:xfrm>
        </p:spPr>
        <p:txBody>
          <a:bodyPr>
            <a:normAutofit fontScale="92500" lnSpcReduction="10000"/>
          </a:bodyPr>
          <a:lstStyle/>
          <a:p>
            <a:pPr marL="0" indent="0">
              <a:buNone/>
            </a:pPr>
            <a:endParaRPr lang="en-GB" sz="1600" b="1" dirty="0">
              <a:latin typeface="Century Gothic" pitchFamily="34" charset="0"/>
            </a:endParaRPr>
          </a:p>
          <a:p>
            <a:pPr marL="0" indent="0">
              <a:buNone/>
            </a:pPr>
            <a:r>
              <a:rPr lang="en-GB" sz="1300" dirty="0"/>
              <a:t>Pupils at the </a:t>
            </a:r>
            <a:r>
              <a:rPr lang="en-GB" sz="1300" b="1" dirty="0"/>
              <a:t>expected level of attainment</a:t>
            </a:r>
            <a:r>
              <a:rPr lang="en-GB" sz="1300" dirty="0"/>
              <a:t> at the end of Year </a:t>
            </a:r>
            <a:r>
              <a:rPr lang="en-GB" sz="1300" dirty="0" smtClean="0"/>
              <a:t>6 </a:t>
            </a:r>
            <a:r>
              <a:rPr lang="en-GB" sz="1300" dirty="0"/>
              <a:t>will be able to:</a:t>
            </a:r>
          </a:p>
          <a:p>
            <a:r>
              <a:rPr lang="en-GB" u="sng" dirty="0"/>
              <a:t>Attainment target 1</a:t>
            </a:r>
            <a:r>
              <a:rPr lang="en-GB" dirty="0"/>
              <a:t>-. They will be able to discuss a range of sacred times for different religions such as </a:t>
            </a:r>
            <a:r>
              <a:rPr lang="en-GB" dirty="0" err="1"/>
              <a:t>Gurdwara</a:t>
            </a:r>
            <a:r>
              <a:rPr lang="en-GB" dirty="0"/>
              <a:t>, Rosh Hashanah and Bar Mitzvah and explain why these times are important.(A1) Be able to use a bible to research stories from the bible such as the creation story in Genesis.(A2) They will know that religious objects holds special means such as the </a:t>
            </a:r>
            <a:r>
              <a:rPr lang="en-GB" dirty="0" err="1"/>
              <a:t>Nishan</a:t>
            </a:r>
            <a:r>
              <a:rPr lang="en-GB" dirty="0"/>
              <a:t> Sahib</a:t>
            </a:r>
          </a:p>
          <a:p>
            <a:pPr marL="0" indent="0">
              <a:buNone/>
            </a:pPr>
            <a:endParaRPr lang="en-GB" dirty="0"/>
          </a:p>
          <a:p>
            <a:r>
              <a:rPr lang="en-GB" u="sng" dirty="0"/>
              <a:t>Attainment target 2</a:t>
            </a:r>
            <a:r>
              <a:rPr lang="en-GB" dirty="0"/>
              <a:t>- Pupils will be able to use their knowledge of prayers to write their own special prayer/ special wishes for a particular occasion.(A1) They will know that outward symbols can show inward beliefs.(A3) Reflect how people show respect and how it feels to be respected.(C3) They will be able to identify different roles of authority from a range of religions. (B3)</a:t>
            </a:r>
          </a:p>
          <a:p>
            <a:pPr marL="0" indent="0">
              <a:buNone/>
            </a:pPr>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92500" lnSpcReduction="1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835696" y="548680"/>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Religious Education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a:t>
            </a:r>
            <a:r>
              <a:rPr lang="en-GB" sz="2000" b="1">
                <a:solidFill>
                  <a:srgbClr val="0070C0"/>
                </a:solidFill>
                <a:latin typeface="Arial" panose="020B0604020202020204" pitchFamily="34" charset="0"/>
                <a:cs typeface="Arial" panose="020B0604020202020204" pitchFamily="34" charset="0"/>
              </a:rPr>
              <a:t>Year </a:t>
            </a:r>
            <a:r>
              <a:rPr lang="en-GB" sz="2000" b="1" smtClean="0">
                <a:solidFill>
                  <a:srgbClr val="0070C0"/>
                </a:solidFill>
                <a:latin typeface="Arial" panose="020B0604020202020204" pitchFamily="34" charset="0"/>
                <a:cs typeface="Arial" panose="020B0604020202020204" pitchFamily="34" charset="0"/>
              </a:rPr>
              <a:t>6 </a:t>
            </a:r>
            <a:r>
              <a:rPr lang="en-GB" sz="2000" b="1" dirty="0">
                <a:solidFill>
                  <a:srgbClr val="0070C0"/>
                </a:solidFill>
                <a:latin typeface="Arial" panose="020B0604020202020204" pitchFamily="34" charset="0"/>
                <a:cs typeface="Arial" panose="020B0604020202020204" pitchFamily="34" charset="0"/>
              </a:rPr>
              <a:t>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68760" y="374228"/>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32854918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r>
              <a:rPr lang="en-GB" sz="2800" b="1" dirty="0">
                <a:latin typeface="Century Gothic" pitchFamily="34" charset="0"/>
              </a:rPr>
              <a:t/>
            </a:r>
            <a:br>
              <a:rPr lang="en-GB" sz="2800" b="1" dirty="0">
                <a:latin typeface="Century Gothic" pitchFamily="34" charset="0"/>
              </a:rPr>
            </a:br>
            <a:r>
              <a:rPr lang="en-GB" sz="2800" b="1" dirty="0">
                <a:latin typeface="Century Gothic" pitchFamily="34" charset="0"/>
              </a:rPr>
              <a:t/>
            </a: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28800"/>
            <a:ext cx="6624736" cy="4752528"/>
          </a:xfrm>
        </p:spPr>
        <p:txBody>
          <a:bodyPr>
            <a:normAutofit/>
          </a:bodyPr>
          <a:lstStyle/>
          <a:p>
            <a:pPr marL="0" indent="0">
              <a:buNone/>
            </a:pPr>
            <a:endParaRPr lang="en-GB" sz="1600" b="1" dirty="0">
              <a:latin typeface="Century Gothic" pitchFamily="34" charset="0"/>
            </a:endParaRPr>
          </a:p>
          <a:p>
            <a:pPr marL="0" indent="0">
              <a:buNone/>
            </a:pPr>
            <a:r>
              <a:rPr lang="en-GB" dirty="0" smtClean="0"/>
              <a:t>We hope this information will help you understand the expectations for Year 6.  The children will work throughout the year to achieve the expectations.</a:t>
            </a:r>
          </a:p>
          <a:p>
            <a:pPr marL="0" indent="0">
              <a:buNone/>
            </a:pPr>
            <a:r>
              <a:rPr lang="en-GB" dirty="0" smtClean="0"/>
              <a:t>Parents will have opportunities to find out about progress and attainment during the year.</a:t>
            </a:r>
          </a:p>
          <a:p>
            <a:pPr marL="0" indent="0">
              <a:buNone/>
            </a:pPr>
            <a:r>
              <a:rPr lang="en-GB" dirty="0" smtClean="0"/>
              <a:t>Parent meetings are held twice a year and a written report is sent home once a year.  </a:t>
            </a:r>
          </a:p>
          <a:p>
            <a:pPr marL="0" indent="0">
              <a:buNone/>
            </a:pPr>
            <a:r>
              <a:rPr lang="en-GB" dirty="0" smtClean="0"/>
              <a:t>Parents are encouraged to contact school if they have any queries about their child’s progress or attainment.</a:t>
            </a:r>
          </a:p>
          <a:p>
            <a:pPr marL="0" indent="0">
              <a:buNone/>
            </a:pPr>
            <a:endParaRPr lang="en-GB" dirty="0"/>
          </a:p>
          <a:p>
            <a:pPr marL="0" indent="0">
              <a:buNone/>
            </a:pPr>
            <a:r>
              <a:rPr lang="en-GB" dirty="0" smtClean="0"/>
              <a:t>DUE TO COVID-19, face to face meetings have been replaced by telephone contact.</a:t>
            </a:r>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547664" y="749089"/>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endParaRPr lang="en-GB" sz="2000" b="1" dirty="0">
              <a:latin typeface="Arial" panose="020B0604020202020204" pitchFamily="34" charset="0"/>
              <a:cs typeface="Arial" panose="020B0604020202020204" pitchFamily="34" charset="0"/>
            </a:endParaRP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68760" y="374228"/>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166774273"/>
      </p:ext>
    </p:extLst>
  </p:cSld>
  <p:clrMapOvr>
    <a:masterClrMapping/>
  </p:clrMapOvr>
</p:sld>
</file>

<file path=ppt/theme/theme1.xml><?xml version="1.0" encoding="utf-8"?>
<a:theme xmlns:a="http://schemas.openxmlformats.org/drawingml/2006/main" name="Wisp">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Wisp</Template>
  <TotalTime>362</TotalTime>
  <Words>5863</Words>
  <Application>Microsoft Office PowerPoint</Application>
  <PresentationFormat>On-screen Show (4:3)</PresentationFormat>
  <Paragraphs>554</Paragraphs>
  <Slides>30</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30</vt:i4>
      </vt:variant>
    </vt:vector>
  </HeadingPairs>
  <TitlesOfParts>
    <vt:vector size="38" baseType="lpstr">
      <vt:lpstr>Arial</vt:lpstr>
      <vt:lpstr>Calibri</vt:lpstr>
      <vt:lpstr>Cambria</vt:lpstr>
      <vt:lpstr>Century Gothic</vt:lpstr>
      <vt:lpstr>MS Mincho</vt:lpstr>
      <vt:lpstr>Times New Roman</vt:lpstr>
      <vt:lpstr>Wingdings 3</vt:lpstr>
      <vt:lpstr>Wisp</vt:lpstr>
      <vt:lpstr>PowerPoint Presentation</vt:lpstr>
      <vt:lpstr>PowerPoint Presentation</vt:lpstr>
      <vt:lpstr>Your child will be assessed against the expectations at the end of each year group.  This will be defined and reported to you in the following way:  </vt:lpstr>
      <vt:lpstr>Assessing Reading Meeting Year 6 Expectations</vt:lpstr>
      <vt:lpstr>Assessing Reading Meeting Year 6 Expectations (continued)</vt:lpstr>
      <vt:lpstr>Assessing Writing Meeting Year 6 Expectations</vt:lpstr>
      <vt:lpstr>Assessing Writing Meeting Year 6 Expectations (continued)</vt:lpstr>
      <vt:lpstr>Assessing Spoken Language Meeting Year 6 Objectives</vt:lpstr>
      <vt:lpstr>Assessing Reading Exceeding Year 6 Expectations</vt:lpstr>
      <vt:lpstr>Assessing Writing Exceeding Year 6 Expectations</vt:lpstr>
      <vt:lpstr>Assessing Spoken Language Exceeding Year 6 Expectations</vt:lpstr>
      <vt:lpstr>   Assessing Mathematics  Meeting Year 6 Expectations</vt:lpstr>
      <vt:lpstr>   Assessing Mathematics  Meeting Year 6 Expectations (continued)</vt:lpstr>
      <vt:lpstr>       Assessing Mathematics  Exceeding Year 6 Expectations</vt:lpstr>
      <vt:lpstr>  </vt:lpstr>
      <vt:lpstr>  </vt:lpstr>
      <vt:lpstr>  </vt:lpstr>
      <vt:lpstr>  </vt:lpstr>
      <vt:lpstr>  </vt:lpstr>
      <vt:lpstr>  </vt:lpstr>
      <vt:lpstr>  </vt:lpstr>
      <vt:lpstr>  </vt:lpstr>
      <vt:lpstr>  </vt:lpstr>
      <vt:lpstr>  </vt:lpstr>
      <vt:lpstr>  </vt:lpstr>
      <vt:lpstr>  </vt:lpstr>
      <vt:lpstr>  </vt:lpstr>
      <vt:lpstr>  </vt:lpstr>
      <vt:lpstr>  </vt:lpstr>
      <vt:lpstr>  </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Dovedale-DH</dc:creator>
  <cp:lastModifiedBy>Jose Hodgkins</cp:lastModifiedBy>
  <cp:revision>54</cp:revision>
  <cp:lastPrinted>2016-03-16T09:15:23Z</cp:lastPrinted>
  <dcterms:created xsi:type="dcterms:W3CDTF">2015-06-29T08:49:16Z</dcterms:created>
  <dcterms:modified xsi:type="dcterms:W3CDTF">2021-02-12T18:19:44Z</dcterms:modified>
</cp:coreProperties>
</file>