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D6"/>
    <a:srgbClr val="807E80"/>
    <a:srgbClr val="0091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846"/>
  </p:normalViewPr>
  <p:slideViewPr>
    <p:cSldViewPr snapToGrid="0" snapToObjects="1">
      <p:cViewPr varScale="1">
        <p:scale>
          <a:sx n="114" d="100"/>
          <a:sy n="114" d="100"/>
        </p:scale>
        <p:origin x="128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605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07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422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0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62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827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86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060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778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242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424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EAC43-1DD3-B14B-AE38-570B53E4606A}" type="datetimeFigureOut">
              <a:rPr lang="en-US" smtClean="0"/>
              <a:t>10/7/22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92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9.jpeg"/><Relationship Id="rId18" Type="http://schemas.openxmlformats.org/officeDocument/2006/relationships/image" Target="../media/image16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5.jpeg"/><Relationship Id="rId2" Type="http://schemas.openxmlformats.org/officeDocument/2006/relationships/image" Target="../media/image3.png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21.png"/><Relationship Id="rId10" Type="http://schemas.openxmlformats.org/officeDocument/2006/relationships/image" Target="../media/image11.jpeg"/><Relationship Id="rId19" Type="http://schemas.openxmlformats.org/officeDocument/2006/relationships/image" Target="../media/image22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icture containing diagram&#10;&#10;Description automatically generated">
            <a:extLst>
              <a:ext uri="{FF2B5EF4-FFF2-40B4-BE49-F238E27FC236}">
                <a16:creationId xmlns:a16="http://schemas.microsoft.com/office/drawing/2014/main" id="{1FA2AD71-46C4-5DBF-E332-B9085AC0B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047" y="1635105"/>
            <a:ext cx="2726949" cy="4842443"/>
          </a:xfrm>
          <a:prstGeom prst="rect">
            <a:avLst/>
          </a:prstGeom>
        </p:spPr>
      </p:pic>
      <p:sp>
        <p:nvSpPr>
          <p:cNvPr id="81" name="Rectangle 80">
            <a:extLst>
              <a:ext uri="{FF2B5EF4-FFF2-40B4-BE49-F238E27FC236}">
                <a16:creationId xmlns:a16="http://schemas.microsoft.com/office/drawing/2014/main" id="{712109D1-E34B-0B4F-01F3-FFC57CEAA772}"/>
              </a:ext>
            </a:extLst>
          </p:cNvPr>
          <p:cNvSpPr/>
          <p:nvPr/>
        </p:nvSpPr>
        <p:spPr>
          <a:xfrm>
            <a:off x="2574" y="6541961"/>
            <a:ext cx="9910205" cy="328446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E206F1-C7D8-04FD-1B57-08AA67D7DE18}"/>
              </a:ext>
            </a:extLst>
          </p:cNvPr>
          <p:cNvSpPr txBox="1"/>
          <p:nvPr/>
        </p:nvSpPr>
        <p:spPr>
          <a:xfrm>
            <a:off x="6945735" y="6591677"/>
            <a:ext cx="29425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Developing Experts Copyright 2022 All Rights Reserved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D4DAB90-E1BD-2877-B009-4519CDD9CA34}"/>
              </a:ext>
            </a:extLst>
          </p:cNvPr>
          <p:cNvSpPr/>
          <p:nvPr/>
        </p:nvSpPr>
        <p:spPr>
          <a:xfrm>
            <a:off x="182624" y="1365420"/>
            <a:ext cx="2639201" cy="215295"/>
          </a:xfrm>
          <a:prstGeom prst="round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dirty="0">
                <a:latin typeface="Arial Rounded MT Bold"/>
              </a:rPr>
              <a:t>Lesson Sequence</a:t>
            </a:r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EDDB630-4472-6BAD-219F-9430E766FAA4}"/>
              </a:ext>
            </a:extLst>
          </p:cNvPr>
          <p:cNvSpPr txBox="1"/>
          <p:nvPr/>
        </p:nvSpPr>
        <p:spPr>
          <a:xfrm>
            <a:off x="4989879" y="179209"/>
            <a:ext cx="3262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Careers connected to the human body: </a:t>
            </a:r>
          </a:p>
          <a:p>
            <a:r>
              <a:rPr lang="en-GB" sz="1200" b="1" dirty="0">
                <a:solidFill>
                  <a:schemeClr val="bg1"/>
                </a:solidFill>
              </a:rPr>
              <a:t>doctor, nurse, massage therapist, personal trainer, theatre technician  </a:t>
            </a:r>
            <a:endParaRPr lang="en-GB" sz="1200" b="1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4" name="Picture 3" descr="A picture containing person, indoor, underpants&#10;&#10;Description automatically generated">
            <a:extLst>
              <a:ext uri="{FF2B5EF4-FFF2-40B4-BE49-F238E27FC236}">
                <a16:creationId xmlns:a16="http://schemas.microsoft.com/office/drawing/2014/main" id="{F64F1133-4241-E4FB-A6FC-D23090E9E1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9253" y="150579"/>
            <a:ext cx="1398042" cy="753631"/>
          </a:xfrm>
          <a:prstGeom prst="rect">
            <a:avLst/>
          </a:prstGeom>
        </p:spPr>
      </p:pic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B95E4F78-2707-56FE-82E6-27D8FB12308A}"/>
              </a:ext>
            </a:extLst>
          </p:cNvPr>
          <p:cNvSpPr/>
          <p:nvPr/>
        </p:nvSpPr>
        <p:spPr>
          <a:xfrm>
            <a:off x="6151485" y="3314840"/>
            <a:ext cx="1722515" cy="3127630"/>
          </a:xfrm>
          <a:prstGeom prst="roundRect">
            <a:avLst>
              <a:gd name="adj" fmla="val 4871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C4B45C1-DDCE-0E36-1C23-0EC5F3DF2AFC}"/>
              </a:ext>
            </a:extLst>
          </p:cNvPr>
          <p:cNvSpPr/>
          <p:nvPr/>
        </p:nvSpPr>
        <p:spPr>
          <a:xfrm>
            <a:off x="-4205" y="0"/>
            <a:ext cx="9910205" cy="1041722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ounded Rectangle 78">
            <a:extLst>
              <a:ext uri="{FF2B5EF4-FFF2-40B4-BE49-F238E27FC236}">
                <a16:creationId xmlns:a16="http://schemas.microsoft.com/office/drawing/2014/main" id="{15319946-8C17-16B2-29C1-80F91DE13D58}"/>
              </a:ext>
            </a:extLst>
          </p:cNvPr>
          <p:cNvSpPr/>
          <p:nvPr/>
        </p:nvSpPr>
        <p:spPr>
          <a:xfrm>
            <a:off x="972629" y="157126"/>
            <a:ext cx="8769800" cy="734588"/>
          </a:xfrm>
          <a:prstGeom prst="roundRect">
            <a:avLst>
              <a:gd name="adj" fmla="val 11185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0733167-F8C5-D3C8-8F04-346BA00A9A4C}"/>
              </a:ext>
            </a:extLst>
          </p:cNvPr>
          <p:cNvSpPr txBox="1"/>
          <p:nvPr/>
        </p:nvSpPr>
        <p:spPr>
          <a:xfrm>
            <a:off x="1033946" y="182420"/>
            <a:ext cx="3849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Knowledge Organiser: </a:t>
            </a:r>
            <a:r>
              <a:rPr lang="en-GB" sz="1200" b="1" dirty="0">
                <a:solidFill>
                  <a:schemeClr val="bg1"/>
                </a:solidFill>
                <a:latin typeface="Arial Rounded MT Bold" panose="020F0704030504030204" pitchFamily="34" charset="77"/>
              </a:rPr>
              <a:t>Forces</a:t>
            </a:r>
          </a:p>
          <a:p>
            <a:endParaRPr lang="en-GB" sz="1200" b="1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788647E4-479D-E9FF-FC2E-3807CFB354F9}"/>
              </a:ext>
            </a:extLst>
          </p:cNvPr>
          <p:cNvSpPr txBox="1"/>
          <p:nvPr/>
        </p:nvSpPr>
        <p:spPr>
          <a:xfrm>
            <a:off x="897565" y="1690296"/>
            <a:ext cx="1841147" cy="6001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1. </a:t>
            </a: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Explore gravity and the life and work of Isaac Newton</a:t>
            </a:r>
            <a:endParaRPr lang="en-US" sz="1100" dirty="0">
              <a:solidFill>
                <a:srgbClr val="807E80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C434CA57-0D75-74B9-DE21-1715361440C5}"/>
              </a:ext>
            </a:extLst>
          </p:cNvPr>
          <p:cNvSpPr txBox="1"/>
          <p:nvPr/>
        </p:nvSpPr>
        <p:spPr>
          <a:xfrm>
            <a:off x="4984962" y="174297"/>
            <a:ext cx="3262915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Arial Rounded MT Bold"/>
              </a:rPr>
              <a:t>Careers connected to Forces:</a:t>
            </a:r>
          </a:p>
          <a:p>
            <a:r>
              <a:rPr lang="en-GB" sz="1200" dirty="0">
                <a:solidFill>
                  <a:schemeClr val="bg1"/>
                </a:solidFill>
                <a:latin typeface="Arial Rounded MT Bold"/>
              </a:rPr>
              <a:t>Aerodynamics engineer, forensic investigator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61E144F3-3B31-AEA0-ED68-29D55DD64D5C}"/>
              </a:ext>
            </a:extLst>
          </p:cNvPr>
          <p:cNvSpPr txBox="1"/>
          <p:nvPr/>
        </p:nvSpPr>
        <p:spPr>
          <a:xfrm>
            <a:off x="897565" y="2505543"/>
            <a:ext cx="1877667" cy="55399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000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2. </a:t>
            </a:r>
            <a:r>
              <a:rPr lang="en-GB" sz="10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Examine the connection between air resistance and parachutes</a:t>
            </a:r>
            <a:endParaRPr lang="en-US" sz="1000" dirty="0">
              <a:solidFill>
                <a:srgbClr val="807E80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A20EE41E-5183-B08C-F556-32985CA0B281}"/>
              </a:ext>
            </a:extLst>
          </p:cNvPr>
          <p:cNvSpPr txBox="1"/>
          <p:nvPr/>
        </p:nvSpPr>
        <p:spPr>
          <a:xfrm>
            <a:off x="907397" y="3326859"/>
            <a:ext cx="1841147" cy="6001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b="1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3. </a:t>
            </a: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Explore factors which affect an object’s ability to resist water</a:t>
            </a:r>
            <a:endParaRPr lang="en-US" sz="1100" dirty="0">
              <a:solidFill>
                <a:srgbClr val="807E80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BFEF5FBA-E1FE-A254-0FB9-ACB6F0A55205}"/>
              </a:ext>
            </a:extLst>
          </p:cNvPr>
          <p:cNvSpPr txBox="1"/>
          <p:nvPr/>
        </p:nvSpPr>
        <p:spPr>
          <a:xfrm>
            <a:off x="897564" y="4138561"/>
            <a:ext cx="1841147" cy="6001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000" b="1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4. </a:t>
            </a: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Investigate the effects of friction on different surfaces</a:t>
            </a:r>
            <a:endParaRPr lang="en-US" sz="1100" dirty="0">
              <a:solidFill>
                <a:srgbClr val="807E80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76AC732D-72F1-1B78-676B-8F43CDD460EF}"/>
              </a:ext>
            </a:extLst>
          </p:cNvPr>
          <p:cNvSpPr txBox="1"/>
          <p:nvPr/>
        </p:nvSpPr>
        <p:spPr>
          <a:xfrm>
            <a:off x="897563" y="4958354"/>
            <a:ext cx="1841147" cy="6001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5. </a:t>
            </a: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Investigate mechanism – levers and pulleys</a:t>
            </a:r>
            <a:endParaRPr lang="en-US" sz="1100" dirty="0">
              <a:solidFill>
                <a:srgbClr val="807E80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F3E5F6AC-43BD-042B-16BF-56A926128DD0}"/>
              </a:ext>
            </a:extLst>
          </p:cNvPr>
          <p:cNvSpPr txBox="1"/>
          <p:nvPr/>
        </p:nvSpPr>
        <p:spPr>
          <a:xfrm>
            <a:off x="900330" y="5769392"/>
            <a:ext cx="1841147" cy="4308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i="0" u="none" strike="noStrike" dirty="0">
                <a:solidFill>
                  <a:srgbClr val="807E80"/>
                </a:solidFill>
                <a:effectLst/>
                <a:latin typeface="Arial Rounded MT Bold" panose="020F0704030504030204" pitchFamily="34" charset="77"/>
              </a:rPr>
              <a:t>6. </a:t>
            </a:r>
            <a:r>
              <a:rPr lang="en-GB" sz="1100" dirty="0">
                <a:solidFill>
                  <a:srgbClr val="807E80"/>
                </a:solidFill>
                <a:latin typeface="Arial Rounded MT Bold" panose="020F0704030504030204" pitchFamily="34" charset="77"/>
              </a:rPr>
              <a:t>Investigate mechanisms - gears</a:t>
            </a:r>
            <a:endParaRPr lang="en-GB" sz="1100" i="0" u="none" strike="noStrike" dirty="0">
              <a:solidFill>
                <a:srgbClr val="807E80"/>
              </a:solidFill>
              <a:effectLst/>
              <a:latin typeface="Arial Rounded MT Bold" panose="020F0704030504030204" pitchFamily="34" charset="77"/>
            </a:endParaRPr>
          </a:p>
        </p:txBody>
      </p:sp>
      <p:pic>
        <p:nvPicPr>
          <p:cNvPr id="40" name="Picture 39" descr="A picture containing text, tableware, plate, dishware&#10;&#10;Description automatically generated">
            <a:extLst>
              <a:ext uri="{FF2B5EF4-FFF2-40B4-BE49-F238E27FC236}">
                <a16:creationId xmlns:a16="http://schemas.microsoft.com/office/drawing/2014/main" id="{E7136095-C5BC-C735-303D-AB1EBA2D53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6" y="73195"/>
            <a:ext cx="815839" cy="858358"/>
          </a:xfrm>
          <a:prstGeom prst="rect">
            <a:avLst/>
          </a:prstGeo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E026293A-25D8-FAC6-8DFD-325C50EFA49F}"/>
              </a:ext>
            </a:extLst>
          </p:cNvPr>
          <p:cNvSpPr/>
          <p:nvPr/>
        </p:nvSpPr>
        <p:spPr>
          <a:xfrm>
            <a:off x="475003" y="878999"/>
            <a:ext cx="394092" cy="3703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EEBFF0A0-1906-AE26-37EA-2212986D53D8}"/>
              </a:ext>
            </a:extLst>
          </p:cNvPr>
          <p:cNvSpPr/>
          <p:nvPr/>
        </p:nvSpPr>
        <p:spPr>
          <a:xfrm>
            <a:off x="499812" y="898438"/>
            <a:ext cx="344937" cy="33144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D2864D9E-ABC7-6B84-3F81-043A578E2EC8}"/>
              </a:ext>
            </a:extLst>
          </p:cNvPr>
          <p:cNvSpPr/>
          <p:nvPr/>
        </p:nvSpPr>
        <p:spPr>
          <a:xfrm>
            <a:off x="952183" y="691242"/>
            <a:ext cx="669483" cy="6741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D2CAFA7E-3449-FDCE-3E15-2E715A61C6EB}"/>
              </a:ext>
            </a:extLst>
          </p:cNvPr>
          <p:cNvSpPr/>
          <p:nvPr/>
        </p:nvSpPr>
        <p:spPr>
          <a:xfrm>
            <a:off x="983670" y="714902"/>
            <a:ext cx="608200" cy="59165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1FDC8456-544A-372C-B7BC-E115D737829C}"/>
              </a:ext>
            </a:extLst>
          </p:cNvPr>
          <p:cNvSpPr/>
          <p:nvPr/>
        </p:nvSpPr>
        <p:spPr>
          <a:xfrm>
            <a:off x="1703503" y="615008"/>
            <a:ext cx="544776" cy="5369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62EF9E9D-A566-CE0F-64F4-F236EBE659A2}"/>
              </a:ext>
            </a:extLst>
          </p:cNvPr>
          <p:cNvSpPr/>
          <p:nvPr/>
        </p:nvSpPr>
        <p:spPr>
          <a:xfrm>
            <a:off x="1725919" y="635429"/>
            <a:ext cx="501550" cy="482139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F7DC1EC9-0EF5-2274-1994-CF636E7586CD}"/>
              </a:ext>
            </a:extLst>
          </p:cNvPr>
          <p:cNvSpPr/>
          <p:nvPr/>
        </p:nvSpPr>
        <p:spPr>
          <a:xfrm>
            <a:off x="2312304" y="745813"/>
            <a:ext cx="533822" cy="5246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4B917186-8DBD-AF5C-503C-5CAD8714A64B}"/>
              </a:ext>
            </a:extLst>
          </p:cNvPr>
          <p:cNvSpPr/>
          <p:nvPr/>
        </p:nvSpPr>
        <p:spPr>
          <a:xfrm>
            <a:off x="2338502" y="768630"/>
            <a:ext cx="483323" cy="47334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480D0886-C27C-0B1B-E8E8-1EAB16F6C5E7}"/>
              </a:ext>
            </a:extLst>
          </p:cNvPr>
          <p:cNvSpPr/>
          <p:nvPr/>
        </p:nvSpPr>
        <p:spPr>
          <a:xfrm>
            <a:off x="2901363" y="592912"/>
            <a:ext cx="544776" cy="5246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ABB1F71A-90B2-BE96-8FA5-CFE1FA969AE6}"/>
              </a:ext>
            </a:extLst>
          </p:cNvPr>
          <p:cNvSpPr/>
          <p:nvPr/>
        </p:nvSpPr>
        <p:spPr>
          <a:xfrm>
            <a:off x="2931537" y="617252"/>
            <a:ext cx="486001" cy="48375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C4ECB208-0911-AC71-F813-9DF7DC7928C4}"/>
              </a:ext>
            </a:extLst>
          </p:cNvPr>
          <p:cNvSpPr/>
          <p:nvPr/>
        </p:nvSpPr>
        <p:spPr>
          <a:xfrm>
            <a:off x="3511545" y="763207"/>
            <a:ext cx="486961" cy="4483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031593E9-3CCC-C095-A9F5-388D0EF0527D}"/>
              </a:ext>
            </a:extLst>
          </p:cNvPr>
          <p:cNvSpPr/>
          <p:nvPr/>
        </p:nvSpPr>
        <p:spPr>
          <a:xfrm>
            <a:off x="3535807" y="782689"/>
            <a:ext cx="439018" cy="41132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9DFBD374-6885-5A9B-6919-7724295C204A}"/>
              </a:ext>
            </a:extLst>
          </p:cNvPr>
          <p:cNvSpPr/>
          <p:nvPr/>
        </p:nvSpPr>
        <p:spPr>
          <a:xfrm>
            <a:off x="4067651" y="784575"/>
            <a:ext cx="356391" cy="32918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5F8C9AED-2791-FE6C-D496-6F99B0C56F01}"/>
              </a:ext>
            </a:extLst>
          </p:cNvPr>
          <p:cNvSpPr/>
          <p:nvPr/>
        </p:nvSpPr>
        <p:spPr>
          <a:xfrm>
            <a:off x="4087540" y="803081"/>
            <a:ext cx="314895" cy="289836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" name="Picture 121" descr="Icon&#10;&#10;Description automatically generated">
            <a:extLst>
              <a:ext uri="{FF2B5EF4-FFF2-40B4-BE49-F238E27FC236}">
                <a16:creationId xmlns:a16="http://schemas.microsoft.com/office/drawing/2014/main" id="{48FE5C12-EC85-5D58-864D-6AD1CA051B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274" y="851827"/>
            <a:ext cx="422072" cy="395999"/>
          </a:xfrm>
          <a:prstGeom prst="rect">
            <a:avLst/>
          </a:prstGeom>
        </p:spPr>
      </p:pic>
      <p:pic>
        <p:nvPicPr>
          <p:cNvPr id="123" name="Picture 122" descr="Icon&#10;&#10;Description automatically generated">
            <a:extLst>
              <a:ext uri="{FF2B5EF4-FFF2-40B4-BE49-F238E27FC236}">
                <a16:creationId xmlns:a16="http://schemas.microsoft.com/office/drawing/2014/main" id="{D80E918F-CD87-CEB7-4952-E8BB0E1F06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181" y="776582"/>
            <a:ext cx="537111" cy="377947"/>
          </a:xfrm>
          <a:prstGeom prst="rect">
            <a:avLst/>
          </a:prstGeom>
        </p:spPr>
      </p:pic>
      <p:pic>
        <p:nvPicPr>
          <p:cNvPr id="124" name="Picture 123" descr="Icon&#10;&#10;Description automatically generated">
            <a:extLst>
              <a:ext uri="{FF2B5EF4-FFF2-40B4-BE49-F238E27FC236}">
                <a16:creationId xmlns:a16="http://schemas.microsoft.com/office/drawing/2014/main" id="{1A039A77-1A8B-D4FE-BE06-06B27D0D8B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1920" y="661822"/>
            <a:ext cx="391342" cy="429352"/>
          </a:xfrm>
          <a:prstGeom prst="rect">
            <a:avLst/>
          </a:prstGeom>
        </p:spPr>
      </p:pic>
      <p:pic>
        <p:nvPicPr>
          <p:cNvPr id="125" name="Picture 124" descr="Icon&#10;&#10;Description automatically generated">
            <a:extLst>
              <a:ext uri="{FF2B5EF4-FFF2-40B4-BE49-F238E27FC236}">
                <a16:creationId xmlns:a16="http://schemas.microsoft.com/office/drawing/2014/main" id="{8018AC53-EFE3-7AB7-9016-8C4A8CA2BE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96943" y="643381"/>
            <a:ext cx="353616" cy="414453"/>
          </a:xfrm>
          <a:prstGeom prst="rect">
            <a:avLst/>
          </a:prstGeom>
        </p:spPr>
      </p:pic>
      <p:pic>
        <p:nvPicPr>
          <p:cNvPr id="126" name="Picture 125" descr="Icon&#10;&#10;Description automatically generated">
            <a:extLst>
              <a:ext uri="{FF2B5EF4-FFF2-40B4-BE49-F238E27FC236}">
                <a16:creationId xmlns:a16="http://schemas.microsoft.com/office/drawing/2014/main" id="{A7BF04D2-74B5-6201-1B51-771164402ED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73306" y="857479"/>
            <a:ext cx="373687" cy="254678"/>
          </a:xfrm>
          <a:prstGeom prst="rect">
            <a:avLst/>
          </a:prstGeom>
        </p:spPr>
      </p:pic>
      <p:pic>
        <p:nvPicPr>
          <p:cNvPr id="127" name="Picture 126" descr="Icon&#10;&#10;Description automatically generated">
            <a:extLst>
              <a:ext uri="{FF2B5EF4-FFF2-40B4-BE49-F238E27FC236}">
                <a16:creationId xmlns:a16="http://schemas.microsoft.com/office/drawing/2014/main" id="{4DD1EDA5-D707-CEDB-3091-8CE0666095B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19007" y="693785"/>
            <a:ext cx="486961" cy="462643"/>
          </a:xfrm>
          <a:prstGeom prst="rect">
            <a:avLst/>
          </a:prstGeom>
        </p:spPr>
      </p:pic>
      <p:pic>
        <p:nvPicPr>
          <p:cNvPr id="128" name="Picture 127" descr="Icon&#10;&#10;Description automatically generated">
            <a:extLst>
              <a:ext uri="{FF2B5EF4-FFF2-40B4-BE49-F238E27FC236}">
                <a16:creationId xmlns:a16="http://schemas.microsoft.com/office/drawing/2014/main" id="{1686581A-B989-7878-4707-63BAB023E98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51453" y="707360"/>
            <a:ext cx="647405" cy="604879"/>
          </a:xfrm>
          <a:prstGeom prst="rect">
            <a:avLst/>
          </a:prstGeom>
        </p:spPr>
      </p:pic>
      <p:sp>
        <p:nvSpPr>
          <p:cNvPr id="3" name="Rounded Rectangle 9">
            <a:extLst>
              <a:ext uri="{FF2B5EF4-FFF2-40B4-BE49-F238E27FC236}">
                <a16:creationId xmlns:a16="http://schemas.microsoft.com/office/drawing/2014/main" id="{15B1B17F-E455-B731-4787-20B292E5FF15}"/>
              </a:ext>
            </a:extLst>
          </p:cNvPr>
          <p:cNvSpPr/>
          <p:nvPr/>
        </p:nvSpPr>
        <p:spPr>
          <a:xfrm>
            <a:off x="3184296" y="3096239"/>
            <a:ext cx="2639201" cy="215295"/>
          </a:xfrm>
          <a:prstGeom prst="round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dirty="0">
                <a:latin typeface="Arial Rounded MT Bold"/>
              </a:rPr>
              <a:t>Mechanisms</a:t>
            </a:r>
          </a:p>
        </p:txBody>
      </p:sp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415963D7-3E8F-24DF-B2C7-2F7D01E531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747651"/>
              </p:ext>
            </p:extLst>
          </p:nvPr>
        </p:nvGraphicFramePr>
        <p:xfrm>
          <a:off x="2967483" y="3375085"/>
          <a:ext cx="3069255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1998">
                  <a:extLst>
                    <a:ext uri="{9D8B030D-6E8A-4147-A177-3AD203B41FA5}">
                      <a16:colId xmlns:a16="http://schemas.microsoft.com/office/drawing/2014/main" val="393396480"/>
                    </a:ext>
                  </a:extLst>
                </a:gridCol>
                <a:gridCol w="1957257">
                  <a:extLst>
                    <a:ext uri="{9D8B030D-6E8A-4147-A177-3AD203B41FA5}">
                      <a16:colId xmlns:a16="http://schemas.microsoft.com/office/drawing/2014/main" val="2960933119"/>
                    </a:ext>
                  </a:extLst>
                </a:gridCol>
              </a:tblGrid>
              <a:tr h="993920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>
                      <a:solidFill>
                        <a:srgbClr val="38D4D6"/>
                      </a:solidFill>
                    </a:lnL>
                    <a:lnR w="38100" cap="flat" cmpd="sng" algn="ctr">
                      <a:solidFill>
                        <a:srgbClr val="38D4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>
                      <a:solidFill>
                        <a:srgbClr val="38D4D6"/>
                      </a:solidFill>
                    </a:lnT>
                    <a:lnB w="38100">
                      <a:solidFill>
                        <a:srgbClr val="38D4D6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807E80"/>
                          </a:solidFill>
                          <a:latin typeface="Arial Rounded MT Bold"/>
                        </a:rPr>
                        <a:t>Pulleys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rgbClr val="807E80"/>
                          </a:solidFill>
                          <a:latin typeface="Arial Rounded MT Bold"/>
                        </a:rPr>
                        <a:t>A pulley is a wheel over which a belt, rope, or chain is pulled to lift or lower a heavy object. </a:t>
                      </a:r>
                      <a:endParaRPr lang="en-GB" sz="1200">
                        <a:solidFill>
                          <a:srgbClr val="807E80"/>
                        </a:solidFill>
                        <a:latin typeface="Arial Rounded MT Bold"/>
                      </a:endParaRPr>
                    </a:p>
                  </a:txBody>
                  <a:tcPr>
                    <a:lnL w="38100" cap="flat" cmpd="sng" algn="ctr">
                      <a:solidFill>
                        <a:srgbClr val="38D4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>
                      <a:solidFill>
                        <a:srgbClr val="38D4D6"/>
                      </a:solidFill>
                    </a:lnR>
                    <a:lnT w="38100">
                      <a:solidFill>
                        <a:srgbClr val="38D4D6"/>
                      </a:solidFill>
                    </a:lnT>
                    <a:lnB w="38100">
                      <a:solidFill>
                        <a:srgbClr val="38D4D6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6598904"/>
                  </a:ext>
                </a:extLst>
              </a:tr>
              <a:tr h="99392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38100">
                      <a:solidFill>
                        <a:srgbClr val="38D4D6"/>
                      </a:solidFill>
                    </a:lnL>
                    <a:lnR w="38100">
                      <a:solidFill>
                        <a:srgbClr val="38D4D6"/>
                      </a:solidFill>
                    </a:lnR>
                    <a:lnT w="38100">
                      <a:solidFill>
                        <a:srgbClr val="38D4D6"/>
                      </a:solidFill>
                    </a:lnT>
                    <a:lnB w="38100">
                      <a:solidFill>
                        <a:srgbClr val="38D4D6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rgbClr val="807E80"/>
                          </a:solidFill>
                          <a:latin typeface="Arial Rounded MT Bold"/>
                        </a:rPr>
                        <a:t>Levers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rgbClr val="807E80"/>
                          </a:solidFill>
                          <a:latin typeface="Arial Rounded MT Bold"/>
                        </a:rPr>
                        <a:t>Levers are a bar that rotates around a point. They make it easier to lift a heavy load. </a:t>
                      </a:r>
                      <a:endParaRPr lang="en-GB" sz="1200" dirty="0">
                        <a:solidFill>
                          <a:srgbClr val="807E80"/>
                        </a:solidFill>
                        <a:latin typeface="Arial Rounded MT Bold"/>
                      </a:endParaRPr>
                    </a:p>
                  </a:txBody>
                  <a:tcPr>
                    <a:lnL w="38100">
                      <a:solidFill>
                        <a:srgbClr val="38D4D6"/>
                      </a:solidFill>
                    </a:lnL>
                    <a:lnR w="38100">
                      <a:solidFill>
                        <a:srgbClr val="38D4D6"/>
                      </a:solidFill>
                    </a:lnR>
                    <a:lnT w="38100">
                      <a:solidFill>
                        <a:srgbClr val="38D4D6"/>
                      </a:solidFill>
                    </a:lnT>
                    <a:lnB w="38100">
                      <a:solidFill>
                        <a:srgbClr val="38D4D6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0611117"/>
                  </a:ext>
                </a:extLst>
              </a:tr>
              <a:tr h="102322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38100">
                      <a:solidFill>
                        <a:srgbClr val="38D4D6"/>
                      </a:solidFill>
                    </a:lnL>
                    <a:lnR w="38100">
                      <a:solidFill>
                        <a:srgbClr val="38D4D6"/>
                      </a:solidFill>
                    </a:lnR>
                    <a:lnT w="38100">
                      <a:solidFill>
                        <a:srgbClr val="38D4D6"/>
                      </a:solidFill>
                    </a:lnT>
                    <a:lnB w="38100">
                      <a:solidFill>
                        <a:srgbClr val="38D4D6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rgbClr val="807E80"/>
                          </a:solidFill>
                          <a:latin typeface="Arial Rounded MT Bold"/>
                        </a:rPr>
                        <a:t>Gears/Cogs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rgbClr val="807E80"/>
                          </a:solidFill>
                          <a:latin typeface="Arial Rounded MT Bold"/>
                        </a:rPr>
                        <a:t>Gears are toothed wheels that mesh together, they rotate in opposite directions. </a:t>
                      </a:r>
                      <a:endParaRPr lang="en-GB" sz="1200" dirty="0">
                        <a:solidFill>
                          <a:srgbClr val="807E80"/>
                        </a:solidFill>
                        <a:latin typeface="Arial Rounded MT Bold"/>
                      </a:endParaRPr>
                    </a:p>
                  </a:txBody>
                  <a:tcPr>
                    <a:lnL w="38100">
                      <a:solidFill>
                        <a:srgbClr val="38D4D6"/>
                      </a:solidFill>
                    </a:lnL>
                    <a:lnR w="38100">
                      <a:solidFill>
                        <a:srgbClr val="38D4D6"/>
                      </a:solidFill>
                    </a:lnR>
                    <a:lnT w="38100">
                      <a:solidFill>
                        <a:srgbClr val="38D4D6"/>
                      </a:solidFill>
                    </a:lnT>
                    <a:lnB w="38100">
                      <a:solidFill>
                        <a:srgbClr val="38D4D6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2868654"/>
                  </a:ext>
                </a:extLst>
              </a:tr>
            </a:tbl>
          </a:graphicData>
        </a:graphic>
      </p:graphicFrame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4C62EEF6-7633-5BB6-D4DA-4ED3B31D36C9}"/>
              </a:ext>
            </a:extLst>
          </p:cNvPr>
          <p:cNvSpPr/>
          <p:nvPr/>
        </p:nvSpPr>
        <p:spPr>
          <a:xfrm>
            <a:off x="6162488" y="3086084"/>
            <a:ext cx="1722515" cy="235689"/>
          </a:xfrm>
          <a:prstGeom prst="round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dirty="0">
                <a:latin typeface="Arial Rounded MT Bold"/>
              </a:rPr>
              <a:t>Mass and Weight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22B1BE0F-2B2B-6F9C-B901-9046135C9848}"/>
              </a:ext>
            </a:extLst>
          </p:cNvPr>
          <p:cNvGrpSpPr/>
          <p:nvPr/>
        </p:nvGrpSpPr>
        <p:grpSpPr>
          <a:xfrm>
            <a:off x="2967426" y="1474879"/>
            <a:ext cx="2248105" cy="1564130"/>
            <a:chOff x="2967426" y="1474879"/>
            <a:chExt cx="2248105" cy="1564130"/>
          </a:xfrm>
        </p:grpSpPr>
        <p:pic>
          <p:nvPicPr>
            <p:cNvPr id="19" name="Picture 19">
              <a:extLst>
                <a:ext uri="{FF2B5EF4-FFF2-40B4-BE49-F238E27FC236}">
                  <a16:creationId xmlns:a16="http://schemas.microsoft.com/office/drawing/2014/main" id="{A2D766F8-644D-FD98-3B52-97CB448EE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967426" y="1479428"/>
              <a:ext cx="2248105" cy="1559581"/>
            </a:xfrm>
            <a:prstGeom prst="roundRect">
              <a:avLst>
                <a:gd name="adj" fmla="val 0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21" name="Arrow: Left 20">
              <a:extLst>
                <a:ext uri="{FF2B5EF4-FFF2-40B4-BE49-F238E27FC236}">
                  <a16:creationId xmlns:a16="http://schemas.microsoft.com/office/drawing/2014/main" id="{5992255A-758E-D6F5-94E0-2355D3C6209C}"/>
                </a:ext>
              </a:extLst>
            </p:cNvPr>
            <p:cNvSpPr/>
            <p:nvPr/>
          </p:nvSpPr>
          <p:spPr>
            <a:xfrm>
              <a:off x="3725333" y="1474879"/>
              <a:ext cx="1341743" cy="593065"/>
            </a:xfrm>
            <a:prstGeom prst="leftArrow">
              <a:avLst/>
            </a:prstGeom>
            <a:solidFill>
              <a:srgbClr val="38D4D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1100" dirty="0">
                  <a:latin typeface="Arial Rounded MT Bold"/>
                  <a:cs typeface="Calibri"/>
                </a:rPr>
                <a:t>Driving Force</a:t>
              </a:r>
              <a:endParaRPr lang="en-GB" sz="1100">
                <a:latin typeface="Arial Rounded MT Bold"/>
              </a:endParaRPr>
            </a:p>
          </p:txBody>
        </p:sp>
        <p:sp>
          <p:nvSpPr>
            <p:cNvPr id="22" name="Arrow: Right 21">
              <a:extLst>
                <a:ext uri="{FF2B5EF4-FFF2-40B4-BE49-F238E27FC236}">
                  <a16:creationId xmlns:a16="http://schemas.microsoft.com/office/drawing/2014/main" id="{33695F11-C720-F7B9-4A26-63DC05AFD936}"/>
                </a:ext>
              </a:extLst>
            </p:cNvPr>
            <p:cNvSpPr/>
            <p:nvPr/>
          </p:nvSpPr>
          <p:spPr>
            <a:xfrm>
              <a:off x="3033801" y="2491178"/>
              <a:ext cx="981254" cy="485235"/>
            </a:xfrm>
            <a:prstGeom prst="rightArrow">
              <a:avLst/>
            </a:prstGeom>
            <a:solidFill>
              <a:srgbClr val="38D4D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dirty="0">
                  <a:latin typeface="Arial Rounded MT Bold"/>
                  <a:cs typeface="Calibri"/>
                </a:rPr>
                <a:t>Friction</a:t>
              </a:r>
              <a:endParaRPr lang="en-GB" sz="1100" dirty="0">
                <a:latin typeface="Arial Rounded MT Bold"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78CABEA-3AA9-FA95-318C-4BE342E44974}"/>
              </a:ext>
            </a:extLst>
          </p:cNvPr>
          <p:cNvGrpSpPr/>
          <p:nvPr/>
        </p:nvGrpSpPr>
        <p:grpSpPr>
          <a:xfrm>
            <a:off x="4959886" y="1482289"/>
            <a:ext cx="2496832" cy="1559580"/>
            <a:chOff x="4959886" y="1482289"/>
            <a:chExt cx="2496832" cy="1559580"/>
          </a:xfrm>
        </p:grpSpPr>
        <p:pic>
          <p:nvPicPr>
            <p:cNvPr id="23" name="Picture 23">
              <a:extLst>
                <a:ext uri="{FF2B5EF4-FFF2-40B4-BE49-F238E27FC236}">
                  <a16:creationId xmlns:a16="http://schemas.microsoft.com/office/drawing/2014/main" id="{31DBD0E6-6DB4-6D3C-2053-8888E22EC6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5213420" y="1482289"/>
              <a:ext cx="2243298" cy="1559580"/>
            </a:xfrm>
            <a:prstGeom prst="roundRect">
              <a:avLst>
                <a:gd name="adj" fmla="val 2715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25" name="Arrow: Up 24">
              <a:extLst>
                <a:ext uri="{FF2B5EF4-FFF2-40B4-BE49-F238E27FC236}">
                  <a16:creationId xmlns:a16="http://schemas.microsoft.com/office/drawing/2014/main" id="{0EA9CD5C-4B60-079F-2682-4CC012FBD339}"/>
                </a:ext>
              </a:extLst>
            </p:cNvPr>
            <p:cNvSpPr/>
            <p:nvPr/>
          </p:nvSpPr>
          <p:spPr>
            <a:xfrm>
              <a:off x="6466580" y="2203855"/>
              <a:ext cx="420493" cy="733245"/>
            </a:xfrm>
            <a:prstGeom prst="upArrow">
              <a:avLst/>
            </a:prstGeom>
            <a:solidFill>
              <a:srgbClr val="38D4D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Arial Rounded MT Bold"/>
                <a:cs typeface="Calibri"/>
              </a:endParaRPr>
            </a:p>
          </p:txBody>
        </p:sp>
        <p:sp>
          <p:nvSpPr>
            <p:cNvPr id="26" name="Arrow: Up 25">
              <a:extLst>
                <a:ext uri="{FF2B5EF4-FFF2-40B4-BE49-F238E27FC236}">
                  <a16:creationId xmlns:a16="http://schemas.microsoft.com/office/drawing/2014/main" id="{28B9211D-0EC6-D057-D292-1931454FC724}"/>
                </a:ext>
              </a:extLst>
            </p:cNvPr>
            <p:cNvSpPr/>
            <p:nvPr/>
          </p:nvSpPr>
          <p:spPr>
            <a:xfrm rot="10800000">
              <a:off x="5296326" y="1502959"/>
              <a:ext cx="420493" cy="733245"/>
            </a:xfrm>
            <a:prstGeom prst="upArrow">
              <a:avLst/>
            </a:prstGeom>
            <a:solidFill>
              <a:srgbClr val="38D4D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Arial Rounded MT Bold"/>
                <a:cs typeface="Calibri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485EC79-7288-2DF2-B72C-E80EE8E435AA}"/>
                </a:ext>
              </a:extLst>
            </p:cNvPr>
            <p:cNvSpPr txBox="1"/>
            <p:nvPr/>
          </p:nvSpPr>
          <p:spPr>
            <a:xfrm>
              <a:off x="6151486" y="2463920"/>
              <a:ext cx="1067690" cy="430887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1100" dirty="0">
                  <a:solidFill>
                    <a:schemeClr val="bg1"/>
                  </a:solidFill>
                  <a:latin typeface="Arial Rounded MT Bold"/>
                  <a:cs typeface="Calibri"/>
                </a:rPr>
                <a:t>Air Resistance</a:t>
              </a:r>
              <a:endParaRPr lang="en-GB" sz="1200" dirty="0">
                <a:solidFill>
                  <a:schemeClr val="bg1"/>
                </a:solidFill>
                <a:latin typeface="Arial Rounded MT Bold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6FB5939-49F1-82DF-0149-AAEBEAABBA85}"/>
                </a:ext>
              </a:extLst>
            </p:cNvPr>
            <p:cNvSpPr txBox="1"/>
            <p:nvPr/>
          </p:nvSpPr>
          <p:spPr>
            <a:xfrm>
              <a:off x="4959886" y="1698325"/>
              <a:ext cx="1067690" cy="261610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1100" dirty="0">
                  <a:solidFill>
                    <a:schemeClr val="bg1"/>
                  </a:solidFill>
                  <a:latin typeface="Arial Rounded MT Bold"/>
                  <a:cs typeface="Calibri"/>
                </a:rPr>
                <a:t>Gravity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7761505-F267-459D-5146-6A98A4DA6939}"/>
              </a:ext>
            </a:extLst>
          </p:cNvPr>
          <p:cNvGrpSpPr/>
          <p:nvPr/>
        </p:nvGrpSpPr>
        <p:grpSpPr>
          <a:xfrm>
            <a:off x="7483841" y="1474879"/>
            <a:ext cx="2263264" cy="1575089"/>
            <a:chOff x="7373335" y="1457848"/>
            <a:chExt cx="2263264" cy="1575089"/>
          </a:xfrm>
        </p:grpSpPr>
        <p:pic>
          <p:nvPicPr>
            <p:cNvPr id="29" name="Picture 29" descr="A picture containing water, water sport, sport, yellow&#10;&#10;Description automatically generated">
              <a:extLst>
                <a:ext uri="{FF2B5EF4-FFF2-40B4-BE49-F238E27FC236}">
                  <a16:creationId xmlns:a16="http://schemas.microsoft.com/office/drawing/2014/main" id="{6E7F656E-3BDF-08C7-E277-26A02E8AEF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7373335" y="1457848"/>
              <a:ext cx="2263264" cy="1575089"/>
            </a:xfrm>
            <a:prstGeom prst="roundRect">
              <a:avLst>
                <a:gd name="adj" fmla="val 0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30" name="Arrow: Left 29">
              <a:extLst>
                <a:ext uri="{FF2B5EF4-FFF2-40B4-BE49-F238E27FC236}">
                  <a16:creationId xmlns:a16="http://schemas.microsoft.com/office/drawing/2014/main" id="{414F4241-F2FD-6B30-CD81-BF4C90458C40}"/>
                </a:ext>
              </a:extLst>
            </p:cNvPr>
            <p:cNvSpPr/>
            <p:nvPr/>
          </p:nvSpPr>
          <p:spPr>
            <a:xfrm>
              <a:off x="8496213" y="2305171"/>
              <a:ext cx="981254" cy="593065"/>
            </a:xfrm>
            <a:prstGeom prst="leftArrow">
              <a:avLst/>
            </a:prstGeom>
            <a:solidFill>
              <a:srgbClr val="38D4D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900" dirty="0">
                  <a:latin typeface="Arial Rounded MT Bold"/>
                  <a:cs typeface="Calibri"/>
                </a:rPr>
                <a:t>Water Resistance</a:t>
              </a:r>
            </a:p>
          </p:txBody>
        </p:sp>
        <p:sp>
          <p:nvSpPr>
            <p:cNvPr id="31" name="Arrow: Right 30">
              <a:extLst>
                <a:ext uri="{FF2B5EF4-FFF2-40B4-BE49-F238E27FC236}">
                  <a16:creationId xmlns:a16="http://schemas.microsoft.com/office/drawing/2014/main" id="{30C0F2D4-F5AC-D77B-DAC0-2539623A17E0}"/>
                </a:ext>
              </a:extLst>
            </p:cNvPr>
            <p:cNvSpPr/>
            <p:nvPr/>
          </p:nvSpPr>
          <p:spPr>
            <a:xfrm>
              <a:off x="7423374" y="2318648"/>
              <a:ext cx="992044" cy="582282"/>
            </a:xfrm>
            <a:prstGeom prst="rightArrow">
              <a:avLst/>
            </a:prstGeom>
            <a:solidFill>
              <a:srgbClr val="38D4D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1100" dirty="0">
                  <a:latin typeface="Arial Rounded MT Bold"/>
                  <a:cs typeface="Calibri"/>
                </a:rPr>
                <a:t>Paddling Force</a:t>
              </a:r>
            </a:p>
          </p:txBody>
        </p:sp>
      </p:grpSp>
      <p:pic>
        <p:nvPicPr>
          <p:cNvPr id="32" name="Picture 32" descr="A picture containing outdoor, metalware, wooden, chain&#10;&#10;Description automatically generated">
            <a:extLst>
              <a:ext uri="{FF2B5EF4-FFF2-40B4-BE49-F238E27FC236}">
                <a16:creationId xmlns:a16="http://schemas.microsoft.com/office/drawing/2014/main" id="{77C4A078-D2C2-0462-CCBC-0A42776B7F64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20907" r="-917" b="1176"/>
          <a:stretch/>
        </p:blipFill>
        <p:spPr>
          <a:xfrm>
            <a:off x="2981090" y="3383552"/>
            <a:ext cx="1087918" cy="1004699"/>
          </a:xfrm>
          <a:prstGeom prst="roundRect">
            <a:avLst>
              <a:gd name="adj" fmla="val 1976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3" name="Picture 34" descr="A picture containing text, antenna&#10;&#10;Description automatically generated">
            <a:extLst>
              <a:ext uri="{FF2B5EF4-FFF2-40B4-BE49-F238E27FC236}">
                <a16:creationId xmlns:a16="http://schemas.microsoft.com/office/drawing/2014/main" id="{CFECF1B7-115C-DEB0-C657-35BECD4FBC2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033666" y="4451563"/>
            <a:ext cx="975494" cy="844723"/>
          </a:xfrm>
          <a:prstGeom prst="rect">
            <a:avLst/>
          </a:prstGeom>
        </p:spPr>
      </p:pic>
      <p:pic>
        <p:nvPicPr>
          <p:cNvPr id="35" name="Picture 35" descr="A picture containing metalware, gear&#10;&#10;Description automatically generated">
            <a:extLst>
              <a:ext uri="{FF2B5EF4-FFF2-40B4-BE49-F238E27FC236}">
                <a16:creationId xmlns:a16="http://schemas.microsoft.com/office/drawing/2014/main" id="{33E37067-517A-D6EC-6760-9C1760229E52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15939" t="4309" r="11937" b="9090"/>
          <a:stretch/>
        </p:blipFill>
        <p:spPr>
          <a:xfrm>
            <a:off x="2996943" y="5516875"/>
            <a:ext cx="1070426" cy="890409"/>
          </a:xfrm>
          <a:prstGeom prst="roundRect">
            <a:avLst>
              <a:gd name="adj" fmla="val 1532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95FEBB6-E023-1C0E-B0A9-D1D591DA2264}"/>
              </a:ext>
            </a:extLst>
          </p:cNvPr>
          <p:cNvGrpSpPr/>
          <p:nvPr/>
        </p:nvGrpSpPr>
        <p:grpSpPr>
          <a:xfrm>
            <a:off x="7961487" y="3131368"/>
            <a:ext cx="1774001" cy="3312855"/>
            <a:chOff x="8015441" y="3131393"/>
            <a:chExt cx="1774001" cy="3315234"/>
          </a:xfrm>
        </p:grpSpPr>
        <p:pic>
          <p:nvPicPr>
            <p:cNvPr id="36" name="Picture 36" descr="A picture containing text, vector graphics, toy&#10;&#10;Description automatically generated">
              <a:extLst>
                <a:ext uri="{FF2B5EF4-FFF2-40B4-BE49-F238E27FC236}">
                  <a16:creationId xmlns:a16="http://schemas.microsoft.com/office/drawing/2014/main" id="{574CE83C-06B2-C0AA-C78D-4A2722552587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8153706" y="3131393"/>
              <a:ext cx="1492857" cy="1559919"/>
            </a:xfrm>
            <a:prstGeom prst="roundRect">
              <a:avLst>
                <a:gd name="adj" fmla="val 220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7" name="Picture 37">
              <a:extLst>
                <a:ext uri="{FF2B5EF4-FFF2-40B4-BE49-F238E27FC236}">
                  <a16:creationId xmlns:a16="http://schemas.microsoft.com/office/drawing/2014/main" id="{C4D9743D-D9C6-6678-4100-C0DD2CF9AA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8153706" y="4822434"/>
              <a:ext cx="1536619" cy="125061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27A134FA-C415-FFA7-9B69-96268A36D407}"/>
                </a:ext>
              </a:extLst>
            </p:cNvPr>
            <p:cNvSpPr/>
            <p:nvPr/>
          </p:nvSpPr>
          <p:spPr>
            <a:xfrm>
              <a:off x="8015441" y="4149845"/>
              <a:ext cx="1769388" cy="614632"/>
            </a:xfrm>
            <a:prstGeom prst="roundRect">
              <a:avLst/>
            </a:prstGeom>
            <a:solidFill>
              <a:srgbClr val="38D4D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1200" dirty="0">
                  <a:cs typeface="Calibri"/>
                </a:rPr>
                <a:t>Sir Isaac Newton developed his theory of gravity.</a:t>
              </a:r>
            </a:p>
          </p:txBody>
        </p:sp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63D06363-6098-9065-134D-47845B2F9BC2}"/>
                </a:ext>
              </a:extLst>
            </p:cNvPr>
            <p:cNvSpPr/>
            <p:nvPr/>
          </p:nvSpPr>
          <p:spPr>
            <a:xfrm>
              <a:off x="8015441" y="5831995"/>
              <a:ext cx="1774001" cy="614632"/>
            </a:xfrm>
            <a:prstGeom prst="roundRect">
              <a:avLst/>
            </a:prstGeom>
            <a:solidFill>
              <a:srgbClr val="38D4D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1200" dirty="0">
                  <a:cs typeface="Calibri"/>
                </a:rPr>
                <a:t>Galileo conducted experiments to test mass.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BAE7EA5-EBA1-B437-7CBE-965CE9BA3362}"/>
              </a:ext>
            </a:extLst>
          </p:cNvPr>
          <p:cNvGrpSpPr/>
          <p:nvPr/>
        </p:nvGrpSpPr>
        <p:grpSpPr>
          <a:xfrm>
            <a:off x="6189419" y="3365792"/>
            <a:ext cx="1618697" cy="2990255"/>
            <a:chOff x="6170635" y="3359295"/>
            <a:chExt cx="1618697" cy="2990255"/>
          </a:xfrm>
        </p:grpSpPr>
        <p:pic>
          <p:nvPicPr>
            <p:cNvPr id="50" name="Picture 50" descr="A picture containing indoor, bowl&#10;&#10;Description automatically generated">
              <a:extLst>
                <a:ext uri="{FF2B5EF4-FFF2-40B4-BE49-F238E27FC236}">
                  <a16:creationId xmlns:a16="http://schemas.microsoft.com/office/drawing/2014/main" id="{F6B44FFB-42B6-8E75-9A7D-2F0EBCD456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6228227" y="3359295"/>
              <a:ext cx="1121681" cy="766504"/>
            </a:xfrm>
            <a:prstGeom prst="roundRect">
              <a:avLst>
                <a:gd name="adj" fmla="val 7789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2" name="Picture 52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E324C72C-51DB-F668-7FC1-A1DB85BDEB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1"/>
            <a:srcRect l="14947" r="11237"/>
            <a:stretch/>
          </p:blipFill>
          <p:spPr>
            <a:xfrm>
              <a:off x="7367575" y="3378562"/>
              <a:ext cx="421757" cy="295200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BB0EBA4-DD05-CF01-D8F4-2F26BB0E7E59}"/>
                </a:ext>
              </a:extLst>
            </p:cNvPr>
            <p:cNvSpPr txBox="1"/>
            <p:nvPr/>
          </p:nvSpPr>
          <p:spPr>
            <a:xfrm>
              <a:off x="6170635" y="4225892"/>
              <a:ext cx="1231727" cy="2123658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GB" sz="1100" dirty="0">
                  <a:solidFill>
                    <a:srgbClr val="807E80"/>
                  </a:solidFill>
                  <a:latin typeface="Arial Rounded MT Bold"/>
                  <a:cs typeface="Calibri"/>
                </a:rPr>
                <a:t>The mass of an item can be measured in </a:t>
              </a:r>
              <a:r>
                <a:rPr lang="en-GB" sz="1100" dirty="0">
                  <a:solidFill>
                    <a:srgbClr val="FF0000"/>
                  </a:solidFill>
                  <a:latin typeface="Arial Rounded MT Bold"/>
                  <a:cs typeface="Calibri"/>
                </a:rPr>
                <a:t>Grams/</a:t>
              </a:r>
            </a:p>
            <a:p>
              <a:r>
                <a:rPr lang="en-GB" sz="1100" dirty="0">
                  <a:solidFill>
                    <a:srgbClr val="FF0000"/>
                  </a:solidFill>
                  <a:latin typeface="Arial Rounded MT Bold"/>
                  <a:cs typeface="Calibri"/>
                </a:rPr>
                <a:t>Kilograms</a:t>
              </a:r>
              <a:r>
                <a:rPr lang="en-GB" sz="1100" dirty="0">
                  <a:solidFill>
                    <a:srgbClr val="807E80"/>
                  </a:solidFill>
                  <a:latin typeface="Arial Rounded MT Bold"/>
                  <a:cs typeface="Calibri"/>
                </a:rPr>
                <a:t>.</a:t>
              </a:r>
            </a:p>
            <a:p>
              <a:endParaRPr lang="en-GB" sz="1100" dirty="0">
                <a:solidFill>
                  <a:srgbClr val="807E80"/>
                </a:solidFill>
                <a:latin typeface="Arial Rounded MT Bold"/>
                <a:cs typeface="Calibri"/>
              </a:endParaRPr>
            </a:p>
            <a:p>
              <a:r>
                <a:rPr lang="en-GB" sz="1100" dirty="0">
                  <a:solidFill>
                    <a:srgbClr val="807E80"/>
                  </a:solidFill>
                  <a:latin typeface="Arial Rounded MT Bold"/>
                  <a:cs typeface="Calibri"/>
                </a:rPr>
                <a:t>Weight is how much force is needed to pull an object and is measured in </a:t>
              </a:r>
              <a:r>
                <a:rPr lang="en-GB" sz="1100" dirty="0">
                  <a:solidFill>
                    <a:srgbClr val="FF0000"/>
                  </a:solidFill>
                  <a:latin typeface="Arial Rounded MT Bold"/>
                  <a:cs typeface="Calibri"/>
                </a:rPr>
                <a:t>Newtons</a:t>
              </a:r>
              <a:r>
                <a:rPr lang="en-GB" sz="1100" dirty="0">
                  <a:solidFill>
                    <a:srgbClr val="807E80"/>
                  </a:solidFill>
                  <a:latin typeface="Arial Rounded MT Bold"/>
                  <a:cs typeface="Calibri"/>
                </a:rPr>
                <a:t>.</a:t>
              </a:r>
            </a:p>
          </p:txBody>
        </p:sp>
      </p:grp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200E3007-0660-C9B9-19B7-BAB67335EF0C}"/>
              </a:ext>
            </a:extLst>
          </p:cNvPr>
          <p:cNvSpPr/>
          <p:nvPr/>
        </p:nvSpPr>
        <p:spPr>
          <a:xfrm>
            <a:off x="2953577" y="1228495"/>
            <a:ext cx="6803717" cy="1814048"/>
          </a:xfrm>
          <a:prstGeom prst="roundRect">
            <a:avLst>
              <a:gd name="adj" fmla="val 2710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ounded Rectangle 9">
            <a:extLst>
              <a:ext uri="{FF2B5EF4-FFF2-40B4-BE49-F238E27FC236}">
                <a16:creationId xmlns:a16="http://schemas.microsoft.com/office/drawing/2014/main" id="{3AD96117-7FC5-0053-48B1-3855BF681DA7}"/>
              </a:ext>
            </a:extLst>
          </p:cNvPr>
          <p:cNvSpPr/>
          <p:nvPr/>
        </p:nvSpPr>
        <p:spPr>
          <a:xfrm>
            <a:off x="4744528" y="1226283"/>
            <a:ext cx="2639201" cy="215295"/>
          </a:xfrm>
          <a:prstGeom prst="round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dirty="0">
                <a:latin typeface="Arial Rounded MT Bold"/>
              </a:rPr>
              <a:t>Forces in Action</a:t>
            </a:r>
          </a:p>
        </p:txBody>
      </p:sp>
    </p:spTree>
    <p:extLst>
      <p:ext uri="{BB962C8B-B14F-4D97-AF65-F5344CB8AC3E}">
        <p14:creationId xmlns:p14="http://schemas.microsoft.com/office/powerpoint/2010/main" val="1229405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Arrow: Right 32">
            <a:extLst>
              <a:ext uri="{FF2B5EF4-FFF2-40B4-BE49-F238E27FC236}">
                <a16:creationId xmlns:a16="http://schemas.microsoft.com/office/drawing/2014/main" id="{150BD7CD-0D95-B77E-97B4-F988DC3B22AF}"/>
              </a:ext>
            </a:extLst>
          </p:cNvPr>
          <p:cNvSpPr/>
          <p:nvPr/>
        </p:nvSpPr>
        <p:spPr>
          <a:xfrm rot="10800000">
            <a:off x="2822163" y="3477824"/>
            <a:ext cx="1315770" cy="61463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Arrow: Right 31">
            <a:extLst>
              <a:ext uri="{FF2B5EF4-FFF2-40B4-BE49-F238E27FC236}">
                <a16:creationId xmlns:a16="http://schemas.microsoft.com/office/drawing/2014/main" id="{F6FFBCFD-ECA2-4AE2-5905-3B129B482E90}"/>
              </a:ext>
            </a:extLst>
          </p:cNvPr>
          <p:cNvSpPr/>
          <p:nvPr/>
        </p:nvSpPr>
        <p:spPr>
          <a:xfrm rot="10800000">
            <a:off x="2822265" y="2798493"/>
            <a:ext cx="1315770" cy="61463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Arrow: Right 30">
            <a:extLst>
              <a:ext uri="{FF2B5EF4-FFF2-40B4-BE49-F238E27FC236}">
                <a16:creationId xmlns:a16="http://schemas.microsoft.com/office/drawing/2014/main" id="{981FC581-998B-B476-FE97-D7B684245ABB}"/>
              </a:ext>
            </a:extLst>
          </p:cNvPr>
          <p:cNvSpPr/>
          <p:nvPr/>
        </p:nvSpPr>
        <p:spPr>
          <a:xfrm rot="10800000">
            <a:off x="2822367" y="2086814"/>
            <a:ext cx="1315770" cy="61463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2C3BCAFA-6FC2-9C88-D93D-7360E3227F08}"/>
              </a:ext>
            </a:extLst>
          </p:cNvPr>
          <p:cNvSpPr/>
          <p:nvPr/>
        </p:nvSpPr>
        <p:spPr>
          <a:xfrm>
            <a:off x="1268586" y="3488607"/>
            <a:ext cx="1315770" cy="61463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ABA33830-2AF4-AD94-30D5-4BD81B6900B4}"/>
              </a:ext>
            </a:extLst>
          </p:cNvPr>
          <p:cNvSpPr/>
          <p:nvPr/>
        </p:nvSpPr>
        <p:spPr>
          <a:xfrm>
            <a:off x="1257897" y="2787711"/>
            <a:ext cx="1315770" cy="61463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97325D43-3335-7798-30C4-5CA055FC90A8}"/>
              </a:ext>
            </a:extLst>
          </p:cNvPr>
          <p:cNvSpPr/>
          <p:nvPr/>
        </p:nvSpPr>
        <p:spPr>
          <a:xfrm>
            <a:off x="1258913" y="2086815"/>
            <a:ext cx="1315770" cy="614631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712109D1-E34B-0B4F-01F3-FFC57CEAA772}"/>
              </a:ext>
            </a:extLst>
          </p:cNvPr>
          <p:cNvSpPr/>
          <p:nvPr/>
        </p:nvSpPr>
        <p:spPr>
          <a:xfrm>
            <a:off x="2574" y="6541961"/>
            <a:ext cx="9910205" cy="328446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E206F1-C7D8-04FD-1B57-08AA67D7DE18}"/>
              </a:ext>
            </a:extLst>
          </p:cNvPr>
          <p:cNvSpPr txBox="1"/>
          <p:nvPr/>
        </p:nvSpPr>
        <p:spPr>
          <a:xfrm>
            <a:off x="6945735" y="6591677"/>
            <a:ext cx="29425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Developing Experts Copyright 2022 All Rights Reserved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B795C51C-6D43-EF45-2BED-5E46DBF2D526}"/>
              </a:ext>
            </a:extLst>
          </p:cNvPr>
          <p:cNvSpPr/>
          <p:nvPr/>
        </p:nvSpPr>
        <p:spPr>
          <a:xfrm>
            <a:off x="4677175" y="1189191"/>
            <a:ext cx="5080120" cy="2400126"/>
          </a:xfrm>
          <a:prstGeom prst="roundRect">
            <a:avLst>
              <a:gd name="adj" fmla="val 4871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42E63D2E-EB77-D61F-7275-8D0B57F5A65A}"/>
              </a:ext>
            </a:extLst>
          </p:cNvPr>
          <p:cNvSpPr/>
          <p:nvPr/>
        </p:nvSpPr>
        <p:spPr>
          <a:xfrm>
            <a:off x="4656564" y="3696609"/>
            <a:ext cx="5119847" cy="2744684"/>
          </a:xfrm>
          <a:prstGeom prst="roundRect">
            <a:avLst>
              <a:gd name="adj" fmla="val 4871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B95E4F78-2707-56FE-82E6-27D8FB12308A}"/>
              </a:ext>
            </a:extLst>
          </p:cNvPr>
          <p:cNvSpPr/>
          <p:nvPr/>
        </p:nvSpPr>
        <p:spPr>
          <a:xfrm>
            <a:off x="163571" y="1415379"/>
            <a:ext cx="4338656" cy="2876551"/>
          </a:xfrm>
          <a:prstGeom prst="roundRect">
            <a:avLst>
              <a:gd name="adj" fmla="val 4871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61CE1AC7-E963-302D-2669-F2D8ED4D1853}"/>
              </a:ext>
            </a:extLst>
          </p:cNvPr>
          <p:cNvSpPr/>
          <p:nvPr/>
        </p:nvSpPr>
        <p:spPr>
          <a:xfrm>
            <a:off x="163572" y="4395069"/>
            <a:ext cx="4342396" cy="2046223"/>
          </a:xfrm>
          <a:prstGeom prst="roundRect">
            <a:avLst>
              <a:gd name="adj" fmla="val 4871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C3222872-8B62-386E-0613-03E050206D7E}"/>
              </a:ext>
            </a:extLst>
          </p:cNvPr>
          <p:cNvSpPr txBox="1"/>
          <p:nvPr/>
        </p:nvSpPr>
        <p:spPr>
          <a:xfrm>
            <a:off x="5114823" y="186004"/>
            <a:ext cx="39434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Before and After Test</a:t>
            </a:r>
            <a:endParaRPr lang="en-GB" sz="1200" b="1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C4B45C1-DDCE-0E36-1C23-0EC5F3DF2AFC}"/>
              </a:ext>
            </a:extLst>
          </p:cNvPr>
          <p:cNvSpPr/>
          <p:nvPr/>
        </p:nvSpPr>
        <p:spPr>
          <a:xfrm>
            <a:off x="-4205" y="0"/>
            <a:ext cx="9910205" cy="1041722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ounded Rectangle 78">
            <a:extLst>
              <a:ext uri="{FF2B5EF4-FFF2-40B4-BE49-F238E27FC236}">
                <a16:creationId xmlns:a16="http://schemas.microsoft.com/office/drawing/2014/main" id="{15319946-8C17-16B2-29C1-80F91DE13D58}"/>
              </a:ext>
            </a:extLst>
          </p:cNvPr>
          <p:cNvSpPr/>
          <p:nvPr/>
        </p:nvSpPr>
        <p:spPr>
          <a:xfrm>
            <a:off x="972629" y="157126"/>
            <a:ext cx="8769800" cy="734588"/>
          </a:xfrm>
          <a:prstGeom prst="roundRect">
            <a:avLst>
              <a:gd name="adj" fmla="val 11185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6059519-3133-A385-CE3F-96A169B947DA}"/>
              </a:ext>
            </a:extLst>
          </p:cNvPr>
          <p:cNvSpPr/>
          <p:nvPr/>
        </p:nvSpPr>
        <p:spPr>
          <a:xfrm>
            <a:off x="475003" y="878999"/>
            <a:ext cx="394092" cy="3703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1E20A55-00C4-7950-6EDC-26165732EAF1}"/>
              </a:ext>
            </a:extLst>
          </p:cNvPr>
          <p:cNvSpPr/>
          <p:nvPr/>
        </p:nvSpPr>
        <p:spPr>
          <a:xfrm>
            <a:off x="499812" y="898438"/>
            <a:ext cx="344937" cy="33144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7090CD7-D5F8-A70C-0262-907AEEFDFF56}"/>
              </a:ext>
            </a:extLst>
          </p:cNvPr>
          <p:cNvSpPr/>
          <p:nvPr/>
        </p:nvSpPr>
        <p:spPr>
          <a:xfrm>
            <a:off x="952183" y="691242"/>
            <a:ext cx="669483" cy="6741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277ACE2-DC44-F643-FF19-174442DAC892}"/>
              </a:ext>
            </a:extLst>
          </p:cNvPr>
          <p:cNvSpPr/>
          <p:nvPr/>
        </p:nvSpPr>
        <p:spPr>
          <a:xfrm>
            <a:off x="983670" y="714902"/>
            <a:ext cx="608200" cy="59165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9B6896E-DB65-1776-1683-9DD477BB2471}"/>
              </a:ext>
            </a:extLst>
          </p:cNvPr>
          <p:cNvSpPr/>
          <p:nvPr/>
        </p:nvSpPr>
        <p:spPr>
          <a:xfrm>
            <a:off x="1703503" y="615008"/>
            <a:ext cx="544776" cy="5369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88A4BFB-DE56-53FA-B7E9-CC2023BBE1D2}"/>
              </a:ext>
            </a:extLst>
          </p:cNvPr>
          <p:cNvSpPr/>
          <p:nvPr/>
        </p:nvSpPr>
        <p:spPr>
          <a:xfrm>
            <a:off x="1725919" y="635429"/>
            <a:ext cx="501550" cy="482139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5CE7150-1C2C-8E38-1C26-7CC54E5FCC09}"/>
              </a:ext>
            </a:extLst>
          </p:cNvPr>
          <p:cNvSpPr/>
          <p:nvPr/>
        </p:nvSpPr>
        <p:spPr>
          <a:xfrm>
            <a:off x="2312304" y="745813"/>
            <a:ext cx="533822" cy="5246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EBD676B-120D-85B9-4661-5B34BF664646}"/>
              </a:ext>
            </a:extLst>
          </p:cNvPr>
          <p:cNvSpPr/>
          <p:nvPr/>
        </p:nvSpPr>
        <p:spPr>
          <a:xfrm>
            <a:off x="2338502" y="768630"/>
            <a:ext cx="483323" cy="47334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F10D034F-C587-560F-7158-DAD90CFE7AB4}"/>
              </a:ext>
            </a:extLst>
          </p:cNvPr>
          <p:cNvSpPr/>
          <p:nvPr/>
        </p:nvSpPr>
        <p:spPr>
          <a:xfrm>
            <a:off x="2901363" y="592912"/>
            <a:ext cx="544776" cy="5246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D8661E12-FF3D-E405-CFCD-218211C1FAE3}"/>
              </a:ext>
            </a:extLst>
          </p:cNvPr>
          <p:cNvSpPr/>
          <p:nvPr/>
        </p:nvSpPr>
        <p:spPr>
          <a:xfrm>
            <a:off x="2931537" y="617252"/>
            <a:ext cx="486001" cy="48375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207F1D54-152A-51A5-CC8E-86207BBCE7FD}"/>
              </a:ext>
            </a:extLst>
          </p:cNvPr>
          <p:cNvSpPr/>
          <p:nvPr/>
        </p:nvSpPr>
        <p:spPr>
          <a:xfrm>
            <a:off x="3511545" y="763207"/>
            <a:ext cx="486961" cy="4483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C244B54B-FFC4-B317-CD70-589448324A1F}"/>
              </a:ext>
            </a:extLst>
          </p:cNvPr>
          <p:cNvSpPr/>
          <p:nvPr/>
        </p:nvSpPr>
        <p:spPr>
          <a:xfrm>
            <a:off x="3535807" y="782689"/>
            <a:ext cx="439018" cy="41132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97671FA4-EB07-C0F8-18D9-FA213E915585}"/>
              </a:ext>
            </a:extLst>
          </p:cNvPr>
          <p:cNvSpPr/>
          <p:nvPr/>
        </p:nvSpPr>
        <p:spPr>
          <a:xfrm>
            <a:off x="4067651" y="784575"/>
            <a:ext cx="356391" cy="32918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3F734113-2A53-9F3E-7C94-57294770B43B}"/>
              </a:ext>
            </a:extLst>
          </p:cNvPr>
          <p:cNvSpPr/>
          <p:nvPr/>
        </p:nvSpPr>
        <p:spPr>
          <a:xfrm>
            <a:off x="4087540" y="803081"/>
            <a:ext cx="314895" cy="289836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0733167-F8C5-D3C8-8F04-346BA00A9A4C}"/>
              </a:ext>
            </a:extLst>
          </p:cNvPr>
          <p:cNvSpPr txBox="1"/>
          <p:nvPr/>
        </p:nvSpPr>
        <p:spPr>
          <a:xfrm>
            <a:off x="1033946" y="182420"/>
            <a:ext cx="417305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 Rounded MT Bold"/>
              </a:rPr>
              <a:t>Knowledge </a:t>
            </a:r>
            <a:r>
              <a:rPr lang="en-US" sz="1200" dirty="0" err="1">
                <a:solidFill>
                  <a:schemeClr val="bg1"/>
                </a:solidFill>
                <a:latin typeface="Arial Rounded MT Bold"/>
              </a:rPr>
              <a:t>Organiser</a:t>
            </a:r>
            <a:r>
              <a:rPr lang="en-US" sz="1200" dirty="0">
                <a:solidFill>
                  <a:schemeClr val="bg1"/>
                </a:solidFill>
                <a:latin typeface="Arial Rounded MT Bold"/>
              </a:rPr>
              <a:t>: Year 5 Forces</a:t>
            </a:r>
            <a:endParaRPr lang="en-GB" sz="1200" dirty="0">
              <a:solidFill>
                <a:schemeClr val="bg1"/>
              </a:solidFill>
              <a:latin typeface="Arial Rounded MT Bold"/>
            </a:endParaRPr>
          </a:p>
          <a:p>
            <a:r>
              <a:rPr lang="en-GB" sz="1200" i="1" dirty="0">
                <a:solidFill>
                  <a:schemeClr val="bg1"/>
                </a:solidFill>
                <a:latin typeface="Arial Rounded MT Bold" panose="020F0704030504030204" pitchFamily="34" charset="77"/>
              </a:rPr>
              <a:t>Before &amp; After Test</a:t>
            </a: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4" name="Picture 3" descr="A picture containing text, tableware, plate, dishware&#10;&#10;Description automatically generated">
            <a:extLst>
              <a:ext uri="{FF2B5EF4-FFF2-40B4-BE49-F238E27FC236}">
                <a16:creationId xmlns:a16="http://schemas.microsoft.com/office/drawing/2014/main" id="{F8002470-9B8B-2C7D-091A-D8C08DFE4B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6" y="73195"/>
            <a:ext cx="815839" cy="858358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39914E7E-4CEF-7395-B65B-AFB04F4376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274" y="851827"/>
            <a:ext cx="422072" cy="395999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F9B597E9-ADA2-5A07-2A7E-13D1D93580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181" y="776582"/>
            <a:ext cx="537111" cy="377947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FCE47B6E-FB3A-6429-B121-9F7B082F10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1920" y="661822"/>
            <a:ext cx="391342" cy="429352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91E867B6-A70A-A752-33BE-F15FB5D00D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96943" y="643381"/>
            <a:ext cx="353616" cy="414453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E3997F4C-9C16-8BA0-762C-911379B4B7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3306" y="857479"/>
            <a:ext cx="373687" cy="254678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DF9BD1E0-2359-B383-898B-0AD2F191DF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19007" y="693785"/>
            <a:ext cx="486961" cy="462643"/>
          </a:xfrm>
          <a:prstGeom prst="rect">
            <a:avLst/>
          </a:prstGeom>
        </p:spPr>
      </p:pic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BE434F7B-6DA2-2912-4FC3-A2F4F003F72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51453" y="707360"/>
            <a:ext cx="647405" cy="6048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7F74D6-9CCE-2BC6-4DCA-051A637C9E4B}"/>
              </a:ext>
            </a:extLst>
          </p:cNvPr>
          <p:cNvSpPr txBox="1"/>
          <p:nvPr/>
        </p:nvSpPr>
        <p:spPr>
          <a:xfrm>
            <a:off x="138519" y="1531188"/>
            <a:ext cx="4340925" cy="24929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solidFill>
                  <a:srgbClr val="807E80"/>
                </a:solidFill>
                <a:latin typeface="Arial Rounded MT Bold"/>
                <a:cs typeface="Calibri"/>
              </a:rPr>
              <a:t>Record the resisting force for each of the following situations highlighted below.</a:t>
            </a:r>
            <a:endParaRPr lang="en-US" sz="1200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  <a:p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  <a:p>
            <a:r>
              <a:rPr lang="en-GB" sz="1200" dirty="0">
                <a:solidFill>
                  <a:srgbClr val="807E80"/>
                </a:solidFill>
                <a:latin typeface="Arial Rounded MT Bold"/>
                <a:cs typeface="Calibri"/>
              </a:rPr>
              <a:t>                            Driving Force                  </a:t>
            </a:r>
            <a:r>
              <a:rPr lang="en-GB" sz="1200" dirty="0">
                <a:solidFill>
                  <a:srgbClr val="807E80"/>
                </a:solidFill>
                <a:ea typeface="+mn-lt"/>
                <a:cs typeface="+mn-lt"/>
              </a:rPr>
              <a:t>_______________</a:t>
            </a:r>
          </a:p>
          <a:p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  <a:p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  <a:p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  <a:p>
            <a:r>
              <a:rPr lang="en-GB" sz="1200" dirty="0">
                <a:solidFill>
                  <a:srgbClr val="807E80"/>
                </a:solidFill>
                <a:latin typeface="Arial Rounded MT Bold"/>
                <a:cs typeface="Calibri"/>
              </a:rPr>
              <a:t>                            Gravity                              </a:t>
            </a:r>
            <a:r>
              <a:rPr lang="en-GB" sz="1200" dirty="0">
                <a:solidFill>
                  <a:srgbClr val="807E80"/>
                </a:solidFill>
                <a:latin typeface="Calibri"/>
                <a:cs typeface="Calibri"/>
              </a:rPr>
              <a:t>_______________</a:t>
            </a:r>
          </a:p>
          <a:p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  <a:p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  <a:p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  <a:p>
            <a:r>
              <a:rPr lang="en-GB" sz="1200" dirty="0">
                <a:solidFill>
                  <a:srgbClr val="807E80"/>
                </a:solidFill>
                <a:latin typeface="Arial Rounded MT Bold"/>
                <a:cs typeface="Calibri"/>
              </a:rPr>
              <a:t>                            Paddling Force                </a:t>
            </a:r>
            <a:r>
              <a:rPr lang="en-GB" sz="1200" dirty="0">
                <a:solidFill>
                  <a:srgbClr val="807E80"/>
                </a:solidFill>
                <a:latin typeface="Calibri"/>
                <a:cs typeface="Calibri"/>
              </a:rPr>
              <a:t>______________</a:t>
            </a:r>
          </a:p>
        </p:txBody>
      </p:sp>
      <p:pic>
        <p:nvPicPr>
          <p:cNvPr id="16" name="Picture 19">
            <a:extLst>
              <a:ext uri="{FF2B5EF4-FFF2-40B4-BE49-F238E27FC236}">
                <a16:creationId xmlns:a16="http://schemas.microsoft.com/office/drawing/2014/main" id="{9616A3D7-00CF-B064-B51C-D34D03E7451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5165" y="2115627"/>
            <a:ext cx="889166" cy="61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" name="Picture 23">
            <a:extLst>
              <a:ext uri="{FF2B5EF4-FFF2-40B4-BE49-F238E27FC236}">
                <a16:creationId xmlns:a16="http://schemas.microsoft.com/office/drawing/2014/main" id="{7DB9EDAB-2BFE-8B31-4C88-46DD3533986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5164" y="2787034"/>
            <a:ext cx="889168" cy="6261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8" name="Picture 29" descr="A picture containing water, water sport, sport, yellow&#10;&#10;Description automatically generated">
            <a:extLst>
              <a:ext uri="{FF2B5EF4-FFF2-40B4-BE49-F238E27FC236}">
                <a16:creationId xmlns:a16="http://schemas.microsoft.com/office/drawing/2014/main" id="{9A80CFCA-EC07-AFD2-889B-E2D05BC6109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5163" y="3491568"/>
            <a:ext cx="889168" cy="6188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7" name="Picture 50" descr="A picture containing indoor, bowl&#10;&#10;Description automatically generated">
            <a:extLst>
              <a:ext uri="{FF2B5EF4-FFF2-40B4-BE49-F238E27FC236}">
                <a16:creationId xmlns:a16="http://schemas.microsoft.com/office/drawing/2014/main" id="{90C38693-9CE3-1D6D-ED41-350FB1E978C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8838" y="5458363"/>
            <a:ext cx="1256055" cy="8583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9D5CF175-8835-38CC-D3E6-0D3FBB5A9322}"/>
              </a:ext>
            </a:extLst>
          </p:cNvPr>
          <p:cNvSpPr txBox="1"/>
          <p:nvPr/>
        </p:nvSpPr>
        <p:spPr>
          <a:xfrm>
            <a:off x="181479" y="4399471"/>
            <a:ext cx="4340925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solidFill>
                  <a:srgbClr val="807E80"/>
                </a:solidFill>
                <a:latin typeface="Arial Rounded MT Bold"/>
                <a:cs typeface="Calibri"/>
              </a:rPr>
              <a:t>When you measure the mass of something you can use a weighing scale. When measuring the force applied you can use a force meter.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GB" sz="1200" dirty="0">
                <a:solidFill>
                  <a:srgbClr val="807E80"/>
                </a:solidFill>
                <a:latin typeface="Arial Rounded MT Bold"/>
                <a:cs typeface="Calibri"/>
              </a:rPr>
              <a:t>Which units of measurement do you use when using this equipment?</a:t>
            </a:r>
          </a:p>
          <a:p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  <a:p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  <a:p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  <a:p>
            <a:r>
              <a:rPr lang="en-GB" sz="1200" dirty="0">
                <a:solidFill>
                  <a:srgbClr val="807E80"/>
                </a:solidFill>
                <a:latin typeface="Arial Rounded MT Bold"/>
                <a:cs typeface="Calibri"/>
              </a:rPr>
              <a:t>                                  </a:t>
            </a:r>
            <a:r>
              <a:rPr lang="en-GB" sz="1200" dirty="0">
                <a:solidFill>
                  <a:srgbClr val="807E80"/>
                </a:solidFill>
                <a:latin typeface="Calibri"/>
                <a:cs typeface="Calibri"/>
              </a:rPr>
              <a:t>______________               ______________</a:t>
            </a:r>
            <a:endParaRPr lang="en-GB" sz="1200" dirty="0">
              <a:solidFill>
                <a:srgbClr val="807E80"/>
              </a:solidFill>
              <a:latin typeface="Arial Rounded MT Bold"/>
              <a:cs typeface="Calibri"/>
            </a:endParaRPr>
          </a:p>
        </p:txBody>
      </p:sp>
      <p:pic>
        <p:nvPicPr>
          <p:cNvPr id="40" name="Picture 5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85DCC2A-6F7E-70F6-164D-F82EC0AFB1A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42405" y="5404448"/>
            <a:ext cx="484698" cy="955377"/>
          </a:xfrm>
          <a:prstGeom prst="rect">
            <a:avLst/>
          </a:prstGeom>
        </p:spPr>
      </p:pic>
      <p:sp>
        <p:nvSpPr>
          <p:cNvPr id="45" name="TextBox 1">
            <a:extLst>
              <a:ext uri="{FF2B5EF4-FFF2-40B4-BE49-F238E27FC236}">
                <a16:creationId xmlns:a16="http://schemas.microsoft.com/office/drawing/2014/main" id="{C7848F01-C20E-110A-CE44-0BB9D5AB754B}"/>
              </a:ext>
            </a:extLst>
          </p:cNvPr>
          <p:cNvSpPr txBox="1"/>
          <p:nvPr/>
        </p:nvSpPr>
        <p:spPr>
          <a:xfrm>
            <a:off x="4722913" y="1321242"/>
            <a:ext cx="4975315" cy="221599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solidFill>
                  <a:srgbClr val="807E80"/>
                </a:solidFill>
                <a:latin typeface="Arial Rounded MT Bold"/>
              </a:rPr>
              <a:t>Charlotte wants to carry out a fair test to investigate which surface to place on a floor to prevent people from slipping. </a:t>
            </a:r>
            <a:endParaRPr lang="en-GB" sz="1200" dirty="0">
              <a:solidFill>
                <a:srgbClr val="807E80"/>
              </a:solidFill>
              <a:latin typeface="Arial Rounded MT Bold" panose="020F0704030504030204" pitchFamily="34" charset="0"/>
            </a:endParaRPr>
          </a:p>
          <a:p>
            <a:r>
              <a:rPr lang="en-GB" sz="1200" dirty="0">
                <a:solidFill>
                  <a:srgbClr val="807E80"/>
                </a:solidFill>
                <a:latin typeface="Arial Rounded MT Bold"/>
              </a:rPr>
              <a:t>Name 2 variables she must keep the same to make it a fair test:</a:t>
            </a:r>
          </a:p>
          <a:p>
            <a:endParaRPr lang="en-GB" sz="1200" dirty="0">
              <a:solidFill>
                <a:srgbClr val="807E80"/>
              </a:solidFill>
              <a:latin typeface="Arial Rounded MT Bold"/>
            </a:endParaRPr>
          </a:p>
          <a:p>
            <a:r>
              <a:rPr lang="en-GB" sz="1200" dirty="0">
                <a:solidFill>
                  <a:srgbClr val="807E80"/>
                </a:solidFill>
                <a:latin typeface="Arial Rounded MT Bold"/>
              </a:rPr>
              <a:t>1</a:t>
            </a:r>
            <a:r>
              <a:rPr lang="en-GB" dirty="0">
                <a:solidFill>
                  <a:srgbClr val="807E80"/>
                </a:solidFill>
                <a:latin typeface="Arial Rounded MT Bold"/>
              </a:rPr>
              <a:t>._____________________</a:t>
            </a:r>
            <a:endParaRPr lang="en-GB" dirty="0"/>
          </a:p>
          <a:p>
            <a:endParaRPr lang="en-GB" sz="1200" dirty="0">
              <a:solidFill>
                <a:srgbClr val="807E80"/>
              </a:solidFill>
              <a:latin typeface="Arial Rounded MT Bold" panose="020F0704030504030204" pitchFamily="34" charset="0"/>
            </a:endParaRPr>
          </a:p>
          <a:p>
            <a:r>
              <a:rPr lang="en-GB" sz="1200" dirty="0">
                <a:solidFill>
                  <a:srgbClr val="807E80"/>
                </a:solidFill>
                <a:latin typeface="Arial Rounded MT Bold"/>
              </a:rPr>
              <a:t>2</a:t>
            </a:r>
            <a:r>
              <a:rPr lang="en-GB" dirty="0">
                <a:solidFill>
                  <a:srgbClr val="807E80"/>
                </a:solidFill>
                <a:latin typeface="Arial Rounded MT Bold"/>
              </a:rPr>
              <a:t>._____________________</a:t>
            </a:r>
            <a:endParaRPr lang="en-GB" dirty="0"/>
          </a:p>
          <a:p>
            <a:endParaRPr lang="en-GB" sz="1200" dirty="0">
              <a:solidFill>
                <a:srgbClr val="807E80"/>
              </a:solidFill>
              <a:latin typeface="Arial Rounded MT Bold" panose="020F0704030504030204" pitchFamily="34" charset="0"/>
            </a:endParaRPr>
          </a:p>
          <a:p>
            <a:r>
              <a:rPr lang="en-GB" sz="1200" dirty="0">
                <a:solidFill>
                  <a:srgbClr val="807E80"/>
                </a:solidFill>
                <a:latin typeface="Arial Rounded MT Bold"/>
              </a:rPr>
              <a:t>What is the variable that she must change?</a:t>
            </a:r>
          </a:p>
          <a:p>
            <a:r>
              <a:rPr lang="en-GB" dirty="0">
                <a:solidFill>
                  <a:srgbClr val="807E80"/>
                </a:solidFill>
                <a:latin typeface="Arial Rounded MT Bold" panose="020F0704030504030204" pitchFamily="34" charset="0"/>
              </a:rPr>
              <a:t>_______________________</a:t>
            </a:r>
          </a:p>
        </p:txBody>
      </p:sp>
      <p:pic>
        <p:nvPicPr>
          <p:cNvPr id="44" name="Picture 44" descr="A picture containing text&#10;&#10;Description automatically generated">
            <a:extLst>
              <a:ext uri="{FF2B5EF4-FFF2-40B4-BE49-F238E27FC236}">
                <a16:creationId xmlns:a16="http://schemas.microsoft.com/office/drawing/2014/main" id="{A9F9790A-6236-7932-E686-F0D6A4CFE82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84523" y="1970508"/>
            <a:ext cx="1827970" cy="1019171"/>
          </a:xfrm>
          <a:prstGeom prst="rect">
            <a:avLst/>
          </a:prstGeom>
        </p:spPr>
      </p:pic>
      <p:graphicFrame>
        <p:nvGraphicFramePr>
          <p:cNvPr id="53" name="Table 11">
            <a:extLst>
              <a:ext uri="{FF2B5EF4-FFF2-40B4-BE49-F238E27FC236}">
                <a16:creationId xmlns:a16="http://schemas.microsoft.com/office/drawing/2014/main" id="{3480324C-3DA9-A074-721D-C13242D2B8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195103"/>
              </p:ext>
            </p:extLst>
          </p:nvPr>
        </p:nvGraphicFramePr>
        <p:xfrm>
          <a:off x="6916934" y="4194594"/>
          <a:ext cx="2624503" cy="2061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4503">
                  <a:extLst>
                    <a:ext uri="{9D8B030D-6E8A-4147-A177-3AD203B41FA5}">
                      <a16:colId xmlns:a16="http://schemas.microsoft.com/office/drawing/2014/main" val="2960933119"/>
                    </a:ext>
                  </a:extLst>
                </a:gridCol>
              </a:tblGrid>
              <a:tr h="675164"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u="none" strike="noStrike" noProof="0" dirty="0">
                          <a:solidFill>
                            <a:srgbClr val="807E80"/>
                          </a:solidFill>
                          <a:latin typeface="Arial Rounded MT Bold"/>
                        </a:rPr>
                        <a:t>A wheel over which a belt, rope, or chain is pulled to lift or lower a heavy object. </a:t>
                      </a:r>
                      <a:endParaRPr lang="en-GB" sz="1200">
                        <a:solidFill>
                          <a:srgbClr val="807E80"/>
                        </a:solidFill>
                        <a:latin typeface="Arial Rounded MT Bold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38D4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>
                      <a:solidFill>
                        <a:srgbClr val="38D4D6"/>
                      </a:solidFill>
                    </a:lnR>
                    <a:lnT w="38100">
                      <a:solidFill>
                        <a:srgbClr val="38D4D6"/>
                      </a:solidFill>
                    </a:lnT>
                    <a:lnB w="38100" cap="flat" cmpd="sng" algn="ctr">
                      <a:solidFill>
                        <a:srgbClr val="38D4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6598904"/>
                  </a:ext>
                </a:extLst>
              </a:tr>
              <a:tr h="675164"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u="none" strike="noStrike" noProof="0" dirty="0">
                          <a:solidFill>
                            <a:srgbClr val="807E80"/>
                          </a:solidFill>
                          <a:latin typeface="Arial Rounded MT Bold"/>
                        </a:rPr>
                        <a:t>A bar that rotates around a point. They make it easier to lift a heavy load. </a:t>
                      </a:r>
                      <a:endParaRPr lang="en-GB" sz="1200">
                        <a:solidFill>
                          <a:srgbClr val="807E80"/>
                        </a:solidFill>
                        <a:latin typeface="Arial Rounded MT Bold"/>
                      </a:endParaRPr>
                    </a:p>
                  </a:txBody>
                  <a:tcPr anchor="ctr">
                    <a:lnL w="38100">
                      <a:solidFill>
                        <a:srgbClr val="38D4D6"/>
                      </a:solidFill>
                    </a:lnL>
                    <a:lnR w="38100">
                      <a:solidFill>
                        <a:srgbClr val="38D4D6"/>
                      </a:solidFill>
                    </a:lnR>
                    <a:lnT w="38100" cap="flat" cmpd="sng" algn="ctr">
                      <a:solidFill>
                        <a:srgbClr val="38D4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8D4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0611117"/>
                  </a:ext>
                </a:extLst>
              </a:tr>
              <a:tr h="711332"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u="none" strike="noStrike" noProof="0" dirty="0">
                          <a:solidFill>
                            <a:srgbClr val="807E80"/>
                          </a:solidFill>
                          <a:latin typeface="Arial Rounded MT Bold"/>
                        </a:rPr>
                        <a:t>Wheels that mesh together, they rotate in opposite directions. </a:t>
                      </a:r>
                      <a:endParaRPr lang="en-GB" sz="1200">
                        <a:solidFill>
                          <a:srgbClr val="807E80"/>
                        </a:solidFill>
                        <a:latin typeface="Arial Rounded MT Bold"/>
                      </a:endParaRPr>
                    </a:p>
                  </a:txBody>
                  <a:tcPr anchor="ctr">
                    <a:lnL w="38100">
                      <a:solidFill>
                        <a:srgbClr val="38D4D6"/>
                      </a:solidFill>
                    </a:lnL>
                    <a:lnR w="38100">
                      <a:solidFill>
                        <a:srgbClr val="38D4D6"/>
                      </a:solidFill>
                    </a:lnR>
                    <a:lnT w="38100" cap="flat" cmpd="sng" algn="ctr">
                      <a:solidFill>
                        <a:srgbClr val="38D4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38D4D6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2868654"/>
                  </a:ext>
                </a:extLst>
              </a:tr>
            </a:tbl>
          </a:graphicData>
        </a:graphic>
      </p:graphicFrame>
      <p:sp>
        <p:nvSpPr>
          <p:cNvPr id="54" name="TextBox 1">
            <a:extLst>
              <a:ext uri="{FF2B5EF4-FFF2-40B4-BE49-F238E27FC236}">
                <a16:creationId xmlns:a16="http://schemas.microsoft.com/office/drawing/2014/main" id="{471376AF-5F5C-D931-D4F8-6E98BB0444D8}"/>
              </a:ext>
            </a:extLst>
          </p:cNvPr>
          <p:cNvSpPr txBox="1"/>
          <p:nvPr/>
        </p:nvSpPr>
        <p:spPr>
          <a:xfrm>
            <a:off x="4656564" y="3756908"/>
            <a:ext cx="5089395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dirty="0">
                <a:solidFill>
                  <a:srgbClr val="807E80"/>
                </a:solidFill>
                <a:latin typeface="Arial Rounded MT Bold"/>
              </a:rPr>
              <a:t>Draw lines to match the mechanisms to their definitions.</a:t>
            </a:r>
          </a:p>
        </p:txBody>
      </p:sp>
      <p:pic>
        <p:nvPicPr>
          <p:cNvPr id="56" name="Picture 32" descr="A picture containing outdoor, metalware, wooden, chain&#10;&#10;Description automatically generated">
            <a:extLst>
              <a:ext uri="{FF2B5EF4-FFF2-40B4-BE49-F238E27FC236}">
                <a16:creationId xmlns:a16="http://schemas.microsoft.com/office/drawing/2014/main" id="{892C2163-6E96-4CA3-F76E-C796E4E500B8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20907" r="-917" b="1176"/>
          <a:stretch/>
        </p:blipFill>
        <p:spPr>
          <a:xfrm>
            <a:off x="5262733" y="4946656"/>
            <a:ext cx="620819" cy="5770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8" name="Picture 34" descr="A picture containing text, antenna&#10;&#10;Description automatically generated">
            <a:extLst>
              <a:ext uri="{FF2B5EF4-FFF2-40B4-BE49-F238E27FC236}">
                <a16:creationId xmlns:a16="http://schemas.microsoft.com/office/drawing/2014/main" id="{11F3704C-6857-63C7-CB0C-10067943B95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267371" y="4246684"/>
            <a:ext cx="608606" cy="532016"/>
          </a:xfrm>
          <a:prstGeom prst="rect">
            <a:avLst/>
          </a:prstGeom>
        </p:spPr>
      </p:pic>
      <p:pic>
        <p:nvPicPr>
          <p:cNvPr id="62" name="Picture 35" descr="A picture containing metalware, gear&#10;&#10;Description automatically generated">
            <a:extLst>
              <a:ext uri="{FF2B5EF4-FFF2-40B4-BE49-F238E27FC236}">
                <a16:creationId xmlns:a16="http://schemas.microsoft.com/office/drawing/2014/main" id="{80497BF7-FDA3-74C7-FDAA-3F3C95D499EE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15939" t="4309" r="11937" b="9090"/>
          <a:stretch/>
        </p:blipFill>
        <p:spPr>
          <a:xfrm>
            <a:off x="5263699" y="5641312"/>
            <a:ext cx="631103" cy="5264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6" name="Picture 15" descr="Icon&#10;&#10;Description automatically generated">
            <a:extLst>
              <a:ext uri="{FF2B5EF4-FFF2-40B4-BE49-F238E27FC236}">
                <a16:creationId xmlns:a16="http://schemas.microsoft.com/office/drawing/2014/main" id="{C1066022-936C-D25E-1B34-AB7791AED71E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957844" y="120811"/>
            <a:ext cx="770467" cy="82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0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479</TotalTime>
  <Words>424</Words>
  <Application>Microsoft Macintosh PowerPoint</Application>
  <PresentationFormat>A4 Paper (210x297 mm)</PresentationFormat>
  <Paragraphs>69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Rounded MT Bold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Mintey</dc:creator>
  <cp:lastModifiedBy>Amy Ion</cp:lastModifiedBy>
  <cp:revision>537</cp:revision>
  <dcterms:created xsi:type="dcterms:W3CDTF">2022-07-14T08:20:57Z</dcterms:created>
  <dcterms:modified xsi:type="dcterms:W3CDTF">2022-10-07T14:15:09Z</dcterms:modified>
</cp:coreProperties>
</file>