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7"/>
  </p:notesMasterIdLst>
  <p:sldIdLst>
    <p:sldId id="256" r:id="rId2"/>
    <p:sldId id="257" r:id="rId3"/>
    <p:sldId id="258" r:id="rId4"/>
    <p:sldId id="259" r:id="rId5"/>
    <p:sldId id="261" r:id="rId6"/>
    <p:sldId id="263" r:id="rId7"/>
    <p:sldId id="264" r:id="rId8"/>
    <p:sldId id="265" r:id="rId9"/>
    <p:sldId id="266" r:id="rId10"/>
    <p:sldId id="267" r:id="rId11"/>
    <p:sldId id="268" r:id="rId12"/>
    <p:sldId id="280" r:id="rId13"/>
    <p:sldId id="281" r:id="rId14"/>
    <p:sldId id="287" r:id="rId15"/>
    <p:sldId id="284" r:id="rId16"/>
    <p:sldId id="285" r:id="rId17"/>
    <p:sldId id="286" r:id="rId18"/>
    <p:sldId id="282" r:id="rId19"/>
    <p:sldId id="283" r:id="rId20"/>
    <p:sldId id="288" r:id="rId21"/>
    <p:sldId id="290" r:id="rId22"/>
    <p:sldId id="289" r:id="rId23"/>
    <p:sldId id="291" r:id="rId24"/>
    <p:sldId id="293" r:id="rId25"/>
    <p:sldId id="294" r:id="rId2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99" autoAdjust="0"/>
    <p:restoredTop sz="94674"/>
  </p:normalViewPr>
  <p:slideViewPr>
    <p:cSldViewPr>
      <p:cViewPr varScale="1">
        <p:scale>
          <a:sx n="78" d="100"/>
          <a:sy n="78" d="100"/>
        </p:scale>
        <p:origin x="1589"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31/08/2022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8</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31/08/2022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31/08/2022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31/08/2022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31/08/2022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07704" y="548680"/>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1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8" name="Table 7"/>
          <p:cNvGraphicFramePr>
            <a:graphicFrameLocks noGrp="1"/>
          </p:cNvGraphicFramePr>
          <p:nvPr>
            <p:extLst>
              <p:ext uri="{D42A27DB-BD31-4B8C-83A1-F6EECF244321}">
                <p14:modId xmlns:p14="http://schemas.microsoft.com/office/powerpoint/2010/main" val="3066895620"/>
              </p:ext>
            </p:extLst>
          </p:nvPr>
        </p:nvGraphicFramePr>
        <p:xfrm>
          <a:off x="1331640" y="1628800"/>
          <a:ext cx="3528392" cy="4251960"/>
        </p:xfrm>
        <a:graphic>
          <a:graphicData uri="http://schemas.openxmlformats.org/drawingml/2006/table">
            <a:tbl>
              <a:tblPr firstRow="1" bandRow="1">
                <a:tableStyleId>{5C22544A-7EE6-4342-B048-85BDC9FD1C3A}</a:tableStyleId>
              </a:tblPr>
              <a:tblGrid>
                <a:gridCol w="3528392">
                  <a:extLst>
                    <a:ext uri="{9D8B030D-6E8A-4147-A177-3AD203B41FA5}">
                      <a16:colId xmlns:a16="http://schemas.microsoft.com/office/drawing/2014/main" val="1083463585"/>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Word Reading </a:t>
                      </a:r>
                    </a:p>
                  </a:txBody>
                  <a:tcPr marL="68580" marR="68580" marT="34290" marB="34290">
                    <a:solidFill>
                      <a:schemeClr val="tx2">
                        <a:lumMod val="40000"/>
                        <a:lumOff val="60000"/>
                      </a:schemeClr>
                    </a:solidFill>
                  </a:tcPr>
                </a:tc>
                <a:extLst>
                  <a:ext uri="{0D108BD9-81ED-4DB2-BD59-A6C34878D82A}">
                    <a16:rowId xmlns:a16="http://schemas.microsoft.com/office/drawing/2014/main" val="3859839772"/>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Match</a:t>
                      </a:r>
                      <a:r>
                        <a:rPr lang="en-GB" sz="1000" b="1" kern="1200" baseline="0" dirty="0">
                          <a:solidFill>
                            <a:schemeClr val="dk1"/>
                          </a:solidFill>
                          <a:effectLst/>
                          <a:latin typeface="Century Gothic" panose="020B0502020202020204" pitchFamily="34" charset="0"/>
                          <a:ea typeface="+mn-ea"/>
                          <a:cs typeface="+mn-cs"/>
                        </a:rPr>
                        <a:t> all 40+ graphemes to their phonemes (Phase 3)</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703172503"/>
                  </a:ext>
                </a:extLst>
              </a:tr>
              <a:tr h="27813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Blend</a:t>
                      </a:r>
                      <a:r>
                        <a:rPr lang="en-GB" sz="1000" b="1" kern="1200" baseline="0" dirty="0">
                          <a:solidFill>
                            <a:schemeClr val="dk1"/>
                          </a:solidFill>
                          <a:effectLst/>
                          <a:latin typeface="Century Gothic" panose="020B0502020202020204" pitchFamily="34" charset="0"/>
                          <a:ea typeface="+mn-ea"/>
                          <a:cs typeface="+mn-cs"/>
                        </a:rPr>
                        <a:t> sounds in unfamiliar words </a:t>
                      </a:r>
                      <a:endParaRPr lang="en-GB" sz="1000" b="1" dirty="0">
                        <a:latin typeface="Century Gothic" pitchFamily="34"/>
                      </a:endParaRPr>
                    </a:p>
                  </a:txBody>
                  <a:tcPr marL="68580" marR="68580" marT="34290" marB="34290"/>
                </a:tc>
                <a:extLst>
                  <a:ext uri="{0D108BD9-81ED-4DB2-BD59-A6C34878D82A}">
                    <a16:rowId xmlns:a16="http://schemas.microsoft.com/office/drawing/2014/main" val="209550900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Divide words into syllables, for example, </a:t>
                      </a:r>
                      <a:r>
                        <a:rPr lang="en-GB" sz="1000" b="1" dirty="0">
                          <a:effectLst/>
                          <a:latin typeface="Century Gothic" panose="020B0502020202020204" pitchFamily="34" charset="0"/>
                          <a:ea typeface="Times New Roman"/>
                          <a:cs typeface="Times New Roman"/>
                        </a:rPr>
                        <a:t>pocket, rabbit, carrot,</a:t>
                      </a:r>
                      <a:r>
                        <a:rPr lang="en-GB" sz="1000" b="1" baseline="0" dirty="0">
                          <a:effectLst/>
                          <a:latin typeface="Century Gothic" panose="020B0502020202020204" pitchFamily="34" charset="0"/>
                          <a:ea typeface="Times New Roman"/>
                          <a:cs typeface="Times New Roman"/>
                        </a:rPr>
                        <a:t> </a:t>
                      </a:r>
                      <a:r>
                        <a:rPr lang="en-GB" sz="1000" b="1" dirty="0">
                          <a:effectLst/>
                          <a:latin typeface="Century Gothic" panose="020B0502020202020204" pitchFamily="34" charset="0"/>
                          <a:ea typeface="Times New Roman"/>
                          <a:cs typeface="Times New Roman"/>
                        </a:rPr>
                        <a:t>thunder, sunset</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149941401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dirty="0">
                          <a:latin typeface="Century Gothic" pitchFamily="34"/>
                        </a:rPr>
                        <a:t>Read</a:t>
                      </a:r>
                      <a:r>
                        <a:rPr lang="en-GB" sz="1000" b="1" baseline="0" dirty="0">
                          <a:latin typeface="Century Gothic" pitchFamily="34"/>
                        </a:rPr>
                        <a:t> c</a:t>
                      </a:r>
                      <a:r>
                        <a:rPr lang="en-GB" sz="1000" b="1" dirty="0">
                          <a:latin typeface="Century Gothic" pitchFamily="34"/>
                        </a:rPr>
                        <a:t>ompound words,</a:t>
                      </a:r>
                      <a:r>
                        <a:rPr lang="en-GB" sz="1000" b="1" baseline="0" dirty="0">
                          <a:latin typeface="Century Gothic" pitchFamily="34"/>
                        </a:rPr>
                        <a:t> for example, </a:t>
                      </a:r>
                      <a:r>
                        <a:rPr lang="en-GB" sz="1000" b="1" dirty="0">
                          <a:effectLst/>
                          <a:latin typeface="Century Gothic" panose="020B0502020202020204" pitchFamily="34" charset="0"/>
                          <a:ea typeface="Times New Roman"/>
                          <a:cs typeface="Arial" panose="020B0604020202020204" pitchFamily="34" charset="0"/>
                        </a:rPr>
                        <a:t>football, playground, farmyard,</a:t>
                      </a:r>
                      <a:r>
                        <a:rPr lang="en-GB" sz="1000" b="1" baseline="0" dirty="0">
                          <a:effectLst/>
                          <a:latin typeface="Century Gothic" panose="020B0502020202020204" pitchFamily="34" charset="0"/>
                          <a:ea typeface="Times New Roman"/>
                          <a:cs typeface="Arial" panose="020B0604020202020204" pitchFamily="34" charset="0"/>
                        </a:rPr>
                        <a:t> </a:t>
                      </a:r>
                      <a:r>
                        <a:rPr lang="en-GB" sz="1000" b="1" dirty="0">
                          <a:effectLst/>
                          <a:latin typeface="Century Gothic" panose="020B0502020202020204" pitchFamily="34" charset="0"/>
                          <a:ea typeface="Times New Roman"/>
                          <a:cs typeface="Arial" panose="020B0604020202020204" pitchFamily="34" charset="0"/>
                        </a:rPr>
                        <a:t>bedroom</a:t>
                      </a:r>
                      <a:endParaRPr lang="en-GB" sz="1000" b="1" dirty="0">
                        <a:latin typeface="Century Gothic" pitchFamily="34"/>
                      </a:endParaRPr>
                    </a:p>
                  </a:txBody>
                  <a:tcPr marL="68580" marR="68580" marT="34290" marB="34290"/>
                </a:tc>
                <a:extLst>
                  <a:ext uri="{0D108BD9-81ED-4DB2-BD59-A6C34878D82A}">
                    <a16:rowId xmlns:a16="http://schemas.microsoft.com/office/drawing/2014/main" val="3619497366"/>
                  </a:ext>
                </a:extLst>
              </a:tr>
              <a:tr h="48006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with contractions, e.g. I’m, I’ll, we’ll, and understand that the apostrophe represents the omitted letter(s)</a:t>
                      </a:r>
                    </a:p>
                  </a:txBody>
                  <a:tcPr marL="68580" marR="68580" marT="34290" marB="34290"/>
                </a:tc>
                <a:extLst>
                  <a:ext uri="{0D108BD9-81ED-4DB2-BD59-A6C34878D82A}">
                    <a16:rowId xmlns:a16="http://schemas.microsoft.com/office/drawing/2014/main" val="2660165560"/>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phonically decodable texts with confidence</a:t>
                      </a:r>
                    </a:p>
                  </a:txBody>
                  <a:tcPr marL="68580" marR="68580" marT="34290" marB="34290"/>
                </a:tc>
                <a:extLst>
                  <a:ext uri="{0D108BD9-81ED-4DB2-BD59-A6C34878D82A}">
                    <a16:rowId xmlns:a16="http://schemas.microsoft.com/office/drawing/2014/main" val="2354519364"/>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containing ‘s, es, ing, ed, er , est’ endings</a:t>
                      </a:r>
                    </a:p>
                  </a:txBody>
                  <a:tcPr marL="68580" marR="68580" marT="34290" marB="34290"/>
                </a:tc>
                <a:extLst>
                  <a:ext uri="{0D108BD9-81ED-4DB2-BD59-A6C34878D82A}">
                    <a16:rowId xmlns:a16="http://schemas.microsoft.com/office/drawing/2014/main" val="1606861472"/>
                  </a:ext>
                </a:extLst>
              </a:tr>
              <a:tr h="27813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dirty="0">
                          <a:effectLst/>
                          <a:latin typeface="Century Gothic" panose="020B0502020202020204" pitchFamily="34" charset="0"/>
                          <a:ea typeface="Times New Roman"/>
                          <a:cs typeface="Times New Roman"/>
                        </a:rPr>
                        <a:t>Read words which have the prefix –un added</a:t>
                      </a:r>
                    </a:p>
                  </a:txBody>
                  <a:tcPr marL="68580" marR="68580" marT="34290" marB="34290"/>
                </a:tc>
                <a:extLst>
                  <a:ext uri="{0D108BD9-81ED-4DB2-BD59-A6C34878D82A}">
                    <a16:rowId xmlns:a16="http://schemas.microsoft.com/office/drawing/2014/main" val="309221571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dirty="0">
                          <a:effectLst/>
                          <a:latin typeface="Century Gothic" panose="020B0502020202020204" pitchFamily="34" charset="0"/>
                          <a:ea typeface="Times New Roman"/>
                          <a:cs typeface="Times New Roman"/>
                        </a:rPr>
                        <a:t>Add the endings –ing, –ed and –er to verbs where no change is needed to the root word</a:t>
                      </a:r>
                      <a:endParaRPr lang="en-GB" sz="1000" b="1" dirty="0">
                        <a:latin typeface="Century Gothic" panose="020B0502020202020204" pitchFamily="34" charset="0"/>
                      </a:endParaRPr>
                    </a:p>
                  </a:txBody>
                  <a:tcPr marL="68580" marR="68580" marT="34290" marB="34290"/>
                </a:tc>
                <a:extLst>
                  <a:ext uri="{0D108BD9-81ED-4DB2-BD59-A6C34878D82A}">
                    <a16:rowId xmlns:a16="http://schemas.microsoft.com/office/drawing/2014/main" val="617787997"/>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of more than one syllable that contain taught GPCs (grapheme, phoneme correspondence) </a:t>
                      </a:r>
                    </a:p>
                  </a:txBody>
                  <a:tcPr marL="68580" marR="68580" marT="34290" marB="34290"/>
                </a:tc>
                <a:extLst>
                  <a:ext uri="{0D108BD9-81ED-4DB2-BD59-A6C34878D82A}">
                    <a16:rowId xmlns:a16="http://schemas.microsoft.com/office/drawing/2014/main" val="2117569217"/>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46195577"/>
              </p:ext>
            </p:extLst>
          </p:nvPr>
        </p:nvGraphicFramePr>
        <p:xfrm>
          <a:off x="4932040" y="1628800"/>
          <a:ext cx="3672408" cy="4095750"/>
        </p:xfrm>
        <a:graphic>
          <a:graphicData uri="http://schemas.openxmlformats.org/drawingml/2006/table">
            <a:tbl>
              <a:tblPr firstRow="1" bandRow="1">
                <a:tableStyleId>{5C22544A-7EE6-4342-B048-85BDC9FD1C3A}</a:tableStyleId>
              </a:tblPr>
              <a:tblGrid>
                <a:gridCol w="3672408">
                  <a:extLst>
                    <a:ext uri="{9D8B030D-6E8A-4147-A177-3AD203B41FA5}">
                      <a16:colId xmlns:a16="http://schemas.microsoft.com/office/drawing/2014/main" val="1152928524"/>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66163732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itchFamily="34" charset="0"/>
                          <a:ea typeface="+mn-ea"/>
                          <a:cs typeface="+mn-cs"/>
                        </a:rPr>
                        <a:t>Say what they like or dislike  about a text</a:t>
                      </a:r>
                    </a:p>
                    <a:p>
                      <a:pPr marL="0" lvl="0" indent="0" algn="l">
                        <a:buSzPct val="100000"/>
                        <a:buFont typeface="Arial" pitchFamily="34"/>
                        <a:buNone/>
                      </a:pP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80137855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spc="0" dirty="0">
                          <a:solidFill>
                            <a:srgbClr val="104F75"/>
                          </a:solidFill>
                          <a:effectLst/>
                          <a:latin typeface="Century Gothic" panose="020B0502020202020204" pitchFamily="34" charset="0"/>
                          <a:ea typeface="Times New Roman"/>
                          <a:cs typeface="Times New Roman"/>
                        </a:rPr>
                        <a:t>L</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nk</a:t>
                      </a:r>
                      <a:r>
                        <a:rPr lang="en-GB" sz="1100" b="1" spc="5" dirty="0">
                          <a:solidFill>
                            <a:srgbClr val="000000"/>
                          </a:solidFill>
                          <a:effectLst/>
                          <a:latin typeface="Century Gothic" panose="020B0502020202020204" pitchFamily="34" charset="0"/>
                          <a:ea typeface="Times New Roman"/>
                          <a:cs typeface="Times New Roman"/>
                        </a:rPr>
                        <a:t> </a:t>
                      </a:r>
                      <a:r>
                        <a:rPr lang="en-GB" sz="1100" b="1" spc="-5" dirty="0">
                          <a:solidFill>
                            <a:srgbClr val="000000"/>
                          </a:solidFill>
                          <a:effectLst/>
                          <a:latin typeface="Century Gothic" panose="020B0502020202020204" pitchFamily="34" charset="0"/>
                          <a:ea typeface="Times New Roman"/>
                          <a:cs typeface="Times New Roman"/>
                        </a:rPr>
                        <a:t>w</a:t>
                      </a:r>
                      <a:r>
                        <a:rPr lang="en-GB" sz="1100" b="1" dirty="0">
                          <a:solidFill>
                            <a:srgbClr val="000000"/>
                          </a:solidFill>
                          <a:effectLst/>
                          <a:latin typeface="Century Gothic" panose="020B0502020202020204" pitchFamily="34" charset="0"/>
                          <a:ea typeface="Times New Roman"/>
                          <a:cs typeface="Times New Roman"/>
                        </a:rPr>
                        <a:t>hat</a:t>
                      </a:r>
                      <a:r>
                        <a:rPr lang="en-GB" sz="1100" b="1" spc="5" dirty="0">
                          <a:solidFill>
                            <a:srgbClr val="000000"/>
                          </a:solidFill>
                          <a:effectLst/>
                          <a:latin typeface="Century Gothic" panose="020B0502020202020204" pitchFamily="34" charset="0"/>
                          <a:ea typeface="Times New Roman"/>
                          <a:cs typeface="Times New Roman"/>
                        </a:rPr>
                        <a:t> t</a:t>
                      </a:r>
                      <a:r>
                        <a:rPr lang="en-GB" sz="1100" b="1" dirty="0">
                          <a:solidFill>
                            <a:srgbClr val="000000"/>
                          </a:solidFill>
                          <a:effectLst/>
                          <a:latin typeface="Century Gothic" panose="020B0502020202020204" pitchFamily="34" charset="0"/>
                          <a:ea typeface="Times New Roman"/>
                          <a:cs typeface="Times New Roman"/>
                        </a:rPr>
                        <a:t>hey read or</a:t>
                      </a:r>
                      <a:r>
                        <a:rPr lang="en-GB" sz="1100" b="1" spc="5" dirty="0">
                          <a:solidFill>
                            <a:srgbClr val="000000"/>
                          </a:solidFill>
                          <a:effectLst/>
                          <a:latin typeface="Century Gothic" panose="020B0502020202020204" pitchFamily="34" charset="0"/>
                          <a:ea typeface="Times New Roman"/>
                          <a:cs typeface="Times New Roman"/>
                        </a:rPr>
                        <a:t> </a:t>
                      </a:r>
                      <a:r>
                        <a:rPr lang="en-GB" sz="1100" b="1" spc="-5" dirty="0">
                          <a:solidFill>
                            <a:srgbClr val="000000"/>
                          </a:solidFill>
                          <a:effectLst/>
                          <a:latin typeface="Century Gothic" panose="020B0502020202020204" pitchFamily="34" charset="0"/>
                          <a:ea typeface="Times New Roman"/>
                          <a:cs typeface="Times New Roman"/>
                        </a:rPr>
                        <a:t>h</a:t>
                      </a:r>
                      <a:r>
                        <a:rPr lang="en-GB" sz="1100" b="1" dirty="0">
                          <a:solidFill>
                            <a:srgbClr val="000000"/>
                          </a:solidFill>
                          <a:effectLst/>
                          <a:latin typeface="Century Gothic" panose="020B0502020202020204" pitchFamily="34" charset="0"/>
                          <a:ea typeface="Times New Roman"/>
                          <a:cs typeface="Times New Roman"/>
                        </a:rPr>
                        <a:t>ear</a:t>
                      </a:r>
                      <a:r>
                        <a:rPr lang="en-GB" sz="1100" b="1" spc="5" dirty="0">
                          <a:solidFill>
                            <a:srgbClr val="000000"/>
                          </a:solidFill>
                          <a:effectLst/>
                          <a:latin typeface="Century Gothic" panose="020B0502020202020204" pitchFamily="34" charset="0"/>
                          <a:ea typeface="Times New Roman"/>
                          <a:cs typeface="Times New Roman"/>
                        </a:rPr>
                        <a:t> </a:t>
                      </a:r>
                      <a:r>
                        <a:rPr lang="en-GB" sz="1100" b="1" dirty="0">
                          <a:solidFill>
                            <a:srgbClr val="000000"/>
                          </a:solidFill>
                          <a:effectLst/>
                          <a:latin typeface="Century Gothic" panose="020B0502020202020204" pitchFamily="34" charset="0"/>
                          <a:ea typeface="Times New Roman"/>
                          <a:cs typeface="Times New Roman"/>
                        </a:rPr>
                        <a:t>read </a:t>
                      </a:r>
                      <a:r>
                        <a:rPr lang="en-GB" sz="1100" b="1" spc="5" dirty="0">
                          <a:solidFill>
                            <a:srgbClr val="000000"/>
                          </a:solidFill>
                          <a:effectLst/>
                          <a:latin typeface="Century Gothic" panose="020B0502020202020204" pitchFamily="34" charset="0"/>
                          <a:ea typeface="Times New Roman"/>
                          <a:cs typeface="Times New Roman"/>
                        </a:rPr>
                        <a:t>t</a:t>
                      </a:r>
                      <a:r>
                        <a:rPr lang="en-GB" sz="1100" b="1" dirty="0">
                          <a:solidFill>
                            <a:srgbClr val="000000"/>
                          </a:solidFill>
                          <a:effectLst/>
                          <a:latin typeface="Century Gothic" panose="020B0502020202020204" pitchFamily="34" charset="0"/>
                          <a:ea typeface="Times New Roman"/>
                          <a:cs typeface="Times New Roman"/>
                        </a:rPr>
                        <a:t>o </a:t>
                      </a:r>
                      <a:r>
                        <a:rPr lang="en-GB" sz="1100" b="1" spc="5" dirty="0">
                          <a:solidFill>
                            <a:srgbClr val="000000"/>
                          </a:solidFill>
                          <a:effectLst/>
                          <a:latin typeface="Century Gothic" panose="020B0502020202020204" pitchFamily="34" charset="0"/>
                          <a:ea typeface="Times New Roman"/>
                          <a:cs typeface="Times New Roman"/>
                        </a:rPr>
                        <a:t>t</a:t>
                      </a:r>
                      <a:r>
                        <a:rPr lang="en-GB" sz="1100" b="1" dirty="0">
                          <a:solidFill>
                            <a:srgbClr val="000000"/>
                          </a:solidFill>
                          <a:effectLst/>
                          <a:latin typeface="Century Gothic" panose="020B0502020202020204" pitchFamily="34" charset="0"/>
                          <a:ea typeface="Times New Roman"/>
                          <a:cs typeface="Times New Roman"/>
                        </a:rPr>
                        <a:t>he</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r</a:t>
                      </a:r>
                      <a:r>
                        <a:rPr lang="en-GB" sz="1100" b="1" spc="5" dirty="0">
                          <a:solidFill>
                            <a:srgbClr val="000000"/>
                          </a:solidFill>
                          <a:effectLst/>
                          <a:latin typeface="Century Gothic" panose="020B0502020202020204" pitchFamily="34" charset="0"/>
                          <a:ea typeface="Times New Roman"/>
                          <a:cs typeface="Times New Roman"/>
                        </a:rPr>
                        <a:t> </a:t>
                      </a:r>
                      <a:r>
                        <a:rPr lang="en-GB" sz="1100" b="1" dirty="0">
                          <a:solidFill>
                            <a:srgbClr val="000000"/>
                          </a:solidFill>
                          <a:effectLst/>
                          <a:latin typeface="Century Gothic" panose="020B0502020202020204" pitchFamily="34" charset="0"/>
                          <a:ea typeface="Times New Roman"/>
                          <a:cs typeface="Times New Roman"/>
                        </a:rPr>
                        <a:t>o</a:t>
                      </a:r>
                      <a:r>
                        <a:rPr lang="en-GB" sz="1100" b="1" spc="-5" dirty="0">
                          <a:solidFill>
                            <a:srgbClr val="000000"/>
                          </a:solidFill>
                          <a:effectLst/>
                          <a:latin typeface="Century Gothic" panose="020B0502020202020204" pitchFamily="34" charset="0"/>
                          <a:ea typeface="Times New Roman"/>
                          <a:cs typeface="Times New Roman"/>
                        </a:rPr>
                        <a:t>w</a:t>
                      </a:r>
                      <a:r>
                        <a:rPr lang="en-GB" sz="1100" b="1" dirty="0">
                          <a:solidFill>
                            <a:srgbClr val="000000"/>
                          </a:solidFill>
                          <a:effectLst/>
                          <a:latin typeface="Century Gothic" panose="020B0502020202020204" pitchFamily="34" charset="0"/>
                          <a:ea typeface="Times New Roman"/>
                          <a:cs typeface="Times New Roman"/>
                        </a:rPr>
                        <a:t>n e</a:t>
                      </a:r>
                      <a:r>
                        <a:rPr lang="en-GB" sz="1100" b="1" spc="-5" dirty="0">
                          <a:solidFill>
                            <a:srgbClr val="000000"/>
                          </a:solidFill>
                          <a:effectLst/>
                          <a:latin typeface="Century Gothic" panose="020B0502020202020204" pitchFamily="34" charset="0"/>
                          <a:ea typeface="Times New Roman"/>
                          <a:cs typeface="Times New Roman"/>
                        </a:rPr>
                        <a:t>x</a:t>
                      </a:r>
                      <a:r>
                        <a:rPr lang="en-GB" sz="1100" b="1" dirty="0">
                          <a:solidFill>
                            <a:srgbClr val="000000"/>
                          </a:solidFill>
                          <a:effectLst/>
                          <a:latin typeface="Century Gothic" panose="020B0502020202020204" pitchFamily="34" charset="0"/>
                          <a:ea typeface="Times New Roman"/>
                          <a:cs typeface="Times New Roman"/>
                        </a:rPr>
                        <a:t>per</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e</a:t>
                      </a:r>
                      <a:r>
                        <a:rPr lang="en-GB" sz="1100" b="1" spc="5" dirty="0">
                          <a:solidFill>
                            <a:srgbClr val="000000"/>
                          </a:solidFill>
                          <a:effectLst/>
                          <a:latin typeface="Century Gothic" panose="020B0502020202020204" pitchFamily="34" charset="0"/>
                          <a:ea typeface="Times New Roman"/>
                          <a:cs typeface="Times New Roman"/>
                        </a:rPr>
                        <a:t>n</a:t>
                      </a:r>
                      <a:r>
                        <a:rPr lang="en-GB" sz="1100" b="1" dirty="0">
                          <a:solidFill>
                            <a:srgbClr val="000000"/>
                          </a:solidFill>
                          <a:effectLst/>
                          <a:latin typeface="Century Gothic" panose="020B0502020202020204" pitchFamily="34" charset="0"/>
                          <a:ea typeface="Times New Roman"/>
                          <a:cs typeface="Times New Roman"/>
                        </a:rPr>
                        <a:t>ces</a:t>
                      </a:r>
                      <a:endParaRPr lang="en-GB" sz="1100" b="1" dirty="0">
                        <a:effectLst/>
                        <a:latin typeface="Century Gothic" panose="020B0502020202020204" pitchFamily="34" charset="0"/>
                        <a:ea typeface="Times New Roman"/>
                        <a:cs typeface="Times New Roman"/>
                      </a:endParaRPr>
                    </a:p>
                  </a:txBody>
                  <a:tcPr marL="68580" marR="68580" marT="34290" marB="34290"/>
                </a:tc>
                <a:extLst>
                  <a:ext uri="{0D108BD9-81ED-4DB2-BD59-A6C34878D82A}">
                    <a16:rowId xmlns:a16="http://schemas.microsoft.com/office/drawing/2014/main" val="1386534958"/>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Retell key stories orally using narrative language</a:t>
                      </a:r>
                      <a:endParaRPr lang="en-GB" sz="1100" b="1" dirty="0">
                        <a:latin typeface="Century Gothic" pitchFamily="34"/>
                      </a:endParaRPr>
                    </a:p>
                  </a:txBody>
                  <a:tcPr marL="68580" marR="68580" marT="34290" marB="34290"/>
                </a:tc>
                <a:extLst>
                  <a:ext uri="{0D108BD9-81ED-4DB2-BD59-A6C34878D82A}">
                    <a16:rowId xmlns:a16="http://schemas.microsoft.com/office/drawing/2014/main" val="287583463"/>
                  </a:ext>
                </a:extLst>
              </a:tr>
              <a:tr h="342900">
                <a:tc>
                  <a:txBody>
                    <a:bodyPr/>
                    <a:lstStyle/>
                    <a:p>
                      <a:pPr marL="171450" lvl="0" indent="-171450">
                        <a:buSzPct val="100000"/>
                        <a:buFont typeface="Arial" pitchFamily="34"/>
                        <a:buChar char="•"/>
                      </a:pPr>
                      <a:r>
                        <a:rPr lang="en-GB" sz="1100" b="1" dirty="0">
                          <a:latin typeface="Century Gothic" pitchFamily="34" charset="0"/>
                        </a:rPr>
                        <a:t>Understand and talk</a:t>
                      </a:r>
                      <a:r>
                        <a:rPr lang="en-GB" sz="1100" b="1" baseline="0" dirty="0">
                          <a:latin typeface="Century Gothic" pitchFamily="34" charset="0"/>
                        </a:rPr>
                        <a:t> about the main characteristics within a known</a:t>
                      </a:r>
                      <a:r>
                        <a:rPr lang="en-GB" sz="1100" b="1" dirty="0">
                          <a:latin typeface="Century Gothic" pitchFamily="34" charset="0"/>
                        </a:rPr>
                        <a:t> key story</a:t>
                      </a:r>
                      <a:endParaRPr lang="en-GB" sz="1100" b="1" dirty="0">
                        <a:latin typeface="Century Gothic" pitchFamily="34"/>
                      </a:endParaRPr>
                    </a:p>
                  </a:txBody>
                  <a:tcPr marL="68580" marR="68580" marT="34290" marB="34290"/>
                </a:tc>
                <a:extLst>
                  <a:ext uri="{0D108BD9-81ED-4DB2-BD59-A6C34878D82A}">
                    <a16:rowId xmlns:a16="http://schemas.microsoft.com/office/drawing/2014/main" val="1731738363"/>
                  </a:ext>
                </a:extLst>
              </a:tr>
              <a:tr h="278130">
                <a:tc>
                  <a:txBody>
                    <a:bodyPr/>
                    <a:lstStyle/>
                    <a:p>
                      <a:pPr marL="171450" lvl="0" indent="-171450">
                        <a:buSzPct val="100000"/>
                        <a:buFont typeface="Arial" pitchFamily="34"/>
                        <a:buChar char="•"/>
                      </a:pPr>
                      <a:r>
                        <a:rPr lang="en-GB" sz="1100" b="1" dirty="0">
                          <a:latin typeface="Century Gothic" pitchFamily="34" charset="0"/>
                        </a:rPr>
                        <a:t>Learn some poems and rhymes by heart</a:t>
                      </a:r>
                      <a:endParaRPr lang="en-GB" sz="1100" b="1" dirty="0">
                        <a:latin typeface="Century Gothic" pitchFamily="34"/>
                      </a:endParaRPr>
                    </a:p>
                  </a:txBody>
                  <a:tcPr marL="68580" marR="68580" marT="34290" marB="34290"/>
                </a:tc>
                <a:extLst>
                  <a:ext uri="{0D108BD9-81ED-4DB2-BD59-A6C34878D82A}">
                    <a16:rowId xmlns:a16="http://schemas.microsoft.com/office/drawing/2014/main" val="3248359542"/>
                  </a:ext>
                </a:extLst>
              </a:tr>
              <a:tr h="342900">
                <a:tc>
                  <a:txBody>
                    <a:bodyPr/>
                    <a:lstStyle/>
                    <a:p>
                      <a:pPr marL="171450" lvl="0" indent="-171450">
                        <a:buSzPct val="100000"/>
                        <a:buFont typeface="Arial" pitchFamily="34"/>
                        <a:buChar char="•"/>
                      </a:pPr>
                      <a:r>
                        <a:rPr lang="en-GB" sz="1100" b="1" kern="1200" baseline="0" dirty="0">
                          <a:solidFill>
                            <a:schemeClr val="dk1"/>
                          </a:solidFill>
                          <a:effectLst/>
                          <a:latin typeface="Century Gothic" panose="020B0502020202020204" pitchFamily="34" charset="0"/>
                          <a:ea typeface="+mn-ea"/>
                          <a:cs typeface="+mn-cs"/>
                        </a:rPr>
                        <a:t>Use prior knowledge, context and vocabulary provided to understand texts</a:t>
                      </a:r>
                      <a:endParaRPr lang="en-GB" sz="1100" b="1" dirty="0">
                        <a:latin typeface="Century Gothic" pitchFamily="34"/>
                      </a:endParaRPr>
                    </a:p>
                  </a:txBody>
                  <a:tcPr marL="68580" marR="68580" marT="34290" marB="34290"/>
                </a:tc>
                <a:extLst>
                  <a:ext uri="{0D108BD9-81ED-4DB2-BD59-A6C34878D82A}">
                    <a16:rowId xmlns:a16="http://schemas.microsoft.com/office/drawing/2014/main" val="1828117098"/>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Check that the text makes sense to them as they</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read and correct miscues</a:t>
                      </a:r>
                      <a:endParaRPr lang="en-GB" sz="1100" b="1" dirty="0">
                        <a:latin typeface="Century Gothic" pitchFamily="34"/>
                      </a:endParaRPr>
                    </a:p>
                  </a:txBody>
                  <a:tcPr marL="68580" marR="68580" marT="34290" marB="34290"/>
                </a:tc>
                <a:extLst>
                  <a:ext uri="{0D108BD9-81ED-4DB2-BD59-A6C34878D82A}">
                    <a16:rowId xmlns:a16="http://schemas.microsoft.com/office/drawing/2014/main" val="1767250507"/>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Begin</a:t>
                      </a:r>
                      <a:r>
                        <a:rPr lang="en-GB" sz="1100" b="1" kern="1200" baseline="0" dirty="0">
                          <a:solidFill>
                            <a:schemeClr val="dk1"/>
                          </a:solidFill>
                          <a:effectLst/>
                          <a:latin typeface="Century Gothic" pitchFamily="34" charset="0"/>
                          <a:ea typeface="+mn-ea"/>
                          <a:cs typeface="+mn-cs"/>
                        </a:rPr>
                        <a:t> to draw</a:t>
                      </a:r>
                      <a:r>
                        <a:rPr lang="en-GB" sz="1100" b="1" kern="1200" dirty="0">
                          <a:solidFill>
                            <a:schemeClr val="dk1"/>
                          </a:solidFill>
                          <a:effectLst/>
                          <a:latin typeface="Century Gothic" pitchFamily="34" charset="0"/>
                          <a:ea typeface="+mn-ea"/>
                          <a:cs typeface="+mn-cs"/>
                        </a:rPr>
                        <a:t> inferences from the text and/or the illustrations</a:t>
                      </a:r>
                      <a:endParaRPr lang="en-GB" sz="1100" b="1" dirty="0">
                        <a:latin typeface="Century Gothic" pitchFamily="34"/>
                      </a:endParaRPr>
                    </a:p>
                  </a:txBody>
                  <a:tcPr marL="68580" marR="68580" marT="34290" marB="34290"/>
                </a:tc>
                <a:extLst>
                  <a:ext uri="{0D108BD9-81ED-4DB2-BD59-A6C34878D82A}">
                    <a16:rowId xmlns:a16="http://schemas.microsoft.com/office/drawing/2014/main" val="312328710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itchFamily="34" charset="0"/>
                          <a:ea typeface="+mn-ea"/>
                          <a:cs typeface="+mn-cs"/>
                        </a:rPr>
                        <a:t>Make predictions based on the events in the text</a:t>
                      </a:r>
                      <a:endParaRPr lang="en-GB" sz="1100" b="1" dirty="0">
                        <a:latin typeface="Century Gothic" pitchFamily="34"/>
                      </a:endParaRPr>
                    </a:p>
                    <a:p>
                      <a:pPr marL="0" lvl="0" indent="0">
                        <a:buSzPct val="100000"/>
                        <a:buFont typeface="Arial" pitchFamily="34"/>
                        <a:buNone/>
                      </a:pPr>
                      <a:endParaRPr lang="en-GB" sz="1100" b="1" dirty="0">
                        <a:latin typeface="Century Gothic" pitchFamily="34"/>
                      </a:endParaRPr>
                    </a:p>
                  </a:txBody>
                  <a:tcPr marL="68580" marR="68580" marT="34290" marB="34290"/>
                </a:tc>
                <a:extLst>
                  <a:ext uri="{0D108BD9-81ED-4DB2-BD59-A6C34878D82A}">
                    <a16:rowId xmlns:a16="http://schemas.microsoft.com/office/drawing/2014/main" val="2683560611"/>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Explain what they understand about</a:t>
                      </a:r>
                      <a:r>
                        <a:rPr lang="en-GB" sz="1100" b="1" kern="1200" baseline="0" dirty="0">
                          <a:solidFill>
                            <a:schemeClr val="dk1"/>
                          </a:solidFill>
                          <a:effectLst/>
                          <a:latin typeface="Century Gothic" pitchFamily="34" charset="0"/>
                          <a:ea typeface="+mn-ea"/>
                          <a:cs typeface="+mn-cs"/>
                        </a:rPr>
                        <a:t> a text</a:t>
                      </a:r>
                      <a:endParaRPr lang="en-GB" sz="1100" b="1" dirty="0">
                        <a:latin typeface="Century Gothic" pitchFamily="34"/>
                      </a:endParaRPr>
                    </a:p>
                  </a:txBody>
                  <a:tcPr marL="68580" marR="68580" marT="34290" marB="34290"/>
                </a:tc>
                <a:extLst>
                  <a:ext uri="{0D108BD9-81ED-4DB2-BD59-A6C34878D82A}">
                    <a16:rowId xmlns:a16="http://schemas.microsoft.com/office/drawing/2014/main" val="868677225"/>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449138"/>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1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6" name="Table 5"/>
          <p:cNvGraphicFramePr>
            <a:graphicFrameLocks noGrp="1"/>
          </p:cNvGraphicFramePr>
          <p:nvPr>
            <p:extLst>
              <p:ext uri="{D42A27DB-BD31-4B8C-83A1-F6EECF244321}">
                <p14:modId xmlns:p14="http://schemas.microsoft.com/office/powerpoint/2010/main" val="1655164429"/>
              </p:ext>
            </p:extLst>
          </p:nvPr>
        </p:nvGraphicFramePr>
        <p:xfrm>
          <a:off x="1259632" y="1664389"/>
          <a:ext cx="3600400" cy="4137660"/>
        </p:xfrm>
        <a:graphic>
          <a:graphicData uri="http://schemas.openxmlformats.org/drawingml/2006/table">
            <a:tbl>
              <a:tblPr firstRow="1" bandRow="1">
                <a:tableStyleId>{5C22544A-7EE6-4342-B048-85BDC9FD1C3A}</a:tableStyleId>
              </a:tblPr>
              <a:tblGrid>
                <a:gridCol w="3600400">
                  <a:extLst>
                    <a:ext uri="{9D8B030D-6E8A-4147-A177-3AD203B41FA5}">
                      <a16:colId xmlns:a16="http://schemas.microsoft.com/office/drawing/2014/main" val="3885784245"/>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Transcription</a:t>
                      </a:r>
                    </a:p>
                  </a:txBody>
                  <a:tcPr marL="68580" marR="68580" marT="34290" marB="34290">
                    <a:solidFill>
                      <a:schemeClr val="tx2">
                        <a:lumMod val="40000"/>
                        <a:lumOff val="60000"/>
                      </a:schemeClr>
                    </a:solidFill>
                  </a:tcPr>
                </a:tc>
                <a:extLst>
                  <a:ext uri="{0D108BD9-81ED-4DB2-BD59-A6C34878D82A}">
                    <a16:rowId xmlns:a16="http://schemas.microsoft.com/office/drawing/2014/main" val="265356103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Sit correctly at a table, holding a pencil comfortably and correctly.</a:t>
                      </a:r>
                    </a:p>
                  </a:txBody>
                  <a:tcPr marL="68580" marR="68580" marT="34290" marB="34290">
                    <a:solidFill>
                      <a:schemeClr val="accent2">
                        <a:lumMod val="20000"/>
                        <a:lumOff val="80000"/>
                      </a:schemeClr>
                    </a:solidFill>
                  </a:tcPr>
                </a:tc>
                <a:extLst>
                  <a:ext uri="{0D108BD9-81ED-4DB2-BD59-A6C34878D82A}">
                    <a16:rowId xmlns:a16="http://schemas.microsoft.com/office/drawing/2014/main" val="3853818481"/>
                  </a:ext>
                </a:extLst>
              </a:tr>
              <a:tr h="342900">
                <a:tc>
                  <a:txBody>
                    <a:bodyPr/>
                    <a:lstStyle/>
                    <a:p>
                      <a:pPr marL="171450" lvl="0" indent="-171450">
                        <a:buSzPct val="100000"/>
                        <a:buFont typeface="Arial" pitchFamily="34"/>
                        <a:buChar char="•"/>
                      </a:pPr>
                      <a:r>
                        <a:rPr lang="en-GB" sz="1100" b="1" kern="1200" baseline="0" dirty="0">
                          <a:solidFill>
                            <a:schemeClr val="dk1"/>
                          </a:solidFill>
                          <a:effectLst/>
                          <a:latin typeface="Century Gothic" panose="020B0502020202020204" pitchFamily="34" charset="0"/>
                          <a:ea typeface="+mn-ea"/>
                          <a:cs typeface="+mn-cs"/>
                        </a:rPr>
                        <a:t>Begin to form</a:t>
                      </a:r>
                      <a:r>
                        <a:rPr lang="en-GB" sz="1100" b="1" kern="1200" dirty="0">
                          <a:solidFill>
                            <a:schemeClr val="dk1"/>
                          </a:solidFill>
                          <a:effectLst/>
                          <a:latin typeface="Century Gothic" panose="020B0502020202020204" pitchFamily="34" charset="0"/>
                          <a:ea typeface="+mn-ea"/>
                          <a:cs typeface="+mn-cs"/>
                        </a:rPr>
                        <a:t> lower</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case letters in the correct direction, starting and finishing in the right place</a:t>
                      </a:r>
                      <a:endParaRPr lang="en-GB" sz="1100" b="1" dirty="0">
                        <a:latin typeface="Century Gothic" pitchFamily="34"/>
                      </a:endParaRPr>
                    </a:p>
                  </a:txBody>
                  <a:tcPr marL="68580" marR="68580" marT="34290" marB="34290"/>
                </a:tc>
                <a:extLst>
                  <a:ext uri="{0D108BD9-81ED-4DB2-BD59-A6C34878D82A}">
                    <a16:rowId xmlns:a16="http://schemas.microsoft.com/office/drawing/2014/main" val="2708313414"/>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Form capital letters and</a:t>
                      </a:r>
                      <a:r>
                        <a:rPr lang="en-GB" sz="1100" b="1" kern="1200" baseline="0" dirty="0">
                          <a:solidFill>
                            <a:schemeClr val="dk1"/>
                          </a:solidFill>
                          <a:effectLst/>
                          <a:latin typeface="Century Gothic" panose="020B0502020202020204" pitchFamily="34" charset="0"/>
                          <a:ea typeface="+mn-ea"/>
                          <a:cs typeface="+mn-cs"/>
                        </a:rPr>
                        <a:t> the digits 0-9</a:t>
                      </a:r>
                      <a:endParaRPr lang="en-GB" sz="11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144360241"/>
                  </a:ext>
                </a:extLst>
              </a:tr>
              <a:tr h="48006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Understand which letters belong to which handwriting</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‘families’ (i.e. letters that are formed in similar ways) and to practise these</a:t>
                      </a:r>
                    </a:p>
                  </a:txBody>
                  <a:tcPr marL="68580" marR="68580" marT="34290" marB="34290"/>
                </a:tc>
                <a:extLst>
                  <a:ext uri="{0D108BD9-81ED-4DB2-BD59-A6C34878D82A}">
                    <a16:rowId xmlns:a16="http://schemas.microsoft.com/office/drawing/2014/main" val="2727609361"/>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baseline="0" dirty="0">
                          <a:solidFill>
                            <a:schemeClr val="dk1"/>
                          </a:solidFill>
                          <a:effectLst/>
                          <a:latin typeface="Century Gothic" panose="020B0502020202020204" pitchFamily="34" charset="0"/>
                          <a:ea typeface="+mn-ea"/>
                          <a:cs typeface="+mn-cs"/>
                        </a:rPr>
                        <a:t>Identify known phonemes in unfamiliar words</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3307165898"/>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baseline="0" dirty="0">
                          <a:solidFill>
                            <a:schemeClr val="dk1"/>
                          </a:solidFill>
                          <a:effectLst/>
                          <a:latin typeface="Century Gothic" panose="020B0502020202020204" pitchFamily="34" charset="0"/>
                          <a:ea typeface="+mn-ea"/>
                          <a:cs typeface="+mn-cs"/>
                        </a:rPr>
                        <a:t>Use syllables to divide words when spelling</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52480973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Use knowledge</a:t>
                      </a:r>
                      <a:r>
                        <a:rPr lang="en-GB" sz="1100" b="1" kern="1200" baseline="0" dirty="0">
                          <a:solidFill>
                            <a:schemeClr val="dk1"/>
                          </a:solidFill>
                          <a:effectLst/>
                          <a:latin typeface="Century Gothic" panose="020B0502020202020204" pitchFamily="34" charset="0"/>
                          <a:ea typeface="+mn-ea"/>
                          <a:cs typeface="+mn-cs"/>
                        </a:rPr>
                        <a:t> of alternative phonemes to narrow down  possibilities for accurate spelling</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2018541562"/>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Century Gothic" pitchFamily="34" charset="0"/>
                        </a:rPr>
                        <a:t>Use the spelling rule for adding s or es for verbs in 3</a:t>
                      </a:r>
                      <a:r>
                        <a:rPr lang="en-GB" sz="1100" b="1" baseline="30000" dirty="0">
                          <a:latin typeface="Century Gothic" pitchFamily="34" charset="0"/>
                        </a:rPr>
                        <a:t>rd</a:t>
                      </a:r>
                      <a:r>
                        <a:rPr lang="en-GB" sz="1100" b="1" dirty="0">
                          <a:latin typeface="Century Gothic" pitchFamily="34" charset="0"/>
                        </a:rPr>
                        <a:t> person singular</a:t>
                      </a:r>
                    </a:p>
                  </a:txBody>
                  <a:tcPr marL="68580" marR="68580" marT="34290" marB="34290"/>
                </a:tc>
                <a:extLst>
                  <a:ext uri="{0D108BD9-81ED-4DB2-BD59-A6C34878D82A}">
                    <a16:rowId xmlns:a16="http://schemas.microsoft.com/office/drawing/2014/main" val="2874832180"/>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Name</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the letters of the alphabet in order</a:t>
                      </a:r>
                    </a:p>
                  </a:txBody>
                  <a:tcPr marL="68580" marR="68580" marT="34290" marB="34290"/>
                </a:tc>
                <a:extLst>
                  <a:ext uri="{0D108BD9-81ED-4DB2-BD59-A6C34878D82A}">
                    <a16:rowId xmlns:a16="http://schemas.microsoft.com/office/drawing/2014/main" val="1693466723"/>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charset="0"/>
                        </a:rPr>
                        <a:t>Use letter names to show alternative</a:t>
                      </a:r>
                      <a:r>
                        <a:rPr lang="en-GB" sz="1100" b="1" baseline="0" dirty="0">
                          <a:latin typeface="Century Gothic" pitchFamily="34" charset="0"/>
                        </a:rPr>
                        <a:t> spellings of the same phoneme</a:t>
                      </a:r>
                      <a:endParaRPr lang="en-GB" sz="1100" b="1" dirty="0">
                        <a:latin typeface="Century Gothic" pitchFamily="34" charset="0"/>
                      </a:endParaRPr>
                    </a:p>
                  </a:txBody>
                  <a:tcPr marL="68580" marR="68580" marT="34290" marB="34290"/>
                </a:tc>
                <a:extLst>
                  <a:ext uri="{0D108BD9-81ED-4DB2-BD59-A6C34878D82A}">
                    <a16:rowId xmlns:a16="http://schemas.microsoft.com/office/drawing/2014/main" val="32555332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53381499"/>
              </p:ext>
            </p:extLst>
          </p:nvPr>
        </p:nvGraphicFramePr>
        <p:xfrm>
          <a:off x="4932040" y="1664389"/>
          <a:ext cx="3788394" cy="4122420"/>
        </p:xfrm>
        <a:graphic>
          <a:graphicData uri="http://schemas.openxmlformats.org/drawingml/2006/table">
            <a:tbl>
              <a:tblPr firstRow="1" bandRow="1">
                <a:tableStyleId>{5C22544A-7EE6-4342-B048-85BDC9FD1C3A}</a:tableStyleId>
              </a:tblPr>
              <a:tblGrid>
                <a:gridCol w="3788394">
                  <a:extLst>
                    <a:ext uri="{9D8B030D-6E8A-4147-A177-3AD203B41FA5}">
                      <a16:colId xmlns:a16="http://schemas.microsoft.com/office/drawing/2014/main" val="3512426680"/>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Composition</a:t>
                      </a:r>
                    </a:p>
                  </a:txBody>
                  <a:tcPr marL="68580" marR="68580" marT="34290" marB="34290">
                    <a:solidFill>
                      <a:schemeClr val="tx2">
                        <a:lumMod val="40000"/>
                        <a:lumOff val="60000"/>
                      </a:schemeClr>
                    </a:solidFill>
                  </a:tcPr>
                </a:tc>
                <a:extLst>
                  <a:ext uri="{0D108BD9-81ED-4DB2-BD59-A6C34878D82A}">
                    <a16:rowId xmlns:a16="http://schemas.microsoft.com/office/drawing/2014/main" val="3004727649"/>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Compose a sentence orally before writing it</a:t>
                      </a:r>
                      <a:endParaRPr lang="en-GB" sz="1100" b="1" dirty="0">
                        <a:effectLst/>
                        <a:latin typeface="Century Gothic" panose="020B0502020202020204" pitchFamily="34" charset="0"/>
                        <a:ea typeface="Times New Roman"/>
                        <a:cs typeface="Times New Roman"/>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159537127"/>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Sequence sentences to form short narratives</a:t>
                      </a:r>
                      <a:endParaRPr lang="en-GB" sz="1100" b="1" dirty="0">
                        <a:latin typeface="Century Gothic" pitchFamily="34"/>
                      </a:endParaRPr>
                    </a:p>
                  </a:txBody>
                  <a:tcPr marL="68580" marR="68580" marT="34290" marB="34290"/>
                </a:tc>
                <a:extLst>
                  <a:ext uri="{0D108BD9-81ED-4DB2-BD59-A6C34878D82A}">
                    <a16:rowId xmlns:a16="http://schemas.microsoft.com/office/drawing/2014/main" val="3816664823"/>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Sequence sentences in</a:t>
                      </a:r>
                      <a:r>
                        <a:rPr lang="en-GB" sz="1100" b="1" kern="1200" baseline="0" dirty="0">
                          <a:solidFill>
                            <a:schemeClr val="dk1"/>
                          </a:solidFill>
                          <a:effectLst/>
                          <a:latin typeface="Century Gothic" pitchFamily="34" charset="0"/>
                          <a:ea typeface="+mn-ea"/>
                          <a:cs typeface="+mn-cs"/>
                        </a:rPr>
                        <a:t> chronological order to recount an event or an experience</a:t>
                      </a:r>
                      <a:endParaRPr lang="en-GB" sz="1100" b="1" dirty="0">
                        <a:latin typeface="Century Gothic" pitchFamily="34"/>
                      </a:endParaRPr>
                    </a:p>
                  </a:txBody>
                  <a:tcPr marL="68580" marR="68580" marT="34290" marB="34290"/>
                </a:tc>
                <a:extLst>
                  <a:ext uri="{0D108BD9-81ED-4DB2-BD59-A6C34878D82A}">
                    <a16:rowId xmlns:a16="http://schemas.microsoft.com/office/drawing/2014/main" val="2705686605"/>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Re-read what they have written to check that it makes sense</a:t>
                      </a:r>
                      <a:endParaRPr lang="en-GB" sz="1100" b="1" dirty="0">
                        <a:latin typeface="Century Gothic" pitchFamily="34"/>
                      </a:endParaRPr>
                    </a:p>
                  </a:txBody>
                  <a:tcPr marL="68580" marR="68580" marT="34290" marB="34290"/>
                </a:tc>
                <a:extLst>
                  <a:ext uri="{0D108BD9-81ED-4DB2-BD59-A6C34878D82A}">
                    <a16:rowId xmlns:a16="http://schemas.microsoft.com/office/drawing/2014/main" val="1742644567"/>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Leave spaces between words</a:t>
                      </a:r>
                      <a:endParaRPr lang="en-GB" sz="1100" b="1" dirty="0">
                        <a:latin typeface="Century Gothic" pitchFamily="34"/>
                      </a:endParaRPr>
                    </a:p>
                  </a:txBody>
                  <a:tcPr marL="68580" marR="68580" marT="34290" marB="34290"/>
                </a:tc>
                <a:extLst>
                  <a:ext uri="{0D108BD9-81ED-4DB2-BD59-A6C34878D82A}">
                    <a16:rowId xmlns:a16="http://schemas.microsoft.com/office/drawing/2014/main" val="1802401766"/>
                  </a:ext>
                </a:extLst>
              </a:tr>
              <a:tr h="48006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Begin to punctuate sentences using a capital letter and a full stop, question mark or exclamation mark</a:t>
                      </a:r>
                      <a:endParaRPr lang="en-GB" sz="1100" b="1" dirty="0">
                        <a:latin typeface="Century Gothic" pitchFamily="34"/>
                      </a:endParaRPr>
                    </a:p>
                  </a:txBody>
                  <a:tcPr marL="68580" marR="68580" marT="34290" marB="34290"/>
                </a:tc>
                <a:extLst>
                  <a:ext uri="{0D108BD9-81ED-4DB2-BD59-A6C34878D82A}">
                    <a16:rowId xmlns:a16="http://schemas.microsoft.com/office/drawing/2014/main" val="1290534415"/>
                  </a:ext>
                </a:extLst>
              </a:tr>
              <a:tr h="48006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Use a capital letter for names of people, places, the days of the week, and the personal pronoun ‘I’</a:t>
                      </a:r>
                    </a:p>
                  </a:txBody>
                  <a:tcPr marL="68580" marR="68580" marT="34290" marB="34290"/>
                </a:tc>
                <a:extLst>
                  <a:ext uri="{0D108BD9-81ED-4DB2-BD59-A6C34878D82A}">
                    <a16:rowId xmlns:a16="http://schemas.microsoft.com/office/drawing/2014/main" val="911058481"/>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Use ‘and’ to join sentences together</a:t>
                      </a:r>
                      <a:endParaRPr lang="en-GB" sz="1100" b="1" dirty="0">
                        <a:latin typeface="Century Gothic" pitchFamily="34"/>
                      </a:endParaRPr>
                    </a:p>
                  </a:txBody>
                  <a:tcPr marL="68580" marR="68580" marT="34290" marB="34290"/>
                </a:tc>
                <a:extLst>
                  <a:ext uri="{0D108BD9-81ED-4DB2-BD59-A6C34878D82A}">
                    <a16:rowId xmlns:a16="http://schemas.microsoft.com/office/drawing/2014/main" val="3127409077"/>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Know how the prefix ‘un’ can be added to words to change meaning</a:t>
                      </a:r>
                      <a:endParaRPr lang="en-GB" sz="1100" b="1" dirty="0">
                        <a:latin typeface="Century Gothic" pitchFamily="34"/>
                      </a:endParaRPr>
                    </a:p>
                  </a:txBody>
                  <a:tcPr marL="68580" marR="68580" marT="34290" marB="34290"/>
                </a:tc>
                <a:extLst>
                  <a:ext uri="{0D108BD9-81ED-4DB2-BD59-A6C34878D82A}">
                    <a16:rowId xmlns:a16="http://schemas.microsoft.com/office/drawing/2014/main" val="1003927776"/>
                  </a:ext>
                </a:extLst>
              </a:tr>
              <a:tr h="342900">
                <a:tc>
                  <a:txBody>
                    <a:bodyPr/>
                    <a:lstStyle/>
                    <a:p>
                      <a:pPr marL="171450" lvl="0" indent="-171450">
                        <a:buSzPct val="100000"/>
                        <a:buFont typeface="Arial" panose="020B0604020202020204" pitchFamily="34" charset="0"/>
                        <a:buChar char="•"/>
                      </a:pPr>
                      <a:r>
                        <a:rPr lang="en-GB" sz="1100" b="1" dirty="0">
                          <a:latin typeface="Century Gothic" pitchFamily="34"/>
                        </a:rPr>
                        <a:t>Use the suffixes: s, es, ed, er and ing within their writing</a:t>
                      </a:r>
                    </a:p>
                  </a:txBody>
                  <a:tcPr marL="68580" marR="68580" marT="34290" marB="34290"/>
                </a:tc>
                <a:extLst>
                  <a:ext uri="{0D108BD9-81ED-4DB2-BD59-A6C34878D82A}">
                    <a16:rowId xmlns:a16="http://schemas.microsoft.com/office/drawing/2014/main" val="3284876133"/>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578647"/>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1 Objectives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223257733"/>
              </p:ext>
            </p:extLst>
          </p:nvPr>
        </p:nvGraphicFramePr>
        <p:xfrm>
          <a:off x="2123728" y="1628800"/>
          <a:ext cx="6013276" cy="4044290"/>
        </p:xfrm>
        <a:graphic>
          <a:graphicData uri="http://schemas.openxmlformats.org/drawingml/2006/table">
            <a:tbl>
              <a:tblPr firstRow="1" bandRow="1">
                <a:tableStyleId>{5C22544A-7EE6-4342-B048-85BDC9FD1C3A}</a:tableStyleId>
              </a:tblPr>
              <a:tblGrid>
                <a:gridCol w="6013276">
                  <a:extLst>
                    <a:ext uri="{9D8B030D-6E8A-4147-A177-3AD203B41FA5}">
                      <a16:colId xmlns:a16="http://schemas.microsoft.com/office/drawing/2014/main" val="2160225527"/>
                    </a:ext>
                  </a:extLst>
                </a:gridCol>
              </a:tblGrid>
              <a:tr h="496285">
                <a:tc>
                  <a:txBody>
                    <a:bodyPr/>
                    <a:lstStyle/>
                    <a:p>
                      <a:pPr marL="0" lvl="0" indent="0" algn="ctr">
                        <a:buSzPct val="100000"/>
                        <a:buFont typeface="Arial" pitchFamily="34"/>
                        <a:buNone/>
                      </a:pPr>
                      <a:r>
                        <a:rPr lang="en-GB" sz="1200" b="1" dirty="0">
                          <a:solidFill>
                            <a:schemeClr val="tx1"/>
                          </a:solidFill>
                          <a:latin typeface="Century Gothic" pitchFamily="34"/>
                        </a:rPr>
                        <a:t>Year 1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3719404607"/>
                  </a:ext>
                </a:extLst>
              </a:tr>
              <a:tr h="317797">
                <a:tc>
                  <a:txBody>
                    <a:bodyPr/>
                    <a:lstStyle/>
                    <a:p>
                      <a:pPr marL="171450" lvl="0" indent="-171450" algn="ctr">
                        <a:buSzPct val="100000"/>
                        <a:buFont typeface="Arial" pitchFamily="34"/>
                        <a:buChar char="•"/>
                      </a:pPr>
                      <a:r>
                        <a:rPr lang="en-GB" sz="1100" b="1" dirty="0">
                          <a:latin typeface="Century Gothic" pitchFamily="34"/>
                        </a:rPr>
                        <a:t>Speak clearly and confidently in front of others</a:t>
                      </a:r>
                    </a:p>
                  </a:txBody>
                  <a:tcPr marL="68580" marR="68580" marT="34290" marB="34290">
                    <a:solidFill>
                      <a:schemeClr val="accent2">
                        <a:lumMod val="20000"/>
                        <a:lumOff val="80000"/>
                      </a:schemeClr>
                    </a:solidFill>
                  </a:tcPr>
                </a:tc>
                <a:extLst>
                  <a:ext uri="{0D108BD9-81ED-4DB2-BD59-A6C34878D82A}">
                    <a16:rowId xmlns:a16="http://schemas.microsoft.com/office/drawing/2014/main" val="4168500023"/>
                  </a:ext>
                </a:extLst>
              </a:tr>
              <a:tr h="391804">
                <a:tc>
                  <a:txBody>
                    <a:bodyPr/>
                    <a:lstStyle/>
                    <a:p>
                      <a:pPr marL="171450" lvl="0" indent="-171450" algn="ctr">
                        <a:buSzPct val="100000"/>
                        <a:buFont typeface="Arial" pitchFamily="34"/>
                        <a:buChar char="•"/>
                      </a:pPr>
                      <a:r>
                        <a:rPr lang="en-GB" sz="1100" b="1" dirty="0">
                          <a:latin typeface="Century Gothic" pitchFamily="34"/>
                        </a:rPr>
                        <a:t>Retell a well-known story, remembering the main characters</a:t>
                      </a:r>
                    </a:p>
                  </a:txBody>
                  <a:tcPr marL="68580" marR="68580" marT="34290" marB="34290"/>
                </a:tc>
                <a:extLst>
                  <a:ext uri="{0D108BD9-81ED-4DB2-BD59-A6C34878D82A}">
                    <a16:rowId xmlns:a16="http://schemas.microsoft.com/office/drawing/2014/main" val="3065905527"/>
                  </a:ext>
                </a:extLst>
              </a:tr>
              <a:tr h="317797">
                <a:tc>
                  <a:txBody>
                    <a:bodyPr/>
                    <a:lstStyle/>
                    <a:p>
                      <a:pPr marL="171450" lvl="0" indent="-171450" algn="ctr">
                        <a:buSzPct val="100000"/>
                        <a:buFont typeface="Arial" pitchFamily="34"/>
                        <a:buChar char="•"/>
                      </a:pPr>
                      <a:r>
                        <a:rPr lang="en-GB" sz="1100" b="1" dirty="0">
                          <a:latin typeface="Century Gothic" pitchFamily="34"/>
                        </a:rPr>
                        <a:t>Prepare</a:t>
                      </a:r>
                      <a:r>
                        <a:rPr lang="en-GB" sz="1100" b="1" baseline="0" dirty="0">
                          <a:latin typeface="Century Gothic" pitchFamily="34"/>
                        </a:rPr>
                        <a:t> to u</a:t>
                      </a:r>
                      <a:r>
                        <a:rPr lang="en-GB" sz="1100" b="1" dirty="0">
                          <a:latin typeface="Century Gothic" pitchFamily="34"/>
                        </a:rPr>
                        <a:t>se ‘new’ words when communicating </a:t>
                      </a:r>
                    </a:p>
                  </a:txBody>
                  <a:tcPr marL="68580" marR="68580" marT="34290" marB="34290"/>
                </a:tc>
                <a:extLst>
                  <a:ext uri="{0D108BD9-81ED-4DB2-BD59-A6C34878D82A}">
                    <a16:rowId xmlns:a16="http://schemas.microsoft.com/office/drawing/2014/main" val="4214489731"/>
                  </a:ext>
                </a:extLst>
              </a:tr>
              <a:tr h="317797">
                <a:tc>
                  <a:txBody>
                    <a:bodyPr/>
                    <a:lstStyle/>
                    <a:p>
                      <a:pPr marL="171450" lvl="0" indent="-171450" algn="ctr">
                        <a:buSzPct val="100000"/>
                        <a:buFont typeface="Arial" pitchFamily="34"/>
                        <a:buChar char="•"/>
                      </a:pPr>
                      <a:r>
                        <a:rPr lang="en-GB" sz="1100" b="1" dirty="0">
                          <a:latin typeface="Century Gothic" pitchFamily="34"/>
                        </a:rPr>
                        <a:t>Hold attention well when collaborating with others</a:t>
                      </a:r>
                    </a:p>
                  </a:txBody>
                  <a:tcPr marL="68580" marR="68580" marT="34290" marB="34290"/>
                </a:tc>
                <a:extLst>
                  <a:ext uri="{0D108BD9-81ED-4DB2-BD59-A6C34878D82A}">
                    <a16:rowId xmlns:a16="http://schemas.microsoft.com/office/drawing/2014/main" val="89928532"/>
                  </a:ext>
                </a:extLst>
              </a:tr>
              <a:tr h="391804">
                <a:tc>
                  <a:txBody>
                    <a:bodyPr/>
                    <a:lstStyle/>
                    <a:p>
                      <a:pPr marL="171450" lvl="0" indent="-171450" algn="ctr">
                        <a:buSzPct val="100000"/>
                        <a:buFont typeface="Arial" pitchFamily="34"/>
                        <a:buChar char="•"/>
                      </a:pPr>
                      <a:r>
                        <a:rPr lang="en-GB" sz="1100" b="1" dirty="0">
                          <a:latin typeface="Century Gothic" pitchFamily="34"/>
                        </a:rPr>
                        <a:t>Does not stray away from main topic when engaged in collaborative</a:t>
                      </a:r>
                      <a:r>
                        <a:rPr lang="en-GB" sz="1100" b="1" baseline="0" dirty="0">
                          <a:latin typeface="Century Gothic" pitchFamily="34"/>
                        </a:rPr>
                        <a:t>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1648450282"/>
                  </a:ext>
                </a:extLst>
              </a:tr>
              <a:tr h="391804">
                <a:tc>
                  <a:txBody>
                    <a:bodyPr/>
                    <a:lstStyle/>
                    <a:p>
                      <a:pPr marL="171450" lvl="0" indent="-171450" algn="ctr">
                        <a:buSzPct val="100000"/>
                        <a:buFont typeface="Arial" pitchFamily="34"/>
                        <a:buChar char="•"/>
                      </a:pPr>
                      <a:r>
                        <a:rPr lang="en-GB" sz="1100" b="1" dirty="0">
                          <a:latin typeface="Century Gothic" pitchFamily="34"/>
                        </a:rPr>
                        <a:t>Prepare to ask relevant questions to extend understanding and knowledge</a:t>
                      </a:r>
                    </a:p>
                  </a:txBody>
                  <a:tcPr marL="68580" marR="68580" marT="34290" marB="34290"/>
                </a:tc>
                <a:extLst>
                  <a:ext uri="{0D108BD9-81ED-4DB2-BD59-A6C34878D82A}">
                    <a16:rowId xmlns:a16="http://schemas.microsoft.com/office/drawing/2014/main" val="3960539843"/>
                  </a:ext>
                </a:extLst>
              </a:tr>
              <a:tr h="317797">
                <a:tc>
                  <a:txBody>
                    <a:bodyPr/>
                    <a:lstStyle/>
                    <a:p>
                      <a:pPr marL="171450" lvl="0" indent="-171450" algn="ctr">
                        <a:buSzPct val="100000"/>
                        <a:buFont typeface="Arial" pitchFamily="34"/>
                        <a:buChar char="•"/>
                      </a:pPr>
                      <a:r>
                        <a:rPr lang="en-GB" sz="1100" b="1" dirty="0">
                          <a:latin typeface="Century Gothic" pitchFamily="34"/>
                        </a:rPr>
                        <a:t>Initiate conversation in collaborative situation</a:t>
                      </a:r>
                    </a:p>
                  </a:txBody>
                  <a:tcPr marL="68580" marR="68580" marT="34290" marB="34290"/>
                </a:tc>
                <a:extLst>
                  <a:ext uri="{0D108BD9-81ED-4DB2-BD59-A6C34878D82A}">
                    <a16:rowId xmlns:a16="http://schemas.microsoft.com/office/drawing/2014/main" val="1162757659"/>
                  </a:ext>
                </a:extLst>
              </a:tr>
              <a:tr h="391804">
                <a:tc>
                  <a:txBody>
                    <a:bodyPr/>
                    <a:lstStyle/>
                    <a:p>
                      <a:pPr marL="171450" lvl="0" indent="-171450" algn="ctr">
                        <a:buSzPct val="100000"/>
                        <a:buFont typeface="Arial" pitchFamily="34"/>
                        <a:buChar char="•"/>
                      </a:pPr>
                      <a:r>
                        <a:rPr lang="en-GB" sz="1100" b="1" dirty="0">
                          <a:latin typeface="Century Gothic" pitchFamily="34"/>
                        </a:rPr>
                        <a:t>Listen carefully to what others are saying in group</a:t>
                      </a:r>
                      <a:r>
                        <a:rPr lang="en-GB" sz="1100" b="1" baseline="0" dirty="0">
                          <a:latin typeface="Century Gothic" pitchFamily="34"/>
                        </a:rPr>
                        <a:t>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1991963548"/>
                  </a:ext>
                </a:extLst>
              </a:tr>
              <a:tr h="391804">
                <a:tc>
                  <a:txBody>
                    <a:bodyPr/>
                    <a:lstStyle/>
                    <a:p>
                      <a:pPr marL="171450" lvl="0" indent="-171450" algn="ctr">
                        <a:buSzPct val="100000"/>
                        <a:buFont typeface="Arial" pitchFamily="34"/>
                        <a:buChar char="•"/>
                      </a:pPr>
                      <a:r>
                        <a:rPr lang="en-GB" sz="1100" b="1" dirty="0">
                          <a:latin typeface="Century Gothic" pitchFamily="34"/>
                        </a:rPr>
                        <a:t>Respond appropriately to what others say</a:t>
                      </a:r>
                      <a:r>
                        <a:rPr lang="en-GB" sz="1100" b="1" baseline="0" dirty="0">
                          <a:latin typeface="Century Gothic" pitchFamily="34"/>
                        </a:rPr>
                        <a:t> in group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345427571"/>
                  </a:ext>
                </a:extLst>
              </a:tr>
              <a:tr h="317797">
                <a:tc>
                  <a:txBody>
                    <a:bodyPr/>
                    <a:lstStyle/>
                    <a:p>
                      <a:pPr marL="171450" lvl="0" indent="-171450" algn="ctr">
                        <a:buSzPct val="100000"/>
                        <a:buFont typeface="Arial" pitchFamily="34"/>
                        <a:buChar char="•"/>
                      </a:pPr>
                      <a:r>
                        <a:rPr lang="en-GB" sz="1100" b="1" dirty="0">
                          <a:latin typeface="Century Gothic" pitchFamily="34"/>
                        </a:rPr>
                        <a:t>Happy to join in with role play</a:t>
                      </a:r>
                    </a:p>
                  </a:txBody>
                  <a:tcPr marL="68580" marR="68580" marT="34290" marB="34290"/>
                </a:tc>
                <a:extLst>
                  <a:ext uri="{0D108BD9-81ED-4DB2-BD59-A6C34878D82A}">
                    <a16:rowId xmlns:a16="http://schemas.microsoft.com/office/drawing/2014/main" val="4060836073"/>
                  </a:ext>
                </a:extLst>
              </a:tr>
            </a:tbl>
          </a:graphicData>
        </a:graphic>
      </p:graphicFrame>
    </p:spTree>
    <p:extLst>
      <p:ext uri="{BB962C8B-B14F-4D97-AF65-F5344CB8AC3E}">
        <p14:creationId xmlns:p14="http://schemas.microsoft.com/office/powerpoint/2010/main" val="566542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588597"/>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5" name="Table 4"/>
          <p:cNvGraphicFramePr>
            <a:graphicFrameLocks noGrp="1"/>
          </p:cNvGraphicFramePr>
          <p:nvPr>
            <p:extLst>
              <p:ext uri="{D42A27DB-BD31-4B8C-83A1-F6EECF244321}">
                <p14:modId xmlns:p14="http://schemas.microsoft.com/office/powerpoint/2010/main" val="3172904126"/>
              </p:ext>
            </p:extLst>
          </p:nvPr>
        </p:nvGraphicFramePr>
        <p:xfrm>
          <a:off x="1943100" y="1712545"/>
          <a:ext cx="6589340" cy="3868243"/>
        </p:xfrm>
        <a:graphic>
          <a:graphicData uri="http://schemas.openxmlformats.org/drawingml/2006/table">
            <a:tbl>
              <a:tblPr firstRow="1" bandRow="1">
                <a:tableStyleId>{5C22544A-7EE6-4342-B048-85BDC9FD1C3A}</a:tableStyleId>
              </a:tblPr>
              <a:tblGrid>
                <a:gridCol w="6589340">
                  <a:extLst>
                    <a:ext uri="{9D8B030D-6E8A-4147-A177-3AD203B41FA5}">
                      <a16:colId xmlns:a16="http://schemas.microsoft.com/office/drawing/2014/main" val="1801451162"/>
                    </a:ext>
                  </a:extLst>
                </a:gridCol>
              </a:tblGrid>
              <a:tr h="487971">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Reading</a:t>
                      </a:r>
                    </a:p>
                  </a:txBody>
                  <a:tcPr marL="68580" marR="68580" marT="34290" marB="34290">
                    <a:solidFill>
                      <a:schemeClr val="tx2">
                        <a:lumMod val="40000"/>
                        <a:lumOff val="60000"/>
                      </a:schemeClr>
                    </a:solidFill>
                  </a:tcPr>
                </a:tc>
                <a:extLst>
                  <a:ext uri="{0D108BD9-81ED-4DB2-BD59-A6C34878D82A}">
                    <a16:rowId xmlns:a16="http://schemas.microsoft.com/office/drawing/2014/main" val="2419435323"/>
                  </a:ext>
                </a:extLst>
              </a:tr>
              <a:tr h="312473">
                <a:tc>
                  <a:txBody>
                    <a:bodyPr/>
                    <a:lstStyle/>
                    <a:p>
                      <a:pPr marL="171450" lvl="0" indent="-171450" algn="ctr">
                        <a:buSzPct val="100000"/>
                        <a:buFont typeface="Arial" pitchFamily="34"/>
                        <a:buChar char="•"/>
                      </a:pPr>
                      <a:r>
                        <a:rPr lang="en-GB" sz="1100" b="1" dirty="0">
                          <a:solidFill>
                            <a:schemeClr val="tx1"/>
                          </a:solidFill>
                          <a:latin typeface="Century Gothic" pitchFamily="34"/>
                        </a:rPr>
                        <a:t>Read accurately and confidently words of 2 or more syllables</a:t>
                      </a:r>
                    </a:p>
                  </a:txBody>
                  <a:tcPr marL="68580" marR="68580" marT="34290" marB="34290">
                    <a:solidFill>
                      <a:schemeClr val="accent2">
                        <a:lumMod val="20000"/>
                        <a:lumOff val="80000"/>
                      </a:schemeClr>
                    </a:solidFill>
                  </a:tcPr>
                </a:tc>
                <a:extLst>
                  <a:ext uri="{0D108BD9-81ED-4DB2-BD59-A6C34878D82A}">
                    <a16:rowId xmlns:a16="http://schemas.microsoft.com/office/drawing/2014/main" val="1062779215"/>
                  </a:ext>
                </a:extLst>
              </a:tr>
              <a:tr h="312473">
                <a:tc>
                  <a:txBody>
                    <a:bodyPr/>
                    <a:lstStyle/>
                    <a:p>
                      <a:pPr marL="171450" lvl="0" indent="-171450" algn="ctr">
                        <a:buSzPct val="100000"/>
                        <a:buFont typeface="Arial" pitchFamily="34"/>
                        <a:buChar char="•"/>
                      </a:pPr>
                      <a:r>
                        <a:rPr lang="en-GB" sz="1100" b="1" dirty="0">
                          <a:latin typeface="Century Gothic" pitchFamily="34"/>
                        </a:rPr>
                        <a:t>Talk about favourite authors or genre of books</a:t>
                      </a:r>
                    </a:p>
                  </a:txBody>
                  <a:tcPr marL="68580" marR="68580" marT="34290" marB="34290"/>
                </a:tc>
                <a:extLst>
                  <a:ext uri="{0D108BD9-81ED-4DB2-BD59-A6C34878D82A}">
                    <a16:rowId xmlns:a16="http://schemas.microsoft.com/office/drawing/2014/main" val="2274783202"/>
                  </a:ext>
                </a:extLst>
              </a:tr>
              <a:tr h="312473">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Can predict what happens next in familiar stories</a:t>
                      </a:r>
                    </a:p>
                  </a:txBody>
                  <a:tcPr marL="68580" marR="68580" marT="34290" marB="34290"/>
                </a:tc>
                <a:extLst>
                  <a:ext uri="{0D108BD9-81ED-4DB2-BD59-A6C34878D82A}">
                    <a16:rowId xmlns:a16="http://schemas.microsoft.com/office/drawing/2014/main" val="4067279227"/>
                  </a:ext>
                </a:extLst>
              </a:tr>
              <a:tr h="312473">
                <a:tc>
                  <a:txBody>
                    <a:bodyPr/>
                    <a:lstStyle/>
                    <a:p>
                      <a:pPr marL="171450" lvl="0" indent="-171450" algn="ctr">
                        <a:buSzPct val="100000"/>
                        <a:buFont typeface="Arial" pitchFamily="34"/>
                        <a:buChar char="•"/>
                      </a:pPr>
                      <a:r>
                        <a:rPr lang="en-GB" sz="1100" b="1" dirty="0">
                          <a:latin typeface="Century Gothic" pitchFamily="34"/>
                        </a:rPr>
                        <a:t>Happy to read aloud in front of others</a:t>
                      </a:r>
                    </a:p>
                  </a:txBody>
                  <a:tcPr marL="68580" marR="68580" marT="34290" marB="34290"/>
                </a:tc>
                <a:extLst>
                  <a:ext uri="{0D108BD9-81ED-4DB2-BD59-A6C34878D82A}">
                    <a16:rowId xmlns:a16="http://schemas.microsoft.com/office/drawing/2014/main" val="1581844166"/>
                  </a:ext>
                </a:extLst>
              </a:tr>
              <a:tr h="385241">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Tell someone about likes and dislikes related to story they have read or a</a:t>
                      </a:r>
                      <a:r>
                        <a:rPr lang="en-GB" sz="1100" b="1" baseline="0" dirty="0">
                          <a:latin typeface="Century Gothic" pitchFamily="34"/>
                        </a:rPr>
                        <a:t> story they have had read to them</a:t>
                      </a:r>
                      <a:endParaRPr lang="en-GB" sz="1100" b="1" dirty="0">
                        <a:latin typeface="Century Gothic" pitchFamily="34"/>
                      </a:endParaRPr>
                    </a:p>
                  </a:txBody>
                  <a:tcPr marL="68580" marR="68580" marT="34290" marB="34290"/>
                </a:tc>
                <a:extLst>
                  <a:ext uri="{0D108BD9-81ED-4DB2-BD59-A6C34878D82A}">
                    <a16:rowId xmlns:a16="http://schemas.microsoft.com/office/drawing/2014/main" val="2798174734"/>
                  </a:ext>
                </a:extLst>
              </a:tr>
              <a:tr h="385241">
                <a:tc>
                  <a:txBody>
                    <a:bodyPr/>
                    <a:lstStyle/>
                    <a:p>
                      <a:pPr marL="171450" lvl="0" indent="-171450" algn="ctr">
                        <a:buSzPct val="100000"/>
                        <a:buFont typeface="Arial" pitchFamily="34"/>
                        <a:buChar char="•"/>
                      </a:pPr>
                      <a:r>
                        <a:rPr lang="en-GB" sz="1100" b="1" dirty="0">
                          <a:latin typeface="Century Gothic" pitchFamily="34"/>
                        </a:rPr>
                        <a:t>Read</a:t>
                      </a:r>
                      <a:r>
                        <a:rPr lang="en-GB" sz="1100" b="1" baseline="0" dirty="0">
                          <a:latin typeface="Century Gothic" pitchFamily="34"/>
                        </a:rPr>
                        <a:t> a number of signs and labels in the environment drawing from phonic knowledge when doing so</a:t>
                      </a:r>
                      <a:endParaRPr lang="en-GB" sz="1100" b="1" dirty="0">
                        <a:latin typeface="Century Gothic" pitchFamily="34"/>
                      </a:endParaRPr>
                    </a:p>
                  </a:txBody>
                  <a:tcPr marL="68580" marR="68580" marT="34290" marB="34290"/>
                </a:tc>
                <a:extLst>
                  <a:ext uri="{0D108BD9-81ED-4DB2-BD59-A6C34878D82A}">
                    <a16:rowId xmlns:a16="http://schemas.microsoft.com/office/drawing/2014/main" val="1311867092"/>
                  </a:ext>
                </a:extLst>
              </a:tr>
              <a:tr h="385241">
                <a:tc>
                  <a:txBody>
                    <a:bodyPr/>
                    <a:lstStyle/>
                    <a:p>
                      <a:pPr marL="171450" lvl="0" indent="-171450" algn="ctr">
                        <a:buSzPct val="100000"/>
                        <a:buFont typeface="Arial" pitchFamily="34"/>
                        <a:buChar char="•"/>
                      </a:pPr>
                      <a:r>
                        <a:rPr lang="en-GB" sz="1100" b="1" dirty="0">
                          <a:solidFill>
                            <a:schemeClr val="tx1"/>
                          </a:solidFill>
                          <a:latin typeface="Century Gothic" pitchFamily="34"/>
                        </a:rPr>
                        <a:t>Aware of mistakes made because reading does not make sense</a:t>
                      </a:r>
                    </a:p>
                  </a:txBody>
                  <a:tcPr marL="68580" marR="68580" marT="34290" marB="34290"/>
                </a:tc>
                <a:extLst>
                  <a:ext uri="{0D108BD9-81ED-4DB2-BD59-A6C34878D82A}">
                    <a16:rowId xmlns:a16="http://schemas.microsoft.com/office/drawing/2014/main" val="2999559684"/>
                  </a:ext>
                </a:extLst>
              </a:tr>
              <a:tr h="312473">
                <a:tc>
                  <a:txBody>
                    <a:bodyPr/>
                    <a:lstStyle/>
                    <a:p>
                      <a:pPr marL="171450" lvl="0" indent="-171450" algn="ctr">
                        <a:buSzPct val="100000"/>
                        <a:buFont typeface="Arial" pitchFamily="34"/>
                        <a:buChar char="•"/>
                      </a:pPr>
                      <a:r>
                        <a:rPr lang="en-GB" sz="1100" b="1" dirty="0">
                          <a:latin typeface="Century Gothic" pitchFamily="34"/>
                        </a:rPr>
                        <a:t>Re-read a passage if unhappy with own comprehension</a:t>
                      </a:r>
                    </a:p>
                  </a:txBody>
                  <a:tcPr marL="68580" marR="68580" marT="34290" marB="34290"/>
                </a:tc>
                <a:extLst>
                  <a:ext uri="{0D108BD9-81ED-4DB2-BD59-A6C34878D82A}">
                    <a16:rowId xmlns:a16="http://schemas.microsoft.com/office/drawing/2014/main" val="933884020"/>
                  </a:ext>
                </a:extLst>
              </a:tr>
              <a:tr h="312473">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Growing awareness of how non fiction texts are organised</a:t>
                      </a:r>
                    </a:p>
                  </a:txBody>
                  <a:tcPr marL="68580" marR="68580" marT="34290" marB="34290"/>
                </a:tc>
                <a:extLst>
                  <a:ext uri="{0D108BD9-81ED-4DB2-BD59-A6C34878D82A}">
                    <a16:rowId xmlns:a16="http://schemas.microsoft.com/office/drawing/2014/main" val="3735344430"/>
                  </a:ext>
                </a:extLst>
              </a:tr>
              <a:tr h="312473">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Use illustrations as an important feature in aiding reading</a:t>
                      </a:r>
                    </a:p>
                  </a:txBody>
                  <a:tcPr marL="68580" marR="68580" marT="34290" marB="34290"/>
                </a:tc>
                <a:extLst>
                  <a:ext uri="{0D108BD9-81ED-4DB2-BD59-A6C34878D82A}">
                    <a16:rowId xmlns:a16="http://schemas.microsoft.com/office/drawing/2014/main" val="1807683118"/>
                  </a:ext>
                </a:extLst>
              </a:tr>
            </a:tbl>
          </a:graphicData>
        </a:graphic>
      </p:graphicFrame>
    </p:spTree>
    <p:extLst>
      <p:ext uri="{BB962C8B-B14F-4D97-AF65-F5344CB8AC3E}">
        <p14:creationId xmlns:p14="http://schemas.microsoft.com/office/powerpoint/2010/main" val="348098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35696" y="540102"/>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2505483177"/>
              </p:ext>
            </p:extLst>
          </p:nvPr>
        </p:nvGraphicFramePr>
        <p:xfrm>
          <a:off x="1682758" y="1556792"/>
          <a:ext cx="6921689" cy="4176465"/>
        </p:xfrm>
        <a:graphic>
          <a:graphicData uri="http://schemas.openxmlformats.org/drawingml/2006/table">
            <a:tbl>
              <a:tblPr firstRow="1" bandRow="1">
                <a:tableStyleId>{5C22544A-7EE6-4342-B048-85BDC9FD1C3A}</a:tableStyleId>
              </a:tblPr>
              <a:tblGrid>
                <a:gridCol w="6921689">
                  <a:extLst>
                    <a:ext uri="{9D8B030D-6E8A-4147-A177-3AD203B41FA5}">
                      <a16:colId xmlns:a16="http://schemas.microsoft.com/office/drawing/2014/main" val="2409718020"/>
                    </a:ext>
                  </a:extLst>
                </a:gridCol>
              </a:tblGrid>
              <a:tr h="512505">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Writing</a:t>
                      </a:r>
                    </a:p>
                  </a:txBody>
                  <a:tcPr marL="68580" marR="68580" marT="34290" marB="34290">
                    <a:solidFill>
                      <a:schemeClr val="tx2">
                        <a:lumMod val="40000"/>
                        <a:lumOff val="60000"/>
                      </a:schemeClr>
                    </a:solidFill>
                  </a:tcPr>
                </a:tc>
                <a:extLst>
                  <a:ext uri="{0D108BD9-81ED-4DB2-BD59-A6C34878D82A}">
                    <a16:rowId xmlns:a16="http://schemas.microsoft.com/office/drawing/2014/main" val="4087109711"/>
                  </a:ext>
                </a:extLst>
              </a:tr>
              <a:tr h="328183">
                <a:tc>
                  <a:txBody>
                    <a:bodyPr/>
                    <a:lstStyle/>
                    <a:p>
                      <a:pPr marL="171450" lvl="0" indent="-171450" algn="ctr">
                        <a:buSzPct val="100000"/>
                        <a:buFont typeface="Arial" pitchFamily="34"/>
                        <a:buChar char="•"/>
                      </a:pPr>
                      <a:r>
                        <a:rPr lang="en-GB" sz="1100" b="1" dirty="0">
                          <a:solidFill>
                            <a:schemeClr val="tx1"/>
                          </a:solidFill>
                          <a:latin typeface="Century Gothic" pitchFamily="34"/>
                        </a:rPr>
                        <a:t>Write short stories about something</a:t>
                      </a:r>
                      <a:r>
                        <a:rPr lang="en-GB" sz="1100" b="1" baseline="0" dirty="0">
                          <a:solidFill>
                            <a:schemeClr val="tx1"/>
                          </a:solidFill>
                          <a:latin typeface="Century Gothic" pitchFamily="34"/>
                        </a:rPr>
                        <a:t> personal to them</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493664227"/>
                  </a:ext>
                </a:extLst>
              </a:tr>
              <a:tr h="404609">
                <a:tc>
                  <a:txBody>
                    <a:bodyPr/>
                    <a:lstStyle/>
                    <a:p>
                      <a:pPr marL="171450" lvl="0" indent="-171450" algn="ctr">
                        <a:buSzPct val="100000"/>
                        <a:buFont typeface="Arial" pitchFamily="34"/>
                        <a:buChar char="•"/>
                      </a:pPr>
                      <a:r>
                        <a:rPr lang="en-GB" sz="1100" b="1" dirty="0">
                          <a:latin typeface="Century Gothic" pitchFamily="34"/>
                        </a:rPr>
                        <a:t>Sequence a short story or series of events related to learning in science, history and geography </a:t>
                      </a:r>
                    </a:p>
                  </a:txBody>
                  <a:tcPr marL="68580" marR="68580" marT="34290" marB="34290"/>
                </a:tc>
                <a:extLst>
                  <a:ext uri="{0D108BD9-81ED-4DB2-BD59-A6C34878D82A}">
                    <a16:rowId xmlns:a16="http://schemas.microsoft.com/office/drawing/2014/main" val="760395639"/>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Writing makes sense to the reader without</a:t>
                      </a:r>
                      <a:r>
                        <a:rPr lang="en-GB" sz="1100" b="1" baseline="0" dirty="0">
                          <a:latin typeface="Century Gothic" pitchFamily="34"/>
                        </a:rPr>
                        <a:t> additional explanation</a:t>
                      </a:r>
                      <a:endParaRPr lang="en-GB" sz="1100" b="1" dirty="0">
                        <a:latin typeface="Century Gothic" pitchFamily="34"/>
                      </a:endParaRPr>
                    </a:p>
                  </a:txBody>
                  <a:tcPr marL="68580" marR="68580" marT="34290" marB="34290"/>
                </a:tc>
                <a:extLst>
                  <a:ext uri="{0D108BD9-81ED-4DB2-BD59-A6C34878D82A}">
                    <a16:rowId xmlns:a16="http://schemas.microsoft.com/office/drawing/2014/main" val="2857926621"/>
                  </a:ext>
                </a:extLst>
              </a:tr>
              <a:tr h="328183">
                <a:tc>
                  <a:txBody>
                    <a:bodyPr/>
                    <a:lstStyle/>
                    <a:p>
                      <a:pPr marL="171450" lvl="0" indent="-171450" algn="ctr">
                        <a:buSzPct val="100000"/>
                        <a:buFont typeface="Arial" pitchFamily="34"/>
                        <a:buChar char="•"/>
                      </a:pPr>
                      <a:r>
                        <a:rPr lang="en-GB" sz="1100" b="1" dirty="0">
                          <a:latin typeface="Century Gothic" pitchFamily="34"/>
                        </a:rPr>
                        <a:t>Confident</a:t>
                      </a:r>
                      <a:r>
                        <a:rPr lang="en-GB" sz="1100" b="1" baseline="0" dirty="0">
                          <a:latin typeface="Century Gothic" pitchFamily="34"/>
                        </a:rPr>
                        <a:t> in c</a:t>
                      </a:r>
                      <a:r>
                        <a:rPr lang="en-GB" sz="1100" b="1" dirty="0">
                          <a:latin typeface="Century Gothic" pitchFamily="34"/>
                        </a:rPr>
                        <a:t>hanging the way sentences start</a:t>
                      </a:r>
                    </a:p>
                  </a:txBody>
                  <a:tcPr marL="68580" marR="68580" marT="34290" marB="34290"/>
                </a:tc>
                <a:extLst>
                  <a:ext uri="{0D108BD9-81ED-4DB2-BD59-A6C34878D82A}">
                    <a16:rowId xmlns:a16="http://schemas.microsoft.com/office/drawing/2014/main" val="2421398676"/>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1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Make sentences longer and use words other than ‘and’ and ‘then’ to join ideas together</a:t>
                      </a:r>
                      <a:endParaRPr lang="en-GB" sz="11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669615108"/>
                  </a:ext>
                </a:extLst>
              </a:tr>
              <a:tr h="404609">
                <a:tc>
                  <a:txBody>
                    <a:bodyPr/>
                    <a:lstStyle/>
                    <a:p>
                      <a:pPr marL="171450" lvl="0" indent="-171450" algn="ctr">
                        <a:buSzPct val="100000"/>
                        <a:buFont typeface="Arial" pitchFamily="34"/>
                        <a:buChar char="•"/>
                      </a:pPr>
                      <a:r>
                        <a:rPr lang="en-GB" sz="1100" b="1" dirty="0">
                          <a:latin typeface="Century Gothic" pitchFamily="34"/>
                        </a:rPr>
                        <a:t>Use new vocabulary for</a:t>
                      </a:r>
                      <a:r>
                        <a:rPr lang="en-GB" sz="1100" b="1" baseline="0" dirty="0">
                          <a:latin typeface="Century Gothic" pitchFamily="34"/>
                        </a:rPr>
                        <a:t> the first time in story or explanations and is excited about experimenting with new vocabulary </a:t>
                      </a:r>
                      <a:endParaRPr lang="en-GB" sz="1100" b="1" dirty="0">
                        <a:latin typeface="Century Gothic" pitchFamily="34"/>
                      </a:endParaRPr>
                    </a:p>
                  </a:txBody>
                  <a:tcPr marL="68580" marR="68580" marT="34290" marB="34290"/>
                </a:tc>
                <a:extLst>
                  <a:ext uri="{0D108BD9-81ED-4DB2-BD59-A6C34878D82A}">
                    <a16:rowId xmlns:a16="http://schemas.microsoft.com/office/drawing/2014/main" val="340369240"/>
                  </a:ext>
                </a:extLst>
              </a:tr>
              <a:tr h="328183">
                <a:tc>
                  <a:txBody>
                    <a:bodyPr/>
                    <a:lstStyle/>
                    <a:p>
                      <a:pPr marL="171450" lvl="0" indent="-171450" algn="ctr">
                        <a:buSzPct val="100000"/>
                        <a:buFont typeface="Arial" pitchFamily="34"/>
                        <a:buChar char="•"/>
                      </a:pPr>
                      <a:r>
                        <a:rPr lang="en-GB" sz="1100" b="1" dirty="0">
                          <a:solidFill>
                            <a:schemeClr val="tx1"/>
                          </a:solidFill>
                          <a:latin typeface="Century Gothic" pitchFamily="34"/>
                        </a:rPr>
                        <a:t>Know which letters sit below the line and which are tall letters</a:t>
                      </a:r>
                    </a:p>
                  </a:txBody>
                  <a:tcPr marL="68580" marR="68580" marT="34290" marB="34290"/>
                </a:tc>
                <a:extLst>
                  <a:ext uri="{0D108BD9-81ED-4DB2-BD59-A6C34878D82A}">
                    <a16:rowId xmlns:a16="http://schemas.microsoft.com/office/drawing/2014/main" val="2804079005"/>
                  </a:ext>
                </a:extLst>
              </a:tr>
              <a:tr h="328183">
                <a:tc>
                  <a:txBody>
                    <a:bodyPr/>
                    <a:lstStyle/>
                    <a:p>
                      <a:pPr marL="171450" lvl="0" indent="-171450" algn="ctr">
                        <a:buSzPct val="100000"/>
                        <a:buFont typeface="Arial" pitchFamily="34"/>
                        <a:buChar char="•"/>
                      </a:pPr>
                      <a:r>
                        <a:rPr lang="en-GB" sz="1100" b="1" dirty="0">
                          <a:latin typeface="Century Gothic" pitchFamily="34"/>
                        </a:rPr>
                        <a:t>Consistent in use of l</a:t>
                      </a:r>
                      <a:r>
                        <a:rPr lang="en-GB" sz="1100" b="1" dirty="0">
                          <a:solidFill>
                            <a:schemeClr val="tx1"/>
                          </a:solidFill>
                          <a:latin typeface="Century Gothic" pitchFamily="34"/>
                        </a:rPr>
                        <a:t>ower</a:t>
                      </a:r>
                      <a:r>
                        <a:rPr lang="en-GB" sz="1100" b="1" dirty="0">
                          <a:solidFill>
                            <a:srgbClr val="FF0000"/>
                          </a:solidFill>
                          <a:latin typeface="Century Gothic" pitchFamily="34"/>
                        </a:rPr>
                        <a:t> </a:t>
                      </a:r>
                      <a:r>
                        <a:rPr lang="en-GB" sz="1100" b="1" dirty="0">
                          <a:latin typeface="Century Gothic" pitchFamily="34"/>
                        </a:rPr>
                        <a:t>case and capital letters</a:t>
                      </a:r>
                    </a:p>
                  </a:txBody>
                  <a:tcPr marL="68580" marR="68580" marT="34290" marB="34290"/>
                </a:tc>
                <a:extLst>
                  <a:ext uri="{0D108BD9-81ED-4DB2-BD59-A6C34878D82A}">
                    <a16:rowId xmlns:a16="http://schemas.microsoft.com/office/drawing/2014/main" val="3547273496"/>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Sound out spelling when not sure and come up with phonetically plausible attempts at spelling unfamiliar words</a:t>
                      </a:r>
                    </a:p>
                  </a:txBody>
                  <a:tcPr marL="68580" marR="68580" marT="34290" marB="34290"/>
                </a:tc>
                <a:extLst>
                  <a:ext uri="{0D108BD9-81ED-4DB2-BD59-A6C34878D82A}">
                    <a16:rowId xmlns:a16="http://schemas.microsoft.com/office/drawing/2014/main" val="1776608034"/>
                  </a:ext>
                </a:extLst>
              </a:tr>
              <a:tr h="328183">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Spell almost</a:t>
                      </a:r>
                      <a:r>
                        <a:rPr lang="en-GB" sz="1100" b="1" baseline="0" dirty="0">
                          <a:latin typeface="Century Gothic" pitchFamily="34"/>
                        </a:rPr>
                        <a:t> all words in the Year 1 and 2  list accurately.</a:t>
                      </a:r>
                      <a:endParaRPr lang="en-GB" sz="1100" b="1" dirty="0">
                        <a:latin typeface="Century Gothic" pitchFamily="34"/>
                      </a:endParaRPr>
                    </a:p>
                  </a:txBody>
                  <a:tcPr marL="68580" marR="68580" marT="34290" marB="34290"/>
                </a:tc>
                <a:extLst>
                  <a:ext uri="{0D108BD9-81ED-4DB2-BD59-A6C34878D82A}">
                    <a16:rowId xmlns:a16="http://schemas.microsoft.com/office/drawing/2014/main" val="1404440455"/>
                  </a:ext>
                </a:extLst>
              </a:tr>
            </a:tbl>
          </a:graphicData>
        </a:graphic>
      </p:graphicFrame>
    </p:spTree>
    <p:extLst>
      <p:ext uri="{BB962C8B-B14F-4D97-AF65-F5344CB8AC3E}">
        <p14:creationId xmlns:p14="http://schemas.microsoft.com/office/powerpoint/2010/main" val="1834008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3171802113"/>
              </p:ext>
            </p:extLst>
          </p:nvPr>
        </p:nvGraphicFramePr>
        <p:xfrm>
          <a:off x="1879526" y="1700811"/>
          <a:ext cx="6760588" cy="3972279"/>
        </p:xfrm>
        <a:graphic>
          <a:graphicData uri="http://schemas.openxmlformats.org/drawingml/2006/table">
            <a:tbl>
              <a:tblPr firstRow="1" bandRow="1">
                <a:tableStyleId>{5C22544A-7EE6-4342-B048-85BDC9FD1C3A}</a:tableStyleId>
              </a:tblPr>
              <a:tblGrid>
                <a:gridCol w="6760588">
                  <a:extLst>
                    <a:ext uri="{9D8B030D-6E8A-4147-A177-3AD203B41FA5}">
                      <a16:colId xmlns:a16="http://schemas.microsoft.com/office/drawing/2014/main" val="4112833738"/>
                    </a:ext>
                  </a:extLst>
                </a:gridCol>
              </a:tblGrid>
              <a:tr h="487449">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948377164"/>
                  </a:ext>
                </a:extLst>
              </a:tr>
              <a:tr h="312138">
                <a:tc>
                  <a:txBody>
                    <a:bodyPr/>
                    <a:lstStyle/>
                    <a:p>
                      <a:pPr marL="171450" lvl="0" indent="-171450" algn="ctr">
                        <a:buSzPct val="100000"/>
                        <a:buFont typeface="Arial" pitchFamily="34"/>
                        <a:buChar char="•"/>
                      </a:pPr>
                      <a:r>
                        <a:rPr lang="en-GB" sz="1100" b="1" dirty="0">
                          <a:latin typeface="Century Gothic" pitchFamily="34"/>
                        </a:rPr>
                        <a:t>Justify answers,</a:t>
                      </a:r>
                      <a:r>
                        <a:rPr lang="en-GB" sz="1100" b="1" baseline="0" dirty="0">
                          <a:latin typeface="Century Gothic" pitchFamily="34"/>
                        </a:rPr>
                        <a:t> a</a:t>
                      </a:r>
                      <a:r>
                        <a:rPr lang="en-GB" sz="1100" b="1" dirty="0">
                          <a:latin typeface="Century Gothic" pitchFamily="34"/>
                        </a:rPr>
                        <a:t>rguments and opinions when challenged</a:t>
                      </a:r>
                    </a:p>
                  </a:txBody>
                  <a:tcPr marL="68580" marR="68580" marT="34290" marB="34290">
                    <a:solidFill>
                      <a:schemeClr val="accent2">
                        <a:lumMod val="20000"/>
                        <a:lumOff val="80000"/>
                      </a:schemeClr>
                    </a:solidFill>
                  </a:tcPr>
                </a:tc>
                <a:extLst>
                  <a:ext uri="{0D108BD9-81ED-4DB2-BD59-A6C34878D82A}">
                    <a16:rowId xmlns:a16="http://schemas.microsoft.com/office/drawing/2014/main" val="3885304143"/>
                  </a:ext>
                </a:extLst>
              </a:tr>
              <a:tr h="384828">
                <a:tc>
                  <a:txBody>
                    <a:bodyPr/>
                    <a:lstStyle/>
                    <a:p>
                      <a:pPr marL="171450" lvl="0" indent="-171450" algn="ctr">
                        <a:buSzPct val="100000"/>
                        <a:buFont typeface="Arial" pitchFamily="34"/>
                        <a:buChar char="•"/>
                      </a:pPr>
                      <a:r>
                        <a:rPr lang="en-GB" sz="1100" b="1" dirty="0">
                          <a:latin typeface="Century Gothic" pitchFamily="34"/>
                        </a:rPr>
                        <a:t>Give well-structured descriptions, explanations and narratives for different purposes</a:t>
                      </a:r>
                    </a:p>
                  </a:txBody>
                  <a:tcPr marL="68580" marR="68580" marT="34290" marB="34290"/>
                </a:tc>
                <a:extLst>
                  <a:ext uri="{0D108BD9-81ED-4DB2-BD59-A6C34878D82A}">
                    <a16:rowId xmlns:a16="http://schemas.microsoft.com/office/drawing/2014/main" val="3346769286"/>
                  </a:ext>
                </a:extLst>
              </a:tr>
              <a:tr h="312138">
                <a:tc>
                  <a:txBody>
                    <a:bodyPr/>
                    <a:lstStyle/>
                    <a:p>
                      <a:pPr marL="171450" lvl="0" indent="-171450" algn="ctr">
                        <a:buSzPct val="100000"/>
                        <a:buFont typeface="Arial" pitchFamily="34"/>
                        <a:buChar char="•"/>
                      </a:pPr>
                      <a:r>
                        <a:rPr lang="en-GB" sz="1100" b="1" dirty="0">
                          <a:latin typeface="Century Gothic" pitchFamily="34"/>
                        </a:rPr>
                        <a:t>Express personal feelings</a:t>
                      </a:r>
                      <a:r>
                        <a:rPr lang="en-GB" sz="1100" b="1" baseline="0" dirty="0">
                          <a:latin typeface="Century Gothic" pitchFamily="34"/>
                        </a:rPr>
                        <a:t> when involved in discussions</a:t>
                      </a:r>
                      <a:endParaRPr lang="en-GB" sz="1100" b="1" dirty="0">
                        <a:latin typeface="Century Gothic" pitchFamily="34"/>
                      </a:endParaRPr>
                    </a:p>
                  </a:txBody>
                  <a:tcPr marL="68580" marR="68580" marT="34290" marB="34290"/>
                </a:tc>
                <a:extLst>
                  <a:ext uri="{0D108BD9-81ED-4DB2-BD59-A6C34878D82A}">
                    <a16:rowId xmlns:a16="http://schemas.microsoft.com/office/drawing/2014/main" val="2565443587"/>
                  </a:ext>
                </a:extLst>
              </a:tr>
              <a:tr h="312138">
                <a:tc>
                  <a:txBody>
                    <a:bodyPr/>
                    <a:lstStyle/>
                    <a:p>
                      <a:pPr marL="171450" lvl="0" indent="-171450" algn="ctr">
                        <a:buSzPct val="100000"/>
                        <a:buFont typeface="Arial" pitchFamily="34"/>
                        <a:buChar char="•"/>
                      </a:pPr>
                      <a:r>
                        <a:rPr lang="en-GB" sz="1100" b="1" dirty="0">
                          <a:latin typeface="Century Gothic" pitchFamily="34"/>
                        </a:rPr>
                        <a:t>Participate keenly in discussions and debates</a:t>
                      </a:r>
                    </a:p>
                  </a:txBody>
                  <a:tcPr marL="68580" marR="68580" marT="34290" marB="34290"/>
                </a:tc>
                <a:extLst>
                  <a:ext uri="{0D108BD9-81ED-4DB2-BD59-A6C34878D82A}">
                    <a16:rowId xmlns:a16="http://schemas.microsoft.com/office/drawing/2014/main" val="992323776"/>
                  </a:ext>
                </a:extLst>
              </a:tr>
              <a:tr h="384828">
                <a:tc>
                  <a:txBody>
                    <a:bodyPr/>
                    <a:lstStyle/>
                    <a:p>
                      <a:pPr marL="171450" lvl="0" indent="-171450" algn="ctr">
                        <a:buSzPct val="100000"/>
                        <a:buFont typeface="Arial" pitchFamily="34"/>
                        <a:buChar char="•"/>
                      </a:pPr>
                      <a:r>
                        <a:rPr lang="en-GB" sz="1100" b="1" dirty="0">
                          <a:latin typeface="Century Gothic" pitchFamily="34"/>
                        </a:rPr>
                        <a:t>Retell known</a:t>
                      </a:r>
                      <a:r>
                        <a:rPr lang="en-GB" sz="1100" b="1" baseline="0" dirty="0">
                          <a:latin typeface="Century Gothic" pitchFamily="34"/>
                        </a:rPr>
                        <a:t> story, remembering detail and adding own point of view</a:t>
                      </a:r>
                      <a:endParaRPr lang="en-GB" sz="1100" b="1" dirty="0">
                        <a:latin typeface="Century Gothic" pitchFamily="34"/>
                      </a:endParaRPr>
                    </a:p>
                  </a:txBody>
                  <a:tcPr marL="68580" marR="68580" marT="34290" marB="34290"/>
                </a:tc>
                <a:extLst>
                  <a:ext uri="{0D108BD9-81ED-4DB2-BD59-A6C34878D82A}">
                    <a16:rowId xmlns:a16="http://schemas.microsoft.com/office/drawing/2014/main" val="1331816738"/>
                  </a:ext>
                </a:extLst>
              </a:tr>
              <a:tr h="384828">
                <a:tc>
                  <a:txBody>
                    <a:bodyPr/>
                    <a:lstStyle/>
                    <a:p>
                      <a:pPr marL="171450" lvl="0" indent="-171450" algn="ctr">
                        <a:buSzPct val="100000"/>
                        <a:buFont typeface="Arial" pitchFamily="34"/>
                        <a:buChar char="•"/>
                      </a:pPr>
                      <a:r>
                        <a:rPr lang="en-GB" sz="1100" b="1" dirty="0">
                          <a:latin typeface="Century Gothic" pitchFamily="34"/>
                        </a:rPr>
                        <a:t>Change events (usually endings) in a familiar story</a:t>
                      </a:r>
                      <a:r>
                        <a:rPr lang="en-GB" sz="1100" b="1" baseline="0" dirty="0">
                          <a:latin typeface="Century Gothic" pitchFamily="34"/>
                        </a:rPr>
                        <a:t> when asked to do so</a:t>
                      </a:r>
                      <a:endParaRPr lang="en-GB" sz="1100" b="1" dirty="0">
                        <a:latin typeface="Century Gothic" pitchFamily="34"/>
                      </a:endParaRPr>
                    </a:p>
                  </a:txBody>
                  <a:tcPr marL="68580" marR="68580" marT="34290" marB="34290"/>
                </a:tc>
                <a:extLst>
                  <a:ext uri="{0D108BD9-81ED-4DB2-BD59-A6C34878D82A}">
                    <a16:rowId xmlns:a16="http://schemas.microsoft.com/office/drawing/2014/main" val="1946532490"/>
                  </a:ext>
                </a:extLst>
              </a:tr>
              <a:tr h="384828">
                <a:tc>
                  <a:txBody>
                    <a:bodyPr/>
                    <a:lstStyle/>
                    <a:p>
                      <a:pPr marL="171450" lvl="0" indent="-171450" algn="ctr">
                        <a:buSzPct val="100000"/>
                        <a:buFont typeface="Arial" pitchFamily="34"/>
                        <a:buChar char="•"/>
                      </a:pPr>
                      <a:r>
                        <a:rPr lang="en-GB" sz="1100" b="1" dirty="0">
                          <a:latin typeface="Century Gothic" pitchFamily="34"/>
                        </a:rPr>
                        <a:t>Consider the views of everyone in a collaborative talk situation</a:t>
                      </a:r>
                    </a:p>
                  </a:txBody>
                  <a:tcPr marL="68580" marR="68580" marT="34290" marB="34290"/>
                </a:tc>
                <a:extLst>
                  <a:ext uri="{0D108BD9-81ED-4DB2-BD59-A6C34878D82A}">
                    <a16:rowId xmlns:a16="http://schemas.microsoft.com/office/drawing/2014/main" val="3496624182"/>
                  </a:ext>
                </a:extLst>
              </a:tr>
              <a:tr h="384828">
                <a:tc>
                  <a:txBody>
                    <a:bodyPr/>
                    <a:lstStyle/>
                    <a:p>
                      <a:pPr marL="171450" lvl="0" indent="-171450" algn="ctr">
                        <a:buSzPct val="100000"/>
                        <a:buFont typeface="Arial" pitchFamily="34"/>
                        <a:buChar char="•"/>
                      </a:pPr>
                      <a:r>
                        <a:rPr lang="en-GB" sz="1100" b="1" dirty="0">
                          <a:latin typeface="Century Gothic" pitchFamily="34"/>
                        </a:rPr>
                        <a:t>Use appropriate language to ensure listener knows when something happened</a:t>
                      </a:r>
                    </a:p>
                  </a:txBody>
                  <a:tcPr marL="68580" marR="68580" marT="34290" marB="34290"/>
                </a:tc>
                <a:extLst>
                  <a:ext uri="{0D108BD9-81ED-4DB2-BD59-A6C34878D82A}">
                    <a16:rowId xmlns:a16="http://schemas.microsoft.com/office/drawing/2014/main" val="1743240970"/>
                  </a:ext>
                </a:extLst>
              </a:tr>
              <a:tr h="312138">
                <a:tc>
                  <a:txBody>
                    <a:bodyPr/>
                    <a:lstStyle/>
                    <a:p>
                      <a:pPr marL="171450" lvl="0" indent="-171450" algn="ctr">
                        <a:buSzPct val="100000"/>
                        <a:buFont typeface="Arial" pitchFamily="34"/>
                        <a:buChar char="•"/>
                      </a:pPr>
                      <a:r>
                        <a:rPr lang="en-GB" sz="1100" b="1" dirty="0">
                          <a:latin typeface="Century Gothic" pitchFamily="34"/>
                        </a:rPr>
                        <a:t>Understand consequences of what is said to others</a:t>
                      </a:r>
                    </a:p>
                  </a:txBody>
                  <a:tcPr marL="68580" marR="68580" marT="34290" marB="34290"/>
                </a:tc>
                <a:extLst>
                  <a:ext uri="{0D108BD9-81ED-4DB2-BD59-A6C34878D82A}">
                    <a16:rowId xmlns:a16="http://schemas.microsoft.com/office/drawing/2014/main" val="4227777062"/>
                  </a:ext>
                </a:extLst>
              </a:tr>
              <a:tr h="312138">
                <a:tc>
                  <a:txBody>
                    <a:bodyPr/>
                    <a:lstStyle/>
                    <a:p>
                      <a:pPr marL="171450" lvl="0" indent="-171450" algn="ctr">
                        <a:buSzPct val="100000"/>
                        <a:buFont typeface="Arial" pitchFamily="34"/>
                        <a:buChar char="•"/>
                      </a:pPr>
                      <a:r>
                        <a:rPr lang="en-GB" sz="1100" b="1" dirty="0">
                          <a:latin typeface="Century Gothic" pitchFamily="34"/>
                        </a:rPr>
                        <a:t>Summarise the outcome of collaborative talk</a:t>
                      </a:r>
                    </a:p>
                  </a:txBody>
                  <a:tcPr marL="68580" marR="68580" marT="34290" marB="34290"/>
                </a:tc>
                <a:extLst>
                  <a:ext uri="{0D108BD9-81ED-4DB2-BD59-A6C34878D82A}">
                    <a16:rowId xmlns:a16="http://schemas.microsoft.com/office/drawing/2014/main" val="3478180148"/>
                  </a:ext>
                </a:extLst>
              </a:tr>
            </a:tbl>
          </a:graphicData>
        </a:graphic>
      </p:graphicFrame>
    </p:spTree>
    <p:extLst>
      <p:ext uri="{BB962C8B-B14F-4D97-AF65-F5344CB8AC3E}">
        <p14:creationId xmlns:p14="http://schemas.microsoft.com/office/powerpoint/2010/main" val="264684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1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7" name="Table 6"/>
          <p:cNvGraphicFramePr>
            <a:graphicFrameLocks noGrp="1"/>
          </p:cNvGraphicFramePr>
          <p:nvPr>
            <p:extLst>
              <p:ext uri="{D42A27DB-BD31-4B8C-83A1-F6EECF244321}">
                <p14:modId xmlns:p14="http://schemas.microsoft.com/office/powerpoint/2010/main" val="765369845"/>
              </p:ext>
            </p:extLst>
          </p:nvPr>
        </p:nvGraphicFramePr>
        <p:xfrm>
          <a:off x="1475656" y="1596362"/>
          <a:ext cx="3744416" cy="421386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787521379"/>
                    </a:ext>
                  </a:extLst>
                </a:gridCol>
              </a:tblGrid>
              <a:tr h="278130">
                <a:tc>
                  <a:txBody>
                    <a:bodyPr/>
                    <a:lstStyle/>
                    <a:p>
                      <a:pPr marL="0" lvl="0" indent="0" algn="l">
                        <a:buSzPct val="100000"/>
                        <a:buFont typeface="Arial" pitchFamily="34"/>
                        <a:buNone/>
                      </a:pPr>
                      <a:r>
                        <a:rPr lang="en-GB" sz="1200" b="1" dirty="0">
                          <a:solidFill>
                            <a:schemeClr val="tx1"/>
                          </a:solidFill>
                          <a:latin typeface="Century Gothic" pitchFamily="34"/>
                        </a:rPr>
                        <a:t>Year 1 Expectations: Number</a:t>
                      </a:r>
                    </a:p>
                  </a:txBody>
                  <a:tcPr marL="68580" marR="68580" marT="34290" marB="34290">
                    <a:solidFill>
                      <a:schemeClr val="tx2">
                        <a:lumMod val="40000"/>
                        <a:lumOff val="60000"/>
                      </a:schemeClr>
                    </a:solidFill>
                  </a:tcPr>
                </a:tc>
                <a:extLst>
                  <a:ext uri="{0D108BD9-81ED-4DB2-BD59-A6C34878D82A}">
                    <a16:rowId xmlns:a16="http://schemas.microsoft.com/office/drawing/2014/main" val="527925969"/>
                  </a:ext>
                </a:extLst>
              </a:tr>
              <a:tr h="278130">
                <a:tc>
                  <a:txBody>
                    <a:bodyPr/>
                    <a:lstStyle/>
                    <a:p>
                      <a:pPr marL="171450" lvl="0" indent="-171450" algn="l">
                        <a:buSzPct val="100000"/>
                        <a:buFont typeface="Arial" pitchFamily="34"/>
                        <a:buChar char="•"/>
                      </a:pPr>
                      <a:r>
                        <a:rPr lang="en-GB" sz="1100" b="1" dirty="0">
                          <a:solidFill>
                            <a:schemeClr val="tx1"/>
                          </a:solidFill>
                          <a:latin typeface="Century Gothic" pitchFamily="34"/>
                        </a:rPr>
                        <a:t>Count</a:t>
                      </a:r>
                      <a:r>
                        <a:rPr lang="en-GB" sz="1100" b="1" baseline="0" dirty="0">
                          <a:solidFill>
                            <a:schemeClr val="tx1"/>
                          </a:solidFill>
                          <a:latin typeface="Century Gothic" pitchFamily="34"/>
                        </a:rPr>
                        <a:t> reliably to 100</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3479916890"/>
                  </a:ext>
                </a:extLst>
              </a:tr>
              <a:tr h="342900">
                <a:tc>
                  <a:txBody>
                    <a:bodyPr/>
                    <a:lstStyle/>
                    <a:p>
                      <a:pPr marL="171450" lvl="0" indent="-171450">
                        <a:buSzPct val="100000"/>
                        <a:buFont typeface="Arial" pitchFamily="34"/>
                        <a:buChar char="•"/>
                      </a:pPr>
                      <a:r>
                        <a:rPr lang="en-GB" sz="1100" b="1" dirty="0">
                          <a:latin typeface="Century Gothic" pitchFamily="34"/>
                        </a:rPr>
                        <a:t>Count on and back in 1s, 2s, 5s, and 10s from any given number to 100</a:t>
                      </a:r>
                    </a:p>
                  </a:txBody>
                  <a:tcPr marL="68580" marR="68580" marT="34290" marB="34290"/>
                </a:tc>
                <a:extLst>
                  <a:ext uri="{0D108BD9-81ED-4DB2-BD59-A6C34878D82A}">
                    <a16:rowId xmlns:a16="http://schemas.microsoft.com/office/drawing/2014/main" val="1452501017"/>
                  </a:ext>
                </a:extLst>
              </a:tr>
              <a:tr h="278130">
                <a:tc>
                  <a:txBody>
                    <a:bodyPr/>
                    <a:lstStyle/>
                    <a:p>
                      <a:pPr marL="171450" lvl="0" indent="-171450">
                        <a:buSzPct val="100000"/>
                        <a:buFont typeface="Arial" pitchFamily="34"/>
                        <a:buChar char="•"/>
                      </a:pPr>
                      <a:r>
                        <a:rPr lang="en-GB" sz="1100" b="1" dirty="0">
                          <a:latin typeface="Century Gothic" pitchFamily="34"/>
                        </a:rPr>
                        <a:t>Write all numbers in words to 20</a:t>
                      </a:r>
                    </a:p>
                  </a:txBody>
                  <a:tcPr marL="68580" marR="68580" marT="34290" marB="34290"/>
                </a:tc>
                <a:extLst>
                  <a:ext uri="{0D108BD9-81ED-4DB2-BD59-A6C34878D82A}">
                    <a16:rowId xmlns:a16="http://schemas.microsoft.com/office/drawing/2014/main" val="1780320338"/>
                  </a:ext>
                </a:extLst>
              </a:tr>
              <a:tr h="342900">
                <a:tc>
                  <a:txBody>
                    <a:bodyPr/>
                    <a:lstStyle/>
                    <a:p>
                      <a:pPr marL="171450" lvl="0" indent="-171450">
                        <a:buSzPct val="100000"/>
                        <a:buFont typeface="Arial" pitchFamily="34"/>
                        <a:buChar char="•"/>
                      </a:pPr>
                      <a:r>
                        <a:rPr lang="en-GB" sz="1100" b="1" dirty="0">
                          <a:latin typeface="Century Gothic" pitchFamily="34"/>
                        </a:rPr>
                        <a:t>Say the number that is one more or one less than a number to 100</a:t>
                      </a:r>
                    </a:p>
                  </a:txBody>
                  <a:tcPr marL="68580" marR="68580" marT="34290" marB="34290"/>
                </a:tc>
                <a:extLst>
                  <a:ext uri="{0D108BD9-81ED-4DB2-BD59-A6C34878D82A}">
                    <a16:rowId xmlns:a16="http://schemas.microsoft.com/office/drawing/2014/main" val="2903301906"/>
                  </a:ext>
                </a:extLst>
              </a:tr>
              <a:tr h="336120">
                <a:tc>
                  <a:txBody>
                    <a:bodyPr/>
                    <a:lstStyle/>
                    <a:p>
                      <a:pPr marL="171450" lvl="0" indent="-171450">
                        <a:buSzPct val="100000"/>
                        <a:buFont typeface="Arial" pitchFamily="34"/>
                        <a:buChar char="•"/>
                      </a:pPr>
                      <a:r>
                        <a:rPr lang="en-GB" sz="1100" b="1" dirty="0">
                          <a:latin typeface="Century Gothic" pitchFamily="34"/>
                        </a:rPr>
                        <a:t>Recall all pairs of additions and subtractions number bonds to 20</a:t>
                      </a:r>
                    </a:p>
                  </a:txBody>
                  <a:tcPr marL="68580" marR="68580" marT="34290" marB="34290"/>
                </a:tc>
                <a:extLst>
                  <a:ext uri="{0D108BD9-81ED-4DB2-BD59-A6C34878D82A}">
                    <a16:rowId xmlns:a16="http://schemas.microsoft.com/office/drawing/2014/main" val="3744626880"/>
                  </a:ext>
                </a:extLst>
              </a:tr>
              <a:tr h="342900">
                <a:tc>
                  <a:txBody>
                    <a:bodyPr/>
                    <a:lstStyle/>
                    <a:p>
                      <a:pPr marL="171450" lvl="0" indent="-171450">
                        <a:buSzPct val="100000"/>
                        <a:buFont typeface="Arial" pitchFamily="34"/>
                        <a:buChar char="•"/>
                      </a:pPr>
                      <a:r>
                        <a:rPr lang="en-GB" sz="1100" b="1" dirty="0">
                          <a:latin typeface="Century Gothic" pitchFamily="34"/>
                        </a:rPr>
                        <a:t>Add and subtract 1-digit and 2-digit numbers to 20, including zero</a:t>
                      </a:r>
                    </a:p>
                  </a:txBody>
                  <a:tcPr marL="68580" marR="68580" marT="34290" marB="34290"/>
                </a:tc>
                <a:extLst>
                  <a:ext uri="{0D108BD9-81ED-4DB2-BD59-A6C34878D82A}">
                    <a16:rowId xmlns:a16="http://schemas.microsoft.com/office/drawing/2014/main" val="4199375511"/>
                  </a:ext>
                </a:extLst>
              </a:tr>
              <a:tr h="278130">
                <a:tc>
                  <a:txBody>
                    <a:bodyPr/>
                    <a:lstStyle/>
                    <a:p>
                      <a:pPr marL="171450" lvl="0" indent="-171450">
                        <a:buSzPct val="100000"/>
                        <a:buFont typeface="Arial" pitchFamily="34"/>
                        <a:buChar char="•"/>
                      </a:pPr>
                      <a:r>
                        <a:rPr lang="en-GB" sz="1100" b="1" dirty="0">
                          <a:latin typeface="Century Gothic" pitchFamily="34"/>
                        </a:rPr>
                        <a:t>Know the signs (+); (-) and</a:t>
                      </a:r>
                      <a:r>
                        <a:rPr lang="en-GB" sz="1100" b="1" baseline="0" dirty="0">
                          <a:latin typeface="Century Gothic" pitchFamily="34"/>
                        </a:rPr>
                        <a:t> (=)</a:t>
                      </a:r>
                      <a:endParaRPr lang="en-GB" sz="1100" b="1" dirty="0">
                        <a:latin typeface="Century Gothic" pitchFamily="34"/>
                      </a:endParaRPr>
                    </a:p>
                  </a:txBody>
                  <a:tcPr marL="68580" marR="68580" marT="34290" marB="34290"/>
                </a:tc>
                <a:extLst>
                  <a:ext uri="{0D108BD9-81ED-4DB2-BD59-A6C34878D82A}">
                    <a16:rowId xmlns:a16="http://schemas.microsoft.com/office/drawing/2014/main" val="2420380402"/>
                  </a:ext>
                </a:extLst>
              </a:tr>
              <a:tr h="342900">
                <a:tc>
                  <a:txBody>
                    <a:bodyPr/>
                    <a:lstStyle/>
                    <a:p>
                      <a:pPr marL="171450" lvl="0" indent="-171450">
                        <a:buSzPct val="100000"/>
                        <a:buFont typeface="Arial" pitchFamily="34"/>
                        <a:buChar char="•"/>
                      </a:pPr>
                      <a:r>
                        <a:rPr lang="en-GB" sz="1100" b="1" dirty="0">
                          <a:latin typeface="Century Gothic" pitchFamily="34"/>
                        </a:rPr>
                        <a:t>Solve a missing number problem,</a:t>
                      </a:r>
                      <a:r>
                        <a:rPr lang="en-GB" sz="1100" b="1" baseline="0" dirty="0">
                          <a:latin typeface="Century Gothic" pitchFamily="34"/>
                        </a:rPr>
                        <a:t> such as: 5 = 8 - </a:t>
                      </a:r>
                      <a:endParaRPr lang="en-GB" sz="1100" b="1" dirty="0">
                        <a:latin typeface="Century Gothic" pitchFamily="34"/>
                      </a:endParaRPr>
                    </a:p>
                  </a:txBody>
                  <a:tcPr marL="68580" marR="68580" marT="34290" marB="34290"/>
                </a:tc>
                <a:extLst>
                  <a:ext uri="{0D108BD9-81ED-4DB2-BD59-A6C34878D82A}">
                    <a16:rowId xmlns:a16="http://schemas.microsoft.com/office/drawing/2014/main" val="817018916"/>
                  </a:ext>
                </a:extLst>
              </a:tr>
              <a:tr h="445770">
                <a:tc>
                  <a:txBody>
                    <a:bodyPr/>
                    <a:lstStyle/>
                    <a:p>
                      <a:pPr marL="171450" lvl="0" indent="-171450">
                        <a:buSzPct val="100000"/>
                        <a:buFont typeface="Arial" pitchFamily="34"/>
                        <a:buChar char="•"/>
                      </a:pPr>
                      <a:r>
                        <a:rPr lang="en-GB" sz="1100" b="1" dirty="0">
                          <a:latin typeface="Century Gothic" pitchFamily="34"/>
                        </a:rPr>
                        <a:t>Solve a one-step problem involving an addition and subtraction, using concrete objects, pictorial representations and arrays</a:t>
                      </a:r>
                    </a:p>
                  </a:txBody>
                  <a:tcPr marL="68580" marR="68580" marT="34290" marB="34290"/>
                </a:tc>
                <a:extLst>
                  <a:ext uri="{0D108BD9-81ED-4DB2-BD59-A6C34878D82A}">
                    <a16:rowId xmlns:a16="http://schemas.microsoft.com/office/drawing/2014/main" val="1244141291"/>
                  </a:ext>
                </a:extLst>
              </a:tr>
              <a:tr h="44577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Solve a one-step problem involving a multiplication and division, using concrete objects, pictorial representations and arrays</a:t>
                      </a:r>
                    </a:p>
                  </a:txBody>
                  <a:tcPr marL="68580" marR="68580" marT="34290" marB="34290"/>
                </a:tc>
                <a:extLst>
                  <a:ext uri="{0D108BD9-81ED-4DB2-BD59-A6C34878D82A}">
                    <a16:rowId xmlns:a16="http://schemas.microsoft.com/office/drawing/2014/main" val="18721893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905568150"/>
              </p:ext>
            </p:extLst>
          </p:nvPr>
        </p:nvGraphicFramePr>
        <p:xfrm>
          <a:off x="5364089" y="1596362"/>
          <a:ext cx="3528391" cy="2202180"/>
        </p:xfrm>
        <a:graphic>
          <a:graphicData uri="http://schemas.openxmlformats.org/drawingml/2006/table">
            <a:tbl>
              <a:tblPr firstRow="1" bandRow="1">
                <a:tableStyleId>{5C22544A-7EE6-4342-B048-85BDC9FD1C3A}</a:tableStyleId>
              </a:tblPr>
              <a:tblGrid>
                <a:gridCol w="3528391">
                  <a:extLst>
                    <a:ext uri="{9D8B030D-6E8A-4147-A177-3AD203B41FA5}">
                      <a16:colId xmlns:a16="http://schemas.microsoft.com/office/drawing/2014/main" val="2074840279"/>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Measurement and Geometry</a:t>
                      </a:r>
                    </a:p>
                  </a:txBody>
                  <a:tcPr marL="68580" marR="68580" marT="34290" marB="34290">
                    <a:solidFill>
                      <a:schemeClr val="tx2">
                        <a:lumMod val="40000"/>
                        <a:lumOff val="60000"/>
                      </a:schemeClr>
                    </a:solidFill>
                  </a:tcPr>
                </a:tc>
                <a:extLst>
                  <a:ext uri="{0D108BD9-81ED-4DB2-BD59-A6C34878D82A}">
                    <a16:rowId xmlns:a16="http://schemas.microsoft.com/office/drawing/2014/main" val="923366088"/>
                  </a:ext>
                </a:extLst>
              </a:tr>
              <a:tr h="278130">
                <a:tc>
                  <a:txBody>
                    <a:bodyPr/>
                    <a:lstStyle/>
                    <a:p>
                      <a:pPr marL="171450" lvl="0" indent="-171450" algn="l">
                        <a:buSzPct val="100000"/>
                        <a:buFont typeface="Arial" pitchFamily="34"/>
                        <a:buChar char="•"/>
                      </a:pPr>
                      <a:r>
                        <a:rPr lang="en-GB" sz="1100" b="1" dirty="0">
                          <a:solidFill>
                            <a:schemeClr val="tx1"/>
                          </a:solidFill>
                          <a:latin typeface="Century Gothic" pitchFamily="34"/>
                        </a:rPr>
                        <a:t>Recognise all coins: £1; 50p; 20p; 10p; and 1p</a:t>
                      </a:r>
                    </a:p>
                  </a:txBody>
                  <a:tcPr marL="68580" marR="68580" marT="34290" marB="34290">
                    <a:solidFill>
                      <a:schemeClr val="accent2">
                        <a:lumMod val="20000"/>
                        <a:lumOff val="80000"/>
                      </a:schemeClr>
                    </a:solidFill>
                  </a:tcPr>
                </a:tc>
                <a:extLst>
                  <a:ext uri="{0D108BD9-81ED-4DB2-BD59-A6C34878D82A}">
                    <a16:rowId xmlns:a16="http://schemas.microsoft.com/office/drawing/2014/main" val="2448419385"/>
                  </a:ext>
                </a:extLst>
              </a:tr>
              <a:tr h="342900">
                <a:tc>
                  <a:txBody>
                    <a:bodyPr/>
                    <a:lstStyle/>
                    <a:p>
                      <a:pPr marL="171450" lvl="0" indent="-171450">
                        <a:buSzPct val="100000"/>
                        <a:buFont typeface="Arial" pitchFamily="34"/>
                        <a:buChar char="•"/>
                      </a:pPr>
                      <a:r>
                        <a:rPr lang="en-GB" sz="1100" b="1" dirty="0">
                          <a:latin typeface="Century Gothic" pitchFamily="34"/>
                        </a:rPr>
                        <a:t>Recognise and name the 2D shapes: circle; triangle; square and oblong</a:t>
                      </a:r>
                    </a:p>
                  </a:txBody>
                  <a:tcPr marL="68580" marR="68580" marT="34290" marB="34290"/>
                </a:tc>
                <a:extLst>
                  <a:ext uri="{0D108BD9-81ED-4DB2-BD59-A6C34878D82A}">
                    <a16:rowId xmlns:a16="http://schemas.microsoft.com/office/drawing/2014/main" val="453708460"/>
                  </a:ext>
                </a:extLst>
              </a:tr>
              <a:tr h="342900">
                <a:tc>
                  <a:txBody>
                    <a:bodyPr/>
                    <a:lstStyle/>
                    <a:p>
                      <a:pPr marL="171450" lvl="0" indent="-171450">
                        <a:buSzPct val="100000"/>
                        <a:buFont typeface="Arial" pitchFamily="34"/>
                        <a:buChar char="•"/>
                      </a:pPr>
                      <a:r>
                        <a:rPr lang="en-GB" sz="1100" b="1" dirty="0">
                          <a:latin typeface="Century Gothic" pitchFamily="34"/>
                        </a:rPr>
                        <a:t>Recognise and name the 3D shapes: cube; sphere; cuboid</a:t>
                      </a:r>
                    </a:p>
                  </a:txBody>
                  <a:tcPr marL="68580" marR="68580" marT="34290" marB="34290"/>
                </a:tc>
                <a:extLst>
                  <a:ext uri="{0D108BD9-81ED-4DB2-BD59-A6C34878D82A}">
                    <a16:rowId xmlns:a16="http://schemas.microsoft.com/office/drawing/2014/main" val="1035372300"/>
                  </a:ext>
                </a:extLst>
              </a:tr>
              <a:tr h="342900">
                <a:tc>
                  <a:txBody>
                    <a:bodyPr/>
                    <a:lstStyle/>
                    <a:p>
                      <a:pPr marL="171450" lvl="0" indent="-171450">
                        <a:buSzPct val="100000"/>
                        <a:buFont typeface="Arial" pitchFamily="34"/>
                        <a:buChar char="•"/>
                      </a:pPr>
                      <a:r>
                        <a:rPr lang="en-GB" sz="1100" b="1" dirty="0">
                          <a:latin typeface="Century Gothic" pitchFamily="34"/>
                        </a:rPr>
                        <a:t>Name the days of the week</a:t>
                      </a:r>
                      <a:r>
                        <a:rPr lang="en-GB" sz="1100" b="1" baseline="0" dirty="0">
                          <a:latin typeface="Century Gothic" pitchFamily="34"/>
                        </a:rPr>
                        <a:t> and months of the year</a:t>
                      </a:r>
                      <a:endParaRPr lang="en-GB" sz="1100" b="1" dirty="0">
                        <a:latin typeface="Century Gothic" pitchFamily="34"/>
                      </a:endParaRPr>
                    </a:p>
                  </a:txBody>
                  <a:tcPr marL="68580" marR="68580" marT="34290" marB="34290"/>
                </a:tc>
                <a:extLst>
                  <a:ext uri="{0D108BD9-81ED-4DB2-BD59-A6C34878D82A}">
                    <a16:rowId xmlns:a16="http://schemas.microsoft.com/office/drawing/2014/main" val="3670592888"/>
                  </a:ext>
                </a:extLst>
              </a:tr>
              <a:tr h="278130">
                <a:tc>
                  <a:txBody>
                    <a:bodyPr/>
                    <a:lstStyle/>
                    <a:p>
                      <a:pPr marL="171450" lvl="0" indent="-171450">
                        <a:buSzPct val="100000"/>
                        <a:buFont typeface="Arial" pitchFamily="34"/>
                        <a:buChar char="•"/>
                      </a:pPr>
                      <a:r>
                        <a:rPr lang="en-GB" sz="1100" b="1" dirty="0">
                          <a:latin typeface="Century Gothic" pitchFamily="34"/>
                        </a:rPr>
                        <a:t>Tell the time to ‘o’clock’ and half past the hour</a:t>
                      </a:r>
                    </a:p>
                  </a:txBody>
                  <a:tcPr marL="68580" marR="68580" marT="34290" marB="34290"/>
                </a:tc>
                <a:extLst>
                  <a:ext uri="{0D108BD9-81ED-4DB2-BD59-A6C34878D82A}">
                    <a16:rowId xmlns:a16="http://schemas.microsoft.com/office/drawing/2014/main" val="3817676501"/>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3054352600"/>
              </p:ext>
            </p:extLst>
          </p:nvPr>
        </p:nvGraphicFramePr>
        <p:xfrm>
          <a:off x="1763688" y="1556792"/>
          <a:ext cx="6696744" cy="3860056"/>
        </p:xfrm>
        <a:graphic>
          <a:graphicData uri="http://schemas.openxmlformats.org/drawingml/2006/table">
            <a:tbl>
              <a:tblPr firstRow="1" bandRow="1">
                <a:tableStyleId>{5C22544A-7EE6-4342-B048-85BDC9FD1C3A}</a:tableStyleId>
              </a:tblPr>
              <a:tblGrid>
                <a:gridCol w="6696744">
                  <a:extLst>
                    <a:ext uri="{9D8B030D-6E8A-4147-A177-3AD203B41FA5}">
                      <a16:colId xmlns:a16="http://schemas.microsoft.com/office/drawing/2014/main" val="3584193246"/>
                    </a:ext>
                  </a:extLst>
                </a:gridCol>
              </a:tblGrid>
              <a:tr h="261289">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a:t>
                      </a:r>
                    </a:p>
                  </a:txBody>
                  <a:tcPr marL="68580" marR="68580" marT="34290" marB="34290">
                    <a:solidFill>
                      <a:schemeClr val="tx2">
                        <a:lumMod val="40000"/>
                        <a:lumOff val="60000"/>
                      </a:schemeClr>
                    </a:solidFill>
                  </a:tcPr>
                </a:tc>
                <a:extLst>
                  <a:ext uri="{0D108BD9-81ED-4DB2-BD59-A6C34878D82A}">
                    <a16:rowId xmlns:a16="http://schemas.microsoft.com/office/drawing/2014/main" val="3356077259"/>
                  </a:ext>
                </a:extLst>
              </a:tr>
              <a:tr h="289002">
                <a:tc>
                  <a:txBody>
                    <a:bodyPr/>
                    <a:lstStyle/>
                    <a:p>
                      <a:pPr marL="171450" lvl="0" indent="-171450" algn="ctr">
                        <a:buSzPct val="100000"/>
                        <a:buFont typeface="Arial" pitchFamily="34"/>
                        <a:buChar char="•"/>
                      </a:pPr>
                      <a:r>
                        <a:rPr lang="en-GB" sz="1100" b="1" dirty="0">
                          <a:solidFill>
                            <a:schemeClr val="tx1"/>
                          </a:solidFill>
                          <a:latin typeface="Century Gothic" pitchFamily="34"/>
                        </a:rPr>
                        <a:t>Count</a:t>
                      </a:r>
                      <a:r>
                        <a:rPr lang="en-GB" sz="1100" b="1" baseline="0" dirty="0">
                          <a:solidFill>
                            <a:schemeClr val="tx1"/>
                          </a:solidFill>
                          <a:latin typeface="Century Gothic" pitchFamily="34"/>
                        </a:rPr>
                        <a:t> reliably well beyond 100</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359942280"/>
                  </a:ext>
                </a:extLst>
              </a:tr>
              <a:tr h="356304">
                <a:tc>
                  <a:txBody>
                    <a:bodyPr/>
                    <a:lstStyle/>
                    <a:p>
                      <a:pPr marL="171450" lvl="0" indent="-171450" algn="ctr">
                        <a:buSzPct val="100000"/>
                        <a:buFont typeface="Arial" pitchFamily="34"/>
                        <a:buChar char="•"/>
                      </a:pPr>
                      <a:r>
                        <a:rPr lang="en-GB" sz="1100" b="1" dirty="0">
                          <a:latin typeface="Century Gothic" pitchFamily="34"/>
                        </a:rPr>
                        <a:t>Count on and back in 3s from any given number to beyond 100</a:t>
                      </a:r>
                    </a:p>
                  </a:txBody>
                  <a:tcPr marL="68580" marR="68580" marT="34290" marB="34290"/>
                </a:tc>
                <a:extLst>
                  <a:ext uri="{0D108BD9-81ED-4DB2-BD59-A6C34878D82A}">
                    <a16:rowId xmlns:a16="http://schemas.microsoft.com/office/drawing/2014/main" val="4187032557"/>
                  </a:ext>
                </a:extLst>
              </a:tr>
              <a:tr h="289002">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Say the number that is 10 more or 10 less than a number to 100</a:t>
                      </a:r>
                    </a:p>
                  </a:txBody>
                  <a:tcPr marL="68580" marR="68580" marT="34290" marB="34290"/>
                </a:tc>
                <a:extLst>
                  <a:ext uri="{0D108BD9-81ED-4DB2-BD59-A6C34878D82A}">
                    <a16:rowId xmlns:a16="http://schemas.microsoft.com/office/drawing/2014/main" val="3311009959"/>
                  </a:ext>
                </a:extLst>
              </a:tr>
              <a:tr h="498825">
                <a:tc>
                  <a:txBody>
                    <a:bodyPr/>
                    <a:lstStyle/>
                    <a:p>
                      <a:pPr marL="171450" lvl="0" indent="-171450" algn="ctr">
                        <a:buSzPct val="100000"/>
                        <a:buFont typeface="Arial" pitchFamily="34"/>
                        <a:buChar char="•"/>
                      </a:pPr>
                      <a:r>
                        <a:rPr lang="en-GB" sz="1100" b="1" dirty="0">
                          <a:latin typeface="Century Gothic" pitchFamily="34"/>
                        </a:rPr>
                        <a:t>Know the signs (+); (-);</a:t>
                      </a:r>
                      <a:r>
                        <a:rPr lang="en-GB" sz="1100" b="1" baseline="0" dirty="0">
                          <a:latin typeface="Century Gothic" pitchFamily="34"/>
                        </a:rPr>
                        <a:t> (=); (&lt;); (&gt;)</a:t>
                      </a:r>
                      <a:endParaRPr lang="en-GB" sz="1100" b="1" dirty="0">
                        <a:latin typeface="Century Gothic" pitchFamily="34"/>
                      </a:endParaRPr>
                    </a:p>
                  </a:txBody>
                  <a:tcPr marL="68580" marR="68580" marT="34290" marB="34290"/>
                </a:tc>
                <a:extLst>
                  <a:ext uri="{0D108BD9-81ED-4DB2-BD59-A6C34878D82A}">
                    <a16:rowId xmlns:a16="http://schemas.microsoft.com/office/drawing/2014/main" val="2519964084"/>
                  </a:ext>
                </a:extLst>
              </a:tr>
              <a:tr h="387975">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Apply</a:t>
                      </a:r>
                      <a:r>
                        <a:rPr lang="en-GB" sz="1100" b="1" baseline="0" dirty="0">
                          <a:latin typeface="Century Gothic" pitchFamily="34"/>
                        </a:rPr>
                        <a:t> knowledge of number to s</a:t>
                      </a:r>
                      <a:r>
                        <a:rPr lang="en-GB" sz="1100" b="1" dirty="0">
                          <a:latin typeface="Century Gothic" pitchFamily="34"/>
                        </a:rPr>
                        <a:t>olve a one-step problem involving a addition, subtraction and simple multiplication and</a:t>
                      </a:r>
                      <a:r>
                        <a:rPr lang="en-GB" sz="1100" b="1" baseline="0" dirty="0">
                          <a:latin typeface="Century Gothic" pitchFamily="34"/>
                        </a:rPr>
                        <a:t> division</a:t>
                      </a:r>
                      <a:r>
                        <a:rPr lang="en-GB" sz="1100" b="1" dirty="0">
                          <a:latin typeface="Century Gothic" pitchFamily="34"/>
                        </a:rPr>
                        <a:t> </a:t>
                      </a:r>
                    </a:p>
                  </a:txBody>
                  <a:tcPr marL="68580" marR="68580" marT="34290" marB="34290"/>
                </a:tc>
                <a:extLst>
                  <a:ext uri="{0D108BD9-81ED-4DB2-BD59-A6C34878D82A}">
                    <a16:rowId xmlns:a16="http://schemas.microsoft.com/office/drawing/2014/main" val="966796045"/>
                  </a:ext>
                </a:extLst>
              </a:tr>
              <a:tr h="289002">
                <a:tc>
                  <a:txBody>
                    <a:bodyPr/>
                    <a:lstStyle/>
                    <a:p>
                      <a:pPr marL="171450" lvl="0" indent="-171450" algn="ctr">
                        <a:buSzPct val="100000"/>
                        <a:buFont typeface="Arial" pitchFamily="34"/>
                        <a:buChar char="•"/>
                      </a:pPr>
                      <a:r>
                        <a:rPr lang="en-GB" sz="1100" b="1" dirty="0">
                          <a:latin typeface="Century Gothic" pitchFamily="34"/>
                        </a:rPr>
                        <a:t>Add and subtract 1-digit and 2-digit numbers to 50, including zero</a:t>
                      </a:r>
                    </a:p>
                  </a:txBody>
                  <a:tcPr marL="68580" marR="68580" marT="34290" marB="34290"/>
                </a:tc>
                <a:extLst>
                  <a:ext uri="{0D108BD9-81ED-4DB2-BD59-A6C34878D82A}">
                    <a16:rowId xmlns:a16="http://schemas.microsoft.com/office/drawing/2014/main" val="2878040248"/>
                  </a:ext>
                </a:extLst>
              </a:tr>
              <a:tr h="356304">
                <a:tc>
                  <a:txBody>
                    <a:bodyPr/>
                    <a:lstStyle/>
                    <a:p>
                      <a:pPr marL="171450" lvl="0" indent="-171450" algn="ctr">
                        <a:buSzPct val="100000"/>
                        <a:buFont typeface="Arial" pitchFamily="34"/>
                        <a:buChar char="•"/>
                      </a:pPr>
                      <a:r>
                        <a:rPr lang="en-GB" sz="1100" b="1" dirty="0">
                          <a:solidFill>
                            <a:schemeClr val="tx1"/>
                          </a:solidFill>
                          <a:latin typeface="Century Gothic" pitchFamily="34"/>
                        </a:rPr>
                        <a:t>Recognise all coins and notes and know their value</a:t>
                      </a:r>
                    </a:p>
                  </a:txBody>
                  <a:tcPr marL="68580" marR="68580" marT="34290" marB="34290"/>
                </a:tc>
                <a:extLst>
                  <a:ext uri="{0D108BD9-81ED-4DB2-BD59-A6C34878D82A}">
                    <a16:rowId xmlns:a16="http://schemas.microsoft.com/office/drawing/2014/main" val="3862780072"/>
                  </a:ext>
                </a:extLst>
              </a:tr>
              <a:tr h="356304">
                <a:tc>
                  <a:txBody>
                    <a:bodyPr/>
                    <a:lstStyle/>
                    <a:p>
                      <a:pPr marL="171450" lvl="0" indent="-171450" algn="ctr">
                        <a:buSzPct val="100000"/>
                        <a:buFont typeface="Arial" pitchFamily="34"/>
                        <a:buChar char="•"/>
                      </a:pPr>
                      <a:r>
                        <a:rPr lang="en-GB" sz="1100" b="1" dirty="0">
                          <a:latin typeface="Century Gothic" pitchFamily="34"/>
                        </a:rPr>
                        <a:t>Use coins to pay for items bought up to £1</a:t>
                      </a:r>
                    </a:p>
                  </a:txBody>
                  <a:tcPr marL="68580" marR="68580" marT="34290" marB="34290"/>
                </a:tc>
                <a:extLst>
                  <a:ext uri="{0D108BD9-81ED-4DB2-BD59-A6C34878D82A}">
                    <a16:rowId xmlns:a16="http://schemas.microsoft.com/office/drawing/2014/main" val="1776385527"/>
                  </a:ext>
                </a:extLst>
              </a:tr>
              <a:tr h="387975">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Use</a:t>
                      </a:r>
                      <a:r>
                        <a:rPr lang="en-GB" sz="1100" b="1" baseline="0" dirty="0">
                          <a:latin typeface="Century Gothic" pitchFamily="34"/>
                        </a:rPr>
                        <a:t> knowledge of time to know when key periods of the day happen, for example, lunchtime, home time, etc.</a:t>
                      </a:r>
                      <a:endParaRPr lang="en-GB" sz="1100" b="1" dirty="0">
                        <a:latin typeface="Century Gothic" pitchFamily="34"/>
                      </a:endParaRPr>
                    </a:p>
                  </a:txBody>
                  <a:tcPr marL="68580" marR="68580" marT="34290" marB="34290"/>
                </a:tc>
                <a:extLst>
                  <a:ext uri="{0D108BD9-81ED-4DB2-BD59-A6C34878D82A}">
                    <a16:rowId xmlns:a16="http://schemas.microsoft.com/office/drawing/2014/main" val="2918572568"/>
                  </a:ext>
                </a:extLst>
              </a:tr>
              <a:tr h="356304">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Recognise different 2D and 3D shapes in the environment</a:t>
                      </a:r>
                    </a:p>
                  </a:txBody>
                  <a:tcPr marL="68580" marR="68580" marT="34290" marB="34290"/>
                </a:tc>
                <a:extLst>
                  <a:ext uri="{0D108BD9-81ED-4DB2-BD59-A6C34878D82A}">
                    <a16:rowId xmlns:a16="http://schemas.microsoft.com/office/drawing/2014/main" val="4067829238"/>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1 will be able to</a:t>
            </a:r>
          </a:p>
          <a:p>
            <a:pPr marL="0" indent="0">
              <a:buNone/>
            </a:pPr>
            <a:r>
              <a:rPr lang="en-GB" b="1" u="sng" dirty="0"/>
              <a:t>Working Scientifically</a:t>
            </a:r>
            <a:endParaRPr lang="en-GB" dirty="0"/>
          </a:p>
          <a:p>
            <a:pPr lvl="0"/>
            <a:r>
              <a:rPr lang="en-GB" dirty="0"/>
              <a:t>Ask their own questions about what they notice.</a:t>
            </a:r>
          </a:p>
          <a:p>
            <a:pPr lvl="0"/>
            <a:r>
              <a:rPr lang="en-GB" dirty="0"/>
              <a:t>Communicate their ideas, what they do and what they find out in different ways.</a:t>
            </a:r>
          </a:p>
          <a:p>
            <a:pPr lvl="0"/>
            <a:r>
              <a:rPr lang="en-GB" dirty="0"/>
              <a:t>Use different types of scientific enquiry to gather and record data, using simple equipment where appropriate, to answer questions:</a:t>
            </a:r>
          </a:p>
          <a:p>
            <a:pPr lvl="0"/>
            <a:r>
              <a:rPr lang="en-GB" dirty="0"/>
              <a:t>Observing changes over time.</a:t>
            </a:r>
          </a:p>
          <a:p>
            <a:pPr lvl="0"/>
            <a:r>
              <a:rPr lang="en-GB" dirty="0"/>
              <a:t>Noticing patterns.</a:t>
            </a:r>
          </a:p>
          <a:p>
            <a:pPr lvl="0"/>
            <a:r>
              <a:rPr lang="en-GB" dirty="0"/>
              <a:t>Grouping and classifying things.</a:t>
            </a:r>
          </a:p>
          <a:p>
            <a:pPr lvl="0"/>
            <a:r>
              <a:rPr lang="en-GB" dirty="0"/>
              <a:t>Carrying out simple comparative tests.</a:t>
            </a:r>
          </a:p>
          <a:p>
            <a:pPr lvl="0"/>
            <a:r>
              <a:rPr lang="en-GB" dirty="0"/>
              <a:t>Finding out things using secondary sources of information.</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19672"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1 will be able to:</a:t>
            </a:r>
          </a:p>
          <a:p>
            <a:pPr marL="0" indent="0">
              <a:buNone/>
            </a:pPr>
            <a:endParaRPr lang="en-GB" sz="1900" dirty="0"/>
          </a:p>
          <a:p>
            <a:pPr lvl="0"/>
            <a:r>
              <a:rPr lang="en-GB" dirty="0"/>
              <a:t>Name and locate parts of the human body, including those relating to the senses. </a:t>
            </a:r>
          </a:p>
          <a:p>
            <a:pPr lvl="0"/>
            <a:r>
              <a:rPr lang="en-GB" dirty="0"/>
              <a:t>Describe and compare the observable features of animals from a range of groups and group animals according to what they eat. </a:t>
            </a:r>
          </a:p>
          <a:p>
            <a:pPr lvl="0"/>
            <a:r>
              <a:rPr lang="en-GB" dirty="0"/>
              <a:t>Distinguish objects from materials, describe their properties, identify and group everyday materials.</a:t>
            </a:r>
          </a:p>
          <a:p>
            <a:pPr lvl="0"/>
            <a:r>
              <a:rPr lang="en-GB" dirty="0"/>
              <a:t>Describe seasonal changes.</a:t>
            </a:r>
          </a:p>
          <a:p>
            <a:pPr marL="0" indent="0">
              <a:buNone/>
            </a:pPr>
            <a:endParaRPr lang="en-GB" dirty="0"/>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1 will be able to:</a:t>
            </a:r>
          </a:p>
          <a:p>
            <a:pPr marL="0" indent="0">
              <a:buNone/>
            </a:pPr>
            <a:endParaRPr lang="en-GB" sz="1500" dirty="0"/>
          </a:p>
          <a:p>
            <a:r>
              <a:rPr lang="en-GB" dirty="0"/>
              <a:t>Communicate something about themselves and moods using a range of drawing materials and paints.  </a:t>
            </a:r>
          </a:p>
          <a:p>
            <a:r>
              <a:rPr lang="en-GB" dirty="0"/>
              <a:t>Draw lines of different shapes and thickness, using two different grades of pencil. </a:t>
            </a:r>
          </a:p>
          <a:p>
            <a:r>
              <a:rPr lang="en-GB" dirty="0"/>
              <a:t>Choose to use thick and thin brushes as appropriate when painting.  </a:t>
            </a:r>
          </a:p>
          <a:p>
            <a:r>
              <a:rPr lang="en-GB" dirty="0"/>
              <a:t>Show they can use everyday objects to print onto a variety of surfaces. </a:t>
            </a:r>
          </a:p>
          <a:p>
            <a:r>
              <a:rPr lang="en-GB" dirty="0"/>
              <a:t>Develop confidence when working with 3D models, collage and textiles. </a:t>
            </a:r>
          </a:p>
          <a:p>
            <a:r>
              <a:rPr lang="en-GB" dirty="0"/>
              <a:t>Use a simple painting IT program to create a picture and make changes to their picture using tools such as fills and brushes. </a:t>
            </a:r>
          </a:p>
          <a:p>
            <a:r>
              <a:rPr lang="en-GB" dirty="0"/>
              <a:t>Describe what they see and like in the work of another artist and can ask sensible questions about a piece of art.  </a:t>
            </a:r>
          </a:p>
          <a:p>
            <a:pPr marL="0" indent="0">
              <a:buNone/>
            </a:pPr>
            <a:r>
              <a:rPr lang="en-GB" dirty="0"/>
              <a:t>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1 will be able to:</a:t>
            </a:r>
          </a:p>
          <a:p>
            <a:pPr marL="0" indent="0">
              <a:buNone/>
            </a:pPr>
            <a:r>
              <a:rPr lang="en-GB" dirty="0"/>
              <a:t>Navigate a simple website, explore pictures, videos and words and talk about what they have found out. They will use a keyboard to type sentences with a capital letter, spaces and a full stop. Pupils will use a painting program to draw with different colours, make and group shapes and use the undo function. Pupils will create a scene with words and a picture that animates and save and retrieve their own work with help. </a:t>
            </a:r>
          </a:p>
          <a:p>
            <a:pPr marL="0" indent="0">
              <a:buNone/>
            </a:pPr>
            <a:r>
              <a:rPr lang="en-GB" b="1" u="sng" dirty="0"/>
              <a:t>Programming</a:t>
            </a:r>
            <a:endParaRPr lang="en-GB" b="1" dirty="0"/>
          </a:p>
          <a:p>
            <a:r>
              <a:rPr lang="en-GB" dirty="0"/>
              <a:t>Give instructions for a friend to follow and follow instructions from someone else. Pupils will use software to create movement and patterns on screen as well as solving specific problems. They will use the word ‘debug’ when they correct simple mistakes and begin to use the word algorithm to describe a simple set of instructions. </a:t>
            </a:r>
          </a:p>
          <a:p>
            <a:pPr marL="0" indent="0">
              <a:buNone/>
            </a:pPr>
            <a:r>
              <a:rPr lang="en-GB" b="1" u="sng" dirty="0"/>
              <a:t>E-safety</a:t>
            </a:r>
            <a:endParaRPr lang="en-GB" b="1" dirty="0"/>
          </a:p>
          <a:p>
            <a:r>
              <a:rPr lang="en-GB" dirty="0"/>
              <a:t>Tell an adult what personal information is and keep their passwords private. Talk about why it is important to be kind and polite when using technology and agree to follow e-safety rules. </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625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1 will be able to:</a:t>
            </a:r>
          </a:p>
          <a:p>
            <a:pPr marL="0" indent="0">
              <a:buNone/>
            </a:pPr>
            <a:r>
              <a:rPr lang="en-GB" sz="2000" b="1" u="sng" dirty="0"/>
              <a:t>Design and Evaluate:</a:t>
            </a:r>
            <a:endParaRPr lang="en-GB" sz="2000" b="1" dirty="0"/>
          </a:p>
          <a:p>
            <a:pPr lvl="0"/>
            <a:r>
              <a:rPr lang="en-GB" sz="2000" dirty="0"/>
              <a:t>Generate designs</a:t>
            </a:r>
            <a:r>
              <a:rPr lang="en-GB" sz="2000" b="1" dirty="0"/>
              <a:t> </a:t>
            </a:r>
            <a:r>
              <a:rPr lang="en-GB" sz="2000" dirty="0"/>
              <a:t>for purposeful products by drawing, talking and writing words. </a:t>
            </a:r>
          </a:p>
          <a:p>
            <a:pPr lvl="0"/>
            <a:r>
              <a:rPr lang="en-GB" sz="2000" dirty="0"/>
              <a:t>Evaluate their ideas and products of how well they product works for its purpose and explore ideas of how to improve their product.</a:t>
            </a:r>
          </a:p>
          <a:p>
            <a:pPr lvl="0"/>
            <a:r>
              <a:rPr lang="en-GB" sz="2000" dirty="0"/>
              <a:t>Develop their ideas by explaining what they are making and how their product works. </a:t>
            </a:r>
          </a:p>
          <a:p>
            <a:pPr marL="0" indent="0">
              <a:buNone/>
            </a:pPr>
            <a:r>
              <a:rPr lang="en-GB" sz="2000" dirty="0"/>
              <a:t> </a:t>
            </a:r>
          </a:p>
          <a:p>
            <a:pPr marL="0" indent="0">
              <a:buNone/>
            </a:pPr>
            <a:r>
              <a:rPr lang="en-GB" sz="2000" b="1" u="sng" dirty="0"/>
              <a:t>Cooking and Nutrition:</a:t>
            </a:r>
            <a:endParaRPr lang="en-GB" sz="2000" b="1" dirty="0"/>
          </a:p>
          <a:p>
            <a:pPr lvl="0"/>
            <a:r>
              <a:rPr lang="en-GB" sz="2000" dirty="0"/>
              <a:t>Understanding why we need to have clean hands and surfaces before cooking.</a:t>
            </a:r>
          </a:p>
          <a:p>
            <a:pPr lvl="0"/>
            <a:r>
              <a:rPr lang="en-GB" sz="2000" dirty="0"/>
              <a:t>Cutting food safely for a healthy snack, guided by an adult by listening to instructions. </a:t>
            </a:r>
          </a:p>
          <a:p>
            <a:pPr marL="0" indent="0">
              <a:buNone/>
            </a:pPr>
            <a:r>
              <a:rPr lang="en-GB" sz="2000" dirty="0"/>
              <a:t> </a:t>
            </a:r>
          </a:p>
          <a:p>
            <a:pPr marL="0" indent="0">
              <a:buNone/>
            </a:pPr>
            <a:r>
              <a:rPr lang="en-GB" sz="2000" b="1" u="sng" dirty="0"/>
              <a:t>Textiles:</a:t>
            </a:r>
            <a:endParaRPr lang="en-GB" sz="2000" b="1" dirty="0"/>
          </a:p>
          <a:p>
            <a:pPr lvl="0"/>
            <a:r>
              <a:rPr lang="en-GB" sz="2000" dirty="0"/>
              <a:t>Pupils will describe how their textiles feel and any properties to determine their selection for their product. </a:t>
            </a: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6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r>
              <a:rPr lang="en-GB" sz="1900" dirty="0"/>
              <a:t>Pupils at the </a:t>
            </a:r>
            <a:r>
              <a:rPr lang="en-GB" sz="1900" b="1" dirty="0"/>
              <a:t>expected level of attainment</a:t>
            </a:r>
            <a:r>
              <a:rPr lang="en-GB" sz="1900" dirty="0"/>
              <a:t> at the end of Year 1 will be able to:</a:t>
            </a:r>
          </a:p>
          <a:p>
            <a:pPr marL="0" indent="0">
              <a:buNone/>
            </a:pPr>
            <a:r>
              <a:rPr lang="en-GB" u="sng" dirty="0"/>
              <a:t> </a:t>
            </a:r>
          </a:p>
          <a:p>
            <a:pPr marL="0" indent="0">
              <a:buNone/>
            </a:pPr>
            <a:r>
              <a:rPr lang="en-GB" b="1" u="sng" dirty="0"/>
              <a:t>Mechanisms:</a:t>
            </a:r>
            <a:endParaRPr lang="en-GB" b="1" dirty="0"/>
          </a:p>
          <a:p>
            <a:pPr lvl="0"/>
            <a:r>
              <a:rPr lang="en-GB" dirty="0"/>
              <a:t>Explore and use mechanisms in their products such as split pins and wheels to make a moving model. </a:t>
            </a:r>
          </a:p>
          <a:p>
            <a:pPr marL="0" indent="0">
              <a:buNone/>
            </a:pPr>
            <a:r>
              <a:rPr lang="en-GB" dirty="0"/>
              <a:t> </a:t>
            </a:r>
          </a:p>
          <a:p>
            <a:pPr marL="0" indent="0">
              <a:buNone/>
            </a:pPr>
            <a:r>
              <a:rPr lang="en-GB" b="1" u="sng" dirty="0"/>
              <a:t>Use of Materials:</a:t>
            </a:r>
            <a:endParaRPr lang="en-GB" b="1" dirty="0"/>
          </a:p>
          <a:p>
            <a:pPr lvl="0"/>
            <a:r>
              <a:rPr lang="en-GB" dirty="0"/>
              <a:t>Pupils will select from a range of tools and equipment to perform practical tasks such as cutting,</a:t>
            </a:r>
            <a:r>
              <a:rPr lang="en-GB" b="1" dirty="0"/>
              <a:t> </a:t>
            </a:r>
            <a:r>
              <a:rPr lang="en-GB" dirty="0"/>
              <a:t>shaping and joining different materials to make structures and deciding how they could make them stronger. </a:t>
            </a:r>
          </a:p>
          <a:p>
            <a:pPr marL="0" indent="0">
              <a:buNone/>
            </a:pPr>
            <a:r>
              <a:rPr lang="en-GB" dirty="0"/>
              <a:t> </a:t>
            </a:r>
          </a:p>
          <a:p>
            <a:pPr marL="0" indent="0">
              <a:buNone/>
            </a:pPr>
            <a:r>
              <a:rPr lang="en-GB" b="1" u="sng" dirty="0"/>
              <a:t>Construction:</a:t>
            </a:r>
            <a:endParaRPr lang="en-GB" b="1" dirty="0"/>
          </a:p>
          <a:p>
            <a:pPr lvl="0"/>
            <a:r>
              <a:rPr lang="en-GB" dirty="0"/>
              <a:t>Select from a wide range of materials and components, including construction materials for building projects and understanding the properties of these in making a strong, reliable structure.</a:t>
            </a:r>
          </a:p>
          <a:p>
            <a:pPr marL="0" indent="0">
              <a:buNone/>
            </a:pPr>
            <a:endParaRPr lang="en-GB" sz="21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lnSpcReduction="10000"/>
          </a:bodyPr>
          <a:lstStyle/>
          <a:p>
            <a:pPr marL="0" indent="0">
              <a:buNone/>
            </a:pPr>
            <a:r>
              <a:rPr lang="en-GB" sz="1200" dirty="0"/>
              <a:t>Pupils at the </a:t>
            </a:r>
            <a:r>
              <a:rPr lang="en-GB" sz="1200" b="1" dirty="0"/>
              <a:t>expected level of attainment</a:t>
            </a:r>
            <a:r>
              <a:rPr lang="en-GB" sz="1200" dirty="0"/>
              <a:t> at the end of Year 1 will be able to: </a:t>
            </a:r>
          </a:p>
          <a:p>
            <a:pPr marL="0" indent="0">
              <a:buNone/>
            </a:pPr>
            <a:endParaRPr lang="en-GB" sz="1400" dirty="0"/>
          </a:p>
          <a:p>
            <a:r>
              <a:rPr lang="en-GB" dirty="0"/>
              <a:t>Begin the process of establishing a simple sense of chronology and mastery of the language associated with identifying and the passing of time.  </a:t>
            </a:r>
          </a:p>
          <a:p>
            <a:r>
              <a:rPr lang="en-GB" dirty="0"/>
              <a:t>Identify, describe and compare and contrast the similarities and differences between popular toys and games of the past and those of today and suggest reasons for what they observe.  </a:t>
            </a:r>
          </a:p>
          <a:p>
            <a:r>
              <a:rPr lang="en-GB" dirty="0"/>
              <a:t>Recall some significant historic events, people and places of the past both in the United Kingdom and globally.  </a:t>
            </a:r>
          </a:p>
          <a:p>
            <a:r>
              <a:rPr lang="en-GB" dirty="0"/>
              <a:t>Through the study of significant individuals who lived in different periods and places, they are able to both recall their achievements and suggest simple reasons for the impact their lives have had.</a:t>
            </a:r>
          </a:p>
          <a:p>
            <a:pPr marL="0" indent="0">
              <a:buNone/>
            </a:pPr>
            <a:endParaRPr lang="en-GB" sz="14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a:bodyPr>
          <a:lstStyle/>
          <a:p>
            <a:pPr marL="0" indent="0">
              <a:buNone/>
            </a:pPr>
            <a:r>
              <a:rPr lang="en-GB" sz="1400" dirty="0"/>
              <a:t>Pupils at the </a:t>
            </a:r>
            <a:r>
              <a:rPr lang="en-GB" sz="1400" b="1" dirty="0"/>
              <a:t>expected level of attainment</a:t>
            </a:r>
            <a:r>
              <a:rPr lang="en-GB" sz="1400" dirty="0"/>
              <a:t> at the end of Year 1 will be able to:</a:t>
            </a:r>
          </a:p>
          <a:p>
            <a:pPr marL="0" indent="0">
              <a:buNone/>
            </a:pPr>
            <a:r>
              <a:rPr lang="en-GB" sz="1900" dirty="0"/>
              <a:t> </a:t>
            </a:r>
          </a:p>
          <a:p>
            <a:r>
              <a:rPr lang="en-GB" dirty="0"/>
              <a:t>Recognise, identify and describe the similarities and differences they observe in the physical and human geographical features of their school grounds, the locality of the school and contrasting environments in the United Kingdom and around the world.  </a:t>
            </a:r>
          </a:p>
          <a:p>
            <a:r>
              <a:rPr lang="en-GB" dirty="0"/>
              <a:t>Begin to use a range of basic geographical vocabulary along with simple fieldwork and mapping techniques.  </a:t>
            </a:r>
          </a:p>
          <a:p>
            <a:r>
              <a:rPr lang="en-GB" dirty="0"/>
              <a:t>Identify, describe, compare and contrast daily weather patterns for the United Kingdom.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1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dirty="0"/>
              <a:t>Use their voice to join in with songs and chants, looking at the audience when performing. They use instruments to perform, copying sounds and clapping short rhythmic patterns. </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dirty="0"/>
              <a:t>Make different sounds with their voices and instruments. They can change the sounds they make and repeat short melodic patterns. They can make a sequence of sounds and show them using pictures</a:t>
            </a: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dirty="0"/>
              <a:t>Say how a piece of music makes them feel and whether they like or dislike a piece of music. They can follow instructions about when to play and sing.</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547664" y="1218456"/>
            <a:ext cx="6840760" cy="4968552"/>
          </a:xfrm>
        </p:spPr>
        <p:txBody>
          <a:bodyPr>
            <a:normAutofit/>
          </a:bodyPr>
          <a:lstStyle/>
          <a:p>
            <a:pPr marL="0" indent="0">
              <a:buNone/>
            </a:pPr>
            <a:endParaRPr lang="en-GB" sz="1600" b="1" dirty="0">
              <a:latin typeface="Century Gothic" pitchFamily="34" charset="0"/>
            </a:endParaRPr>
          </a:p>
          <a:p>
            <a:pPr marL="0" indent="0">
              <a:lnSpc>
                <a:spcPct val="120000"/>
              </a:lnSpc>
              <a:buNone/>
            </a:pPr>
            <a:r>
              <a:rPr lang="en-GB" sz="1400" dirty="0"/>
              <a:t>Pupils at the </a:t>
            </a:r>
            <a:r>
              <a:rPr lang="en-GB" sz="1400" b="1" dirty="0"/>
              <a:t>expected level of attainment</a:t>
            </a:r>
            <a:r>
              <a:rPr lang="en-GB" sz="1400" dirty="0"/>
              <a:t> at the end of Year 1 will be able to:</a:t>
            </a:r>
          </a:p>
          <a:p>
            <a:pPr lvl="0"/>
            <a:r>
              <a:rPr lang="en-GB" dirty="0"/>
              <a:t>Begin to master basic movements including running, jumping, throwing and catching, as well as developing balance, agility and co-ordination, and begin to apply these in a range of activities. </a:t>
            </a:r>
          </a:p>
          <a:p>
            <a:pPr lvl="0"/>
            <a:r>
              <a:rPr lang="en-GB" dirty="0"/>
              <a:t>Show different ways of hitting, throwing and striking a ball. </a:t>
            </a:r>
          </a:p>
          <a:p>
            <a:pPr lvl="0"/>
            <a:r>
              <a:rPr lang="en-GB" dirty="0"/>
              <a:t>Perform dances using simple movement patterns. Participate in co-operative physical activities in small groups. </a:t>
            </a:r>
          </a:p>
          <a:p>
            <a:pPr lvl="0"/>
            <a:r>
              <a:rPr lang="en-GB" dirty="0"/>
              <a:t>Copy simple skills and repeat them. </a:t>
            </a:r>
          </a:p>
          <a:p>
            <a:pPr lvl="0"/>
            <a:r>
              <a:rPr lang="en-GB" dirty="0"/>
              <a:t>Name main body parts.</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1 will be able to:</a:t>
            </a:r>
          </a:p>
          <a:p>
            <a:r>
              <a:rPr lang="en-GB" dirty="0"/>
              <a:t>Children will be able to express interesting things about themselves or talk about things that they are good at and set themselves simple targets. </a:t>
            </a:r>
          </a:p>
          <a:p>
            <a:r>
              <a:rPr lang="en-GB" dirty="0"/>
              <a:t>Children will understand the need for rules in the classroom and state why they help and say why things sometimes seem unfair, even if they are not. They will be able to discuss different ideas of what they can do if they find something difficult. They will have a clear understanding of what is right and wrong.</a:t>
            </a:r>
          </a:p>
          <a:p>
            <a:r>
              <a:rPr lang="en-GB" dirty="0"/>
              <a:t>Identify and name a range of feelings and begin to manage some feelings,  with some support.  They will be able to think of ways of dealing with ‘Yukky feelings’ and know who to go to ask for help at both home and school. Children will recognise that bullying is wrong, name a trusted adult who can help them deal with bullying and talk about the effect of their behaviour on other people.</a:t>
            </a:r>
          </a:p>
          <a:p>
            <a:r>
              <a:rPr lang="en-GB" dirty="0"/>
              <a:t>Children will be able to make simple choices about some aspects of their health and wellbeing and describe ways of keeping safe in familiar situations. They will be able to name and explain some ways family and friends care for each other.</a:t>
            </a: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1 will be able to:</a:t>
            </a:r>
          </a:p>
          <a:p>
            <a:pPr marL="0" indent="0">
              <a:buNone/>
            </a:pPr>
            <a:endParaRPr lang="en-GB" sz="1700" dirty="0"/>
          </a:p>
          <a:p>
            <a:r>
              <a:rPr lang="en-GB" dirty="0"/>
              <a:t>Children should be polite and considerate and are able to talk about ways in which people are similar and different. They will celebrate and respect differences and between familiar people and people from their community and be able to work cooperatively with their peers.</a:t>
            </a:r>
          </a:p>
          <a:p>
            <a:r>
              <a:rPr lang="en-GB" dirty="0"/>
              <a:t>Children will recognise that medicines are drugs and can help you when you are ill. They will be able to say why medicines might be harmful and how to keep themselves safe around medicine. </a:t>
            </a:r>
          </a:p>
          <a:p>
            <a:r>
              <a:rPr lang="en-GB" dirty="0"/>
              <a:t>Children will be able to talk about things they can do now that they couldn’t do as a baby or a toddler. They will be able to name some body parts and say what they do and talk about ways people keep clean.</a:t>
            </a:r>
          </a:p>
          <a:p>
            <a:r>
              <a:rPr lang="en-GB" dirty="0"/>
              <a:t>Children will begin to understand that they can take responsibility for being healthy, give examples of how to keep themselves healthy through exercise and eating fruit and vegetables. Realise that most people work for money and money needs to be kept safe.</a:t>
            </a:r>
          </a:p>
          <a:p>
            <a:r>
              <a:rPr lang="en-GB" dirty="0"/>
              <a:t>Children will be able to make simple choices about when its appropriate to take a risk and when its time to ask for help. They will describe ways of keeping safe in risky situations. They will be able to recognise possible dangers at home, school and outside and share ideas about how to keep safe.</a:t>
            </a:r>
          </a:p>
          <a:p>
            <a:r>
              <a:rPr lang="en-GB" dirty="0"/>
              <a:t>Children will be able to talk about some ways that we look after money.</a:t>
            </a:r>
          </a:p>
          <a:p>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1 will be able to:</a:t>
            </a:r>
          </a:p>
          <a:p>
            <a:r>
              <a:rPr lang="en-GB" u="sng" dirty="0"/>
              <a:t>Attainment target 1</a:t>
            </a:r>
            <a:r>
              <a:rPr lang="en-GB" dirty="0"/>
              <a:t> Recall and name different beliefs and practices, including festivals, worship, rituals and ways of life, in order to find out about the meanings behind them-Pupils use some religious vocabulary and phrases to recognise and name features of religious places of worship such as a church or synagogue.(A1)</a:t>
            </a:r>
          </a:p>
          <a:p>
            <a:r>
              <a:rPr lang="en-GB" dirty="0"/>
              <a:t> They can recall religious stories and use language such a parables.(A2) Be able to talk about why God is important and discuss the idea of God being the creator of the world.</a:t>
            </a:r>
          </a:p>
          <a:p>
            <a:r>
              <a:rPr lang="en-GB" dirty="0"/>
              <a:t> </a:t>
            </a:r>
            <a:r>
              <a:rPr lang="en-GB" u="sng" dirty="0"/>
              <a:t>Attainment target 2-</a:t>
            </a:r>
            <a:r>
              <a:rPr lang="en-GB" dirty="0"/>
              <a:t> Pupils talk about their own experiences and feelings. They will be able to say why they are important and who is important to them.(C1) They will experience Jewish food and share celebrations from their own life.(A1)</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1.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563</TotalTime>
  <Words>3672</Words>
  <Application>Microsoft Office PowerPoint</Application>
  <PresentationFormat>On-screen Show (4:3)</PresentationFormat>
  <Paragraphs>443</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MS Mincho</vt:lpstr>
      <vt:lpstr>Arial</vt:lpstr>
      <vt:lpstr>Calibri</vt:lpstr>
      <vt:lpstr>Century Gothic</vt:lpstr>
      <vt:lpstr>Times New Roman</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1 Expectations</vt:lpstr>
      <vt:lpstr>Assessing Writing Meeting Year 1 Expectations</vt:lpstr>
      <vt:lpstr>Assessing Spoken Language Meeting Year 1 Objectives</vt:lpstr>
      <vt:lpstr>Assessing Reading Exceeding Year 1 Expectations</vt:lpstr>
      <vt:lpstr>Assessing Writing Exceeding Year 1 Expectations</vt:lpstr>
      <vt:lpstr>Assessing Spoken Language Exceeding Year 1 Expectations</vt:lpstr>
      <vt:lpstr>   Assessing Mathematics  Meeting Year 1 Expectations</vt:lpstr>
      <vt:lpstr>       Assessing Mathematics  Exceeding Year 1 Expectations</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Paula Burns</cp:lastModifiedBy>
  <cp:revision>66</cp:revision>
  <cp:lastPrinted>2016-03-16T09:15:23Z</cp:lastPrinted>
  <dcterms:created xsi:type="dcterms:W3CDTF">2015-06-29T08:49:16Z</dcterms:created>
  <dcterms:modified xsi:type="dcterms:W3CDTF">2022-08-31T06:12:21Z</dcterms:modified>
</cp:coreProperties>
</file>