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29"/>
  </p:notesMasterIdLst>
  <p:sldIdLst>
    <p:sldId id="256" r:id="rId2"/>
    <p:sldId id="257" r:id="rId3"/>
    <p:sldId id="258" r:id="rId4"/>
    <p:sldId id="259" r:id="rId5"/>
    <p:sldId id="260" r:id="rId6"/>
    <p:sldId id="296" r:id="rId7"/>
    <p:sldId id="261" r:id="rId8"/>
    <p:sldId id="295" r:id="rId9"/>
    <p:sldId id="297" r:id="rId10"/>
    <p:sldId id="267" r:id="rId11"/>
    <p:sldId id="299" r:id="rId12"/>
    <p:sldId id="268" r:id="rId13"/>
    <p:sldId id="280" r:id="rId14"/>
    <p:sldId id="281" r:id="rId15"/>
    <p:sldId id="287" r:id="rId16"/>
    <p:sldId id="284" r:id="rId17"/>
    <p:sldId id="285" r:id="rId18"/>
    <p:sldId id="286" r:id="rId19"/>
    <p:sldId id="282" r:id="rId20"/>
    <p:sldId id="283" r:id="rId21"/>
    <p:sldId id="288" r:id="rId22"/>
    <p:sldId id="292" r:id="rId23"/>
    <p:sldId id="290" r:id="rId24"/>
    <p:sldId id="289" r:id="rId25"/>
    <p:sldId id="291" r:id="rId26"/>
    <p:sldId id="293" r:id="rId27"/>
    <p:sldId id="294" r:id="rId2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84" autoAdjust="0"/>
    <p:restoredTop sz="94696"/>
  </p:normalViewPr>
  <p:slideViewPr>
    <p:cSldViewPr>
      <p:cViewPr varScale="1">
        <p:scale>
          <a:sx n="81" d="100"/>
          <a:sy n="81" d="100"/>
        </p:scale>
        <p:origin x="1493"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27/09/2022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27/09/2022</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27/09/2022</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27/09/2022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27/09/2022</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93658" y="944724"/>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4 Expectations</a:t>
            </a:r>
          </a:p>
        </p:txBody>
      </p:sp>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pic>
        <p:nvPicPr>
          <p:cNvPr id="5" name="Content Placeholder 4"/>
          <p:cNvPicPr>
            <a:picLocks noGrp="1" noChangeAspect="1"/>
          </p:cNvPicPr>
          <p:nvPr>
            <p:ph sz="half" idx="1"/>
          </p:nvPr>
        </p:nvPicPr>
        <p:blipFill>
          <a:blip r:embed="rId3"/>
          <a:stretch>
            <a:fillRect/>
          </a:stretch>
        </p:blipFill>
        <p:spPr>
          <a:xfrm>
            <a:off x="919278" y="3685898"/>
            <a:ext cx="3940754" cy="2892325"/>
          </a:xfrm>
          <a:prstGeom prst="rect">
            <a:avLst/>
          </a:prstGeom>
        </p:spPr>
      </p:pic>
      <p:pic>
        <p:nvPicPr>
          <p:cNvPr id="3" name="Picture 2"/>
          <p:cNvPicPr>
            <a:picLocks noChangeAspect="1"/>
          </p:cNvPicPr>
          <p:nvPr/>
        </p:nvPicPr>
        <p:blipFill>
          <a:blip r:embed="rId4"/>
          <a:stretch>
            <a:fillRect/>
          </a:stretch>
        </p:blipFill>
        <p:spPr>
          <a:xfrm>
            <a:off x="864537" y="1777685"/>
            <a:ext cx="3962743" cy="1908213"/>
          </a:xfrm>
          <a:prstGeom prst="rect">
            <a:avLst/>
          </a:prstGeom>
        </p:spPr>
      </p:pic>
      <p:pic>
        <p:nvPicPr>
          <p:cNvPr id="6" name="Picture 5"/>
          <p:cNvPicPr>
            <a:picLocks noChangeAspect="1"/>
          </p:cNvPicPr>
          <p:nvPr/>
        </p:nvPicPr>
        <p:blipFill>
          <a:blip r:embed="rId5"/>
          <a:stretch>
            <a:fillRect/>
          </a:stretch>
        </p:blipFill>
        <p:spPr>
          <a:xfrm>
            <a:off x="4860032" y="1772816"/>
            <a:ext cx="3920068" cy="4797923"/>
          </a:xfrm>
          <a:prstGeom prst="rect">
            <a:avLst/>
          </a:prstGeom>
        </p:spPr>
      </p:pic>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93658" y="998730"/>
            <a:ext cx="6172200" cy="378042"/>
          </a:xfrm>
        </p:spPr>
        <p:txBody>
          <a:bodyPr>
            <a:noAutofit/>
          </a:bodyPr>
          <a:lstStyle/>
          <a:p>
            <a:pPr algn="ctr"/>
            <a:r>
              <a:rPr lang="en-GB" sz="2000" b="1" dirty="0">
                <a:latin typeface="Arial" panose="020B0604020202020204" pitchFamily="34" charset="0"/>
                <a:cs typeface="Arial" panose="020B0604020202020204" pitchFamily="34" charset="0"/>
              </a:rPr>
              <a:t>Assessing Writing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387837"/>
            <a:ext cx="1123950" cy="1123950"/>
          </a:xfrm>
          <a:prstGeom prst="ellipse">
            <a:avLst/>
          </a:prstGeom>
          <a:ln>
            <a:noFill/>
          </a:ln>
          <a:extLst>
            <a:ext uri="{53640926-AAD7-44D8-BBD7-CCE9431645EC}">
              <a14:shadowObscured xmlns:a14="http://schemas.microsoft.com/office/drawing/2010/main"/>
            </a:ext>
          </a:extLst>
        </p:spPr>
      </p:pic>
      <p:pic>
        <p:nvPicPr>
          <p:cNvPr id="2" name="Picture 1"/>
          <p:cNvPicPr>
            <a:picLocks noChangeAspect="1"/>
          </p:cNvPicPr>
          <p:nvPr/>
        </p:nvPicPr>
        <p:blipFill>
          <a:blip r:embed="rId3"/>
          <a:stretch>
            <a:fillRect/>
          </a:stretch>
        </p:blipFill>
        <p:spPr>
          <a:xfrm>
            <a:off x="755576" y="1814718"/>
            <a:ext cx="3930120" cy="4486668"/>
          </a:xfrm>
          <a:prstGeom prst="rect">
            <a:avLst/>
          </a:prstGeom>
        </p:spPr>
      </p:pic>
      <p:pic>
        <p:nvPicPr>
          <p:cNvPr id="3" name="Picture 2"/>
          <p:cNvPicPr>
            <a:picLocks noChangeAspect="1"/>
          </p:cNvPicPr>
          <p:nvPr/>
        </p:nvPicPr>
        <p:blipFill>
          <a:blip r:embed="rId4"/>
          <a:stretch>
            <a:fillRect/>
          </a:stretch>
        </p:blipFill>
        <p:spPr>
          <a:xfrm>
            <a:off x="4708255" y="1844824"/>
            <a:ext cx="4040209" cy="4456562"/>
          </a:xfrm>
          <a:prstGeom prst="rect">
            <a:avLst/>
          </a:prstGeom>
        </p:spPr>
      </p:pic>
    </p:spTree>
    <p:extLst>
      <p:ext uri="{BB962C8B-B14F-4D97-AF65-F5344CB8AC3E}">
        <p14:creationId xmlns:p14="http://schemas.microsoft.com/office/powerpoint/2010/main" val="247715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542297" y="881186"/>
            <a:ext cx="6172200" cy="432048"/>
          </a:xfrm>
        </p:spPr>
        <p:txBody>
          <a:bodyPr>
            <a:noAutofit/>
          </a:bodyPr>
          <a:lstStyle/>
          <a:p>
            <a:pPr algn="ctr"/>
            <a:r>
              <a:rPr lang="en-GB" sz="2000" b="1" dirty="0">
                <a:latin typeface="Century Gothic" pitchFamily="34" charset="0"/>
              </a:rPr>
              <a:t>Assessing Spoken Language  </a:t>
            </a:r>
            <a:br>
              <a:rPr lang="en-GB" sz="2000" b="1" dirty="0">
                <a:latin typeface="Century Gothic" pitchFamily="34" charset="0"/>
              </a:rPr>
            </a:br>
            <a:r>
              <a:rPr lang="en-GB" sz="2000" b="1" dirty="0">
                <a:latin typeface="Century Gothic" pitchFamily="34" charset="0"/>
              </a:rPr>
              <a:t>Meeting Year 4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3" name="Table 2"/>
          <p:cNvGraphicFramePr>
            <a:graphicFrameLocks noGrp="1"/>
          </p:cNvGraphicFramePr>
          <p:nvPr>
            <p:extLst>
              <p:ext uri="{D42A27DB-BD31-4B8C-83A1-F6EECF244321}">
                <p14:modId xmlns:p14="http://schemas.microsoft.com/office/powerpoint/2010/main" val="3381891804"/>
              </p:ext>
            </p:extLst>
          </p:nvPr>
        </p:nvGraphicFramePr>
        <p:xfrm>
          <a:off x="1259632" y="1772816"/>
          <a:ext cx="7276563" cy="4536503"/>
        </p:xfrm>
        <a:graphic>
          <a:graphicData uri="http://schemas.openxmlformats.org/drawingml/2006/table">
            <a:tbl>
              <a:tblPr firstRow="1" bandRow="1"/>
              <a:tblGrid>
                <a:gridCol w="7276563">
                  <a:extLst>
                    <a:ext uri="{9D8B030D-6E8A-4147-A177-3AD203B41FA5}">
                      <a16:colId xmlns:a16="http://schemas.microsoft.com/office/drawing/2014/main" val="2852864340"/>
                    </a:ext>
                  </a:extLst>
                </a:gridCol>
              </a:tblGrid>
              <a:tr h="495529">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Year 4 Expectations: </a:t>
                      </a:r>
                    </a:p>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Spoken Language</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2654256970"/>
                  </a:ext>
                </a:extLst>
              </a:tr>
              <a:tr h="31731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Ask questions to clarify or develop understanding</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3010745022"/>
                  </a:ext>
                </a:extLst>
              </a:tr>
              <a:tr h="495529">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Sequence, develop and communicate ideas in an organised, logical way in complete sentences as required</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04194584"/>
                  </a:ext>
                </a:extLst>
              </a:tr>
              <a:tr h="31731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Show understanding of the main points and significant details  in a discussion</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084479353"/>
                  </a:ext>
                </a:extLst>
              </a:tr>
              <a:tr h="31731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Increasingly adapt what is said to meet the needs of the audience/listener</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647699935"/>
                  </a:ext>
                </a:extLst>
              </a:tr>
              <a:tr h="39120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i="0" u="none" strike="noStrike" kern="1200" baseline="0" dirty="0">
                          <a:solidFill>
                            <a:schemeClr val="dk1"/>
                          </a:solidFill>
                          <a:latin typeface="Arial" panose="020B0604020202020204" pitchFamily="34" charset="0"/>
                          <a:ea typeface="+mn-ea"/>
                          <a:cs typeface="Arial" panose="020B0604020202020204" pitchFamily="34" charset="0"/>
                        </a:rPr>
                        <a:t>Vary the use and choice of vocabulary dependent on the audience and purpose</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579648675"/>
                  </a:ext>
                </a:extLst>
              </a:tr>
              <a:tr h="39120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Show</a:t>
                      </a:r>
                      <a:r>
                        <a:rPr lang="en-GB" sz="1200" b="1" kern="1200" baseline="0" dirty="0">
                          <a:solidFill>
                            <a:schemeClr val="dk1"/>
                          </a:solidFill>
                          <a:effectLst/>
                          <a:latin typeface="Arial" panose="020B0604020202020204" pitchFamily="34" charset="0"/>
                          <a:ea typeface="+mn-ea"/>
                          <a:cs typeface="Arial" panose="020B0604020202020204" pitchFamily="34" charset="0"/>
                        </a:rPr>
                        <a:t> u</a:t>
                      </a:r>
                      <a:r>
                        <a:rPr lang="en-GB" sz="1200" b="1" kern="1200" dirty="0">
                          <a:solidFill>
                            <a:schemeClr val="dk1"/>
                          </a:solidFill>
                          <a:effectLst/>
                          <a:latin typeface="Arial" panose="020B0604020202020204" pitchFamily="34" charset="0"/>
                          <a:ea typeface="+mn-ea"/>
                          <a:cs typeface="Arial" panose="020B0604020202020204" pitchFamily="34" charset="0"/>
                        </a:rPr>
                        <a:t>nderstanding of how and why</a:t>
                      </a:r>
                      <a:r>
                        <a:rPr lang="en-GB" sz="1200" b="1" kern="1200" baseline="0" dirty="0">
                          <a:solidFill>
                            <a:schemeClr val="dk1"/>
                          </a:solidFill>
                          <a:effectLst/>
                          <a:latin typeface="Arial" panose="020B0604020202020204" pitchFamily="34" charset="0"/>
                          <a:ea typeface="+mn-ea"/>
                          <a:cs typeface="Arial" panose="020B0604020202020204" pitchFamily="34" charset="0"/>
                        </a:rPr>
                        <a:t> language choices vary in different contexts</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305892447"/>
                  </a:ext>
                </a:extLst>
              </a:tr>
              <a:tr h="495529">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Present writing</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to an</a:t>
                      </a:r>
                      <a:r>
                        <a:rPr lang="en-GB" sz="1200" b="1" kern="1200" baseline="0" dirty="0">
                          <a:solidFill>
                            <a:schemeClr val="dk1"/>
                          </a:solidFill>
                          <a:effectLst/>
                          <a:latin typeface="Arial" panose="020B0604020202020204" pitchFamily="34" charset="0"/>
                          <a:ea typeface="+mn-ea"/>
                          <a:cs typeface="Arial" panose="020B0604020202020204" pitchFamily="34" charset="0"/>
                        </a:rPr>
                        <a:t> audience</a:t>
                      </a:r>
                      <a:r>
                        <a:rPr lang="en-GB" sz="1200" b="1" kern="1200" dirty="0">
                          <a:solidFill>
                            <a:schemeClr val="dk1"/>
                          </a:solidFill>
                          <a:effectLst/>
                          <a:latin typeface="Arial" panose="020B0604020202020204" pitchFamily="34" charset="0"/>
                          <a:ea typeface="+mn-ea"/>
                          <a:cs typeface="Arial" panose="020B0604020202020204" pitchFamily="34" charset="0"/>
                        </a:rPr>
                        <a:t>, using appropriate intonation and controlling the tone and volume so that the meaning is clear</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516546219"/>
                  </a:ext>
                </a:extLst>
              </a:tr>
              <a:tr h="31731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dirty="0">
                          <a:latin typeface="Arial" panose="020B0604020202020204" pitchFamily="34" charset="0"/>
                          <a:cs typeface="Arial" panose="020B0604020202020204" pitchFamily="34" charset="0"/>
                        </a:rPr>
                        <a:t>Justify answers with evidence</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249631968"/>
                  </a:ext>
                </a:extLst>
              </a:tr>
              <a:tr h="31731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Understand when the</a:t>
                      </a:r>
                      <a:r>
                        <a:rPr lang="en-GB" sz="1200" b="1" kern="1200" baseline="0" dirty="0">
                          <a:solidFill>
                            <a:schemeClr val="dk1"/>
                          </a:solidFill>
                          <a:effectLst/>
                          <a:latin typeface="Arial" panose="020B0604020202020204" pitchFamily="34" charset="0"/>
                          <a:ea typeface="+mn-ea"/>
                          <a:cs typeface="Arial" panose="020B0604020202020204" pitchFamily="34" charset="0"/>
                        </a:rPr>
                        <a:t> context requires</a:t>
                      </a:r>
                      <a:r>
                        <a:rPr lang="en-GB" sz="1200" b="1" kern="1200" dirty="0">
                          <a:solidFill>
                            <a:schemeClr val="dk1"/>
                          </a:solidFill>
                          <a:effectLst/>
                          <a:latin typeface="Arial" panose="020B0604020202020204" pitchFamily="34" charset="0"/>
                          <a:ea typeface="+mn-ea"/>
                          <a:cs typeface="Arial" panose="020B0604020202020204" pitchFamily="34" charset="0"/>
                        </a:rPr>
                        <a:t> the</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use of  Standard English</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098145718"/>
                  </a:ext>
                </a:extLst>
              </a:tr>
              <a:tr h="680937">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lang="en-GB" sz="1200" b="1" kern="1200" dirty="0">
                          <a:solidFill>
                            <a:schemeClr val="dk1"/>
                          </a:solidFill>
                          <a:effectLst/>
                          <a:latin typeface="Arial" panose="020B0604020202020204" pitchFamily="34" charset="0"/>
                          <a:ea typeface="+mn-ea"/>
                          <a:cs typeface="Arial" panose="020B0604020202020204" pitchFamily="34" charset="0"/>
                        </a:rPr>
                        <a:t>Perform poems</a:t>
                      </a:r>
                      <a:r>
                        <a:rPr lang="en-GB" sz="1200" b="1" kern="1200" baseline="0" dirty="0">
                          <a:solidFill>
                            <a:schemeClr val="dk1"/>
                          </a:solidFill>
                          <a:effectLst/>
                          <a:latin typeface="Arial" panose="020B0604020202020204" pitchFamily="34" charset="0"/>
                          <a:ea typeface="+mn-ea"/>
                          <a:cs typeface="Arial" panose="020B0604020202020204" pitchFamily="34" charset="0"/>
                        </a:rPr>
                        <a:t> or plays from memory, conveying ideas about characters and situations by adapting expression and tone</a:t>
                      </a:r>
                      <a:endParaRPr lang="en-GB" sz="1200" b="1" dirty="0">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1834752789"/>
                  </a:ext>
                </a:extLst>
              </a:tr>
            </a:tbl>
          </a:graphicData>
        </a:graphic>
      </p:graphicFrame>
    </p:spTree>
    <p:extLst>
      <p:ext uri="{BB962C8B-B14F-4D97-AF65-F5344CB8AC3E}">
        <p14:creationId xmlns:p14="http://schemas.microsoft.com/office/powerpoint/2010/main" val="2076465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542297" y="881186"/>
            <a:ext cx="6172200" cy="432048"/>
          </a:xfrm>
        </p:spPr>
        <p:txBody>
          <a:bodyPr>
            <a:noAutofit/>
          </a:bodyPr>
          <a:lstStyle/>
          <a:p>
            <a:pPr algn="ctr"/>
            <a:r>
              <a:rPr lang="en-GB" sz="2000" b="1" dirty="0">
                <a:latin typeface="Century Gothic" pitchFamily="34" charset="0"/>
              </a:rPr>
              <a:t>Assessing Reading</a:t>
            </a:r>
            <a:br>
              <a:rPr lang="en-GB" sz="2000" b="1" dirty="0">
                <a:latin typeface="Century Gothic" pitchFamily="34" charset="0"/>
              </a:rPr>
            </a:br>
            <a:r>
              <a:rPr lang="en-GB" sz="2000" b="1" dirty="0">
                <a:latin typeface="Century Gothic" pitchFamily="34" charset="0"/>
              </a:rPr>
              <a:t>Exceeding Year 4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pic>
        <p:nvPicPr>
          <p:cNvPr id="4" name="Picture 3"/>
          <p:cNvPicPr>
            <a:picLocks noChangeAspect="1"/>
          </p:cNvPicPr>
          <p:nvPr/>
        </p:nvPicPr>
        <p:blipFill>
          <a:blip r:embed="rId3"/>
          <a:stretch>
            <a:fillRect/>
          </a:stretch>
        </p:blipFill>
        <p:spPr>
          <a:xfrm>
            <a:off x="1115616" y="1772816"/>
            <a:ext cx="7626757" cy="4536504"/>
          </a:xfrm>
          <a:prstGeom prst="rect">
            <a:avLst/>
          </a:prstGeom>
        </p:spPr>
      </p:pic>
    </p:spTree>
    <p:extLst>
      <p:ext uri="{BB962C8B-B14F-4D97-AF65-F5344CB8AC3E}">
        <p14:creationId xmlns:p14="http://schemas.microsoft.com/office/powerpoint/2010/main" val="1011375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542297" y="881186"/>
            <a:ext cx="6172200" cy="432048"/>
          </a:xfrm>
        </p:spPr>
        <p:txBody>
          <a:bodyPr>
            <a:noAutofit/>
          </a:bodyPr>
          <a:lstStyle/>
          <a:p>
            <a:pPr algn="ctr"/>
            <a:r>
              <a:rPr lang="en-GB" sz="2000" b="1" dirty="0">
                <a:latin typeface="Century Gothic" pitchFamily="34" charset="0"/>
              </a:rPr>
              <a:t>Assessing Writing </a:t>
            </a:r>
            <a:br>
              <a:rPr lang="en-GB" sz="2000" b="1" dirty="0">
                <a:latin typeface="Century Gothic" pitchFamily="34" charset="0"/>
              </a:rPr>
            </a:br>
            <a:r>
              <a:rPr lang="en-GB" sz="2000" b="1" dirty="0">
                <a:latin typeface="Century Gothic" pitchFamily="34" charset="0"/>
              </a:rPr>
              <a:t>Exceeding Year 4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graphicFrame>
        <p:nvGraphicFramePr>
          <p:cNvPr id="2" name="Table 1"/>
          <p:cNvGraphicFramePr>
            <a:graphicFrameLocks noGrp="1"/>
          </p:cNvGraphicFramePr>
          <p:nvPr>
            <p:extLst>
              <p:ext uri="{D42A27DB-BD31-4B8C-83A1-F6EECF244321}">
                <p14:modId xmlns:p14="http://schemas.microsoft.com/office/powerpoint/2010/main" val="4092656095"/>
              </p:ext>
            </p:extLst>
          </p:nvPr>
        </p:nvGraphicFramePr>
        <p:xfrm>
          <a:off x="1115616" y="1772814"/>
          <a:ext cx="7640089" cy="4669191"/>
        </p:xfrm>
        <a:graphic>
          <a:graphicData uri="http://schemas.openxmlformats.org/drawingml/2006/table">
            <a:tbl>
              <a:tblPr firstRow="1" bandRow="1"/>
              <a:tblGrid>
                <a:gridCol w="7640089">
                  <a:extLst>
                    <a:ext uri="{9D8B030D-6E8A-4147-A177-3AD203B41FA5}">
                      <a16:colId xmlns:a16="http://schemas.microsoft.com/office/drawing/2014/main" val="2508234387"/>
                    </a:ext>
                  </a:extLst>
                </a:gridCol>
              </a:tblGrid>
              <a:tr h="507115">
                <a:tc>
                  <a:txBody>
                    <a:bodyPr/>
                    <a:lstStyle>
                      <a:lvl1pPr marL="0" algn="l" defTabSz="457200" rtl="0" eaLnBrk="1" latinLnBrk="0" hangingPunct="1">
                        <a:defRPr sz="1800" b="1" kern="1200">
                          <a:solidFill>
                            <a:schemeClr val="lt1"/>
                          </a:solidFill>
                          <a:latin typeface="Calibri"/>
                        </a:defRPr>
                      </a:lvl1pPr>
                      <a:lvl2pPr marL="457200" algn="l" defTabSz="457200" rtl="0" eaLnBrk="1" latinLnBrk="0" hangingPunct="1">
                        <a:defRPr sz="1800" b="1" kern="1200">
                          <a:solidFill>
                            <a:schemeClr val="lt1"/>
                          </a:solidFill>
                          <a:latin typeface="Calibri"/>
                        </a:defRPr>
                      </a:lvl2pPr>
                      <a:lvl3pPr marL="914400" algn="l" defTabSz="457200" rtl="0" eaLnBrk="1" latinLnBrk="0" hangingPunct="1">
                        <a:defRPr sz="1800" b="1" kern="1200">
                          <a:solidFill>
                            <a:schemeClr val="lt1"/>
                          </a:solidFill>
                          <a:latin typeface="Calibri"/>
                        </a:defRPr>
                      </a:lvl3pPr>
                      <a:lvl4pPr marL="1371600" algn="l" defTabSz="457200" rtl="0" eaLnBrk="1" latinLnBrk="0" hangingPunct="1">
                        <a:defRPr sz="1800" b="1" kern="1200">
                          <a:solidFill>
                            <a:schemeClr val="lt1"/>
                          </a:solidFill>
                          <a:latin typeface="Calibri"/>
                        </a:defRPr>
                      </a:lvl4pPr>
                      <a:lvl5pPr marL="1828800" algn="l" defTabSz="457200" rtl="0" eaLnBrk="1" latinLnBrk="0" hangingPunct="1">
                        <a:defRPr sz="1800" b="1" kern="1200">
                          <a:solidFill>
                            <a:schemeClr val="lt1"/>
                          </a:solidFill>
                          <a:latin typeface="Calibri"/>
                        </a:defRPr>
                      </a:lvl5pPr>
                      <a:lvl6pPr marL="2286000" algn="l" defTabSz="457200" rtl="0" eaLnBrk="1" latinLnBrk="0" hangingPunct="1">
                        <a:defRPr sz="1800" b="1" kern="1200">
                          <a:solidFill>
                            <a:schemeClr val="lt1"/>
                          </a:solidFill>
                          <a:latin typeface="Calibri"/>
                        </a:defRPr>
                      </a:lvl6pPr>
                      <a:lvl7pPr marL="2743200" algn="l" defTabSz="457200" rtl="0" eaLnBrk="1" latinLnBrk="0" hangingPunct="1">
                        <a:defRPr sz="1800" b="1" kern="1200">
                          <a:solidFill>
                            <a:schemeClr val="lt1"/>
                          </a:solidFill>
                          <a:latin typeface="Calibri"/>
                        </a:defRPr>
                      </a:lvl7pPr>
                      <a:lvl8pPr marL="3200400" algn="l" defTabSz="457200" rtl="0" eaLnBrk="1" latinLnBrk="0" hangingPunct="1">
                        <a:defRPr sz="1800" b="1" kern="1200">
                          <a:solidFill>
                            <a:schemeClr val="lt1"/>
                          </a:solidFill>
                          <a:latin typeface="Calibri"/>
                        </a:defRPr>
                      </a:lvl8pPr>
                      <a:lvl9pPr marL="3657600" algn="l" defTabSz="457200" rtl="0" eaLnBrk="1" latinLnBrk="0" hangingPunct="1">
                        <a:defRPr sz="1800" b="1" kern="1200">
                          <a:solidFill>
                            <a:schemeClr val="lt1"/>
                          </a:solidFill>
                          <a:latin typeface="Calibri"/>
                        </a:defRPr>
                      </a:lvl9pPr>
                    </a:lstStyle>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Year 4 Exceeding Expectations: </a:t>
                      </a:r>
                    </a:p>
                    <a:p>
                      <a:pPr marL="0" lvl="0" indent="0" algn="ctr">
                        <a:buSzPct val="100000"/>
                        <a:buFont typeface="Arial" pitchFamily="34"/>
                        <a:buNone/>
                      </a:pPr>
                      <a:r>
                        <a:rPr lang="en-GB" sz="1200" b="1" dirty="0">
                          <a:solidFill>
                            <a:schemeClr val="tx1"/>
                          </a:solidFill>
                          <a:latin typeface="Arial" panose="020B0604020202020204" pitchFamily="34" charset="0"/>
                          <a:cs typeface="Arial" panose="020B0604020202020204" pitchFamily="34" charset="0"/>
                        </a:rPr>
                        <a:t>Writing</a:t>
                      </a: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1F497D">
                        <a:lumMod val="40000"/>
                        <a:lumOff val="60000"/>
                      </a:srgbClr>
                    </a:solidFill>
                  </a:tcPr>
                </a:tc>
                <a:extLst>
                  <a:ext uri="{0D108BD9-81ED-4DB2-BD59-A6C34878D82A}">
                    <a16:rowId xmlns:a16="http://schemas.microsoft.com/office/drawing/2014/main" val="1741793387"/>
                  </a:ext>
                </a:extLst>
              </a:tr>
              <a:tr h="37366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Prepared to carry out a little research to find  words that are specific to the event being written about</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504D">
                        <a:lumMod val="20000"/>
                        <a:lumOff val="80000"/>
                      </a:srgbClr>
                    </a:solidFill>
                  </a:tcPr>
                </a:tc>
                <a:extLst>
                  <a:ext uri="{0D108BD9-81ED-4DB2-BD59-A6C34878D82A}">
                    <a16:rowId xmlns:a16="http://schemas.microsoft.com/office/drawing/2014/main" val="2911940367"/>
                  </a:ext>
                </a:extLst>
              </a:tr>
              <a:tr h="507115">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Check to see if there are any sentences that can be re-organised so as to give my writing a greater impact</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178551303"/>
                  </a:ext>
                </a:extLst>
              </a:tr>
              <a:tr h="324731">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Consciously use short sentences to speed up action sequences</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2469070268"/>
                  </a:ext>
                </a:extLst>
              </a:tr>
              <a:tr h="37366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Use dialogue and reactions from other characters to make my character interesting</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2955860727"/>
                  </a:ext>
                </a:extLst>
              </a:tr>
              <a:tr h="37366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Recognise when a simile may generate more impact than a metaphor, and vice versa</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1446835827"/>
                  </a:ext>
                </a:extLst>
              </a:tr>
              <a:tr h="507115">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Recognise when it is reasonable to allow direct speech to tell the reader more about an individual’s personality</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526730391"/>
                  </a:ext>
                </a:extLst>
              </a:tr>
              <a:tr h="520460">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Recognise that a combination of good adjectives, similes and metaphors may help create a powerful image of the characters I am writing about</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838366890"/>
                  </a:ext>
                </a:extLst>
              </a:tr>
              <a:tr h="37366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lvl="0" indent="-171450" algn="ctr">
                        <a:buSzPct val="100000"/>
                        <a:buFont typeface="Arial" pitchFamily="34"/>
                        <a:buChar cha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Know how to re-order sentences so that they create maximum effect</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4247250372"/>
                  </a:ext>
                </a:extLst>
              </a:tr>
              <a:tr h="37366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eaLnBrk="1" fontAlgn="auto" latinLnBrk="0" hangingPunct="1">
                        <a:lnSpc>
                          <a:spcPct val="100000"/>
                        </a:lnSpc>
                        <a:spcBef>
                          <a:spcPts val="0"/>
                        </a:spcBef>
                        <a:spcAft>
                          <a:spcPts val="0"/>
                        </a:spcAft>
                        <a:buClrTx/>
                        <a:buSzPct val="100000"/>
                        <a:buFont typeface="Arial" pitchFamily="34"/>
                        <a:buChar char="•"/>
                        <a:tabLst/>
                        <a:defRPr/>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Vary choice of pronouns correctly to refer to the first, second and third person, both singular and plural</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a16="http://schemas.microsoft.com/office/drawing/2014/main" val="3867289993"/>
                  </a:ext>
                </a:extLst>
              </a:tr>
              <a:tr h="373663">
                <a:tc>
                  <a:txBody>
                    <a:bodyPr/>
                    <a:lstStyle>
                      <a:lvl1pPr marL="0" algn="l" defTabSz="457200" rtl="0" eaLnBrk="1" latinLnBrk="0" hangingPunct="1">
                        <a:defRPr sz="1800" kern="1200">
                          <a:solidFill>
                            <a:schemeClr val="dk1"/>
                          </a:solidFill>
                          <a:latin typeface="Calibri"/>
                        </a:defRPr>
                      </a:lvl1pPr>
                      <a:lvl2pPr marL="457200" algn="l" defTabSz="457200" rtl="0" eaLnBrk="1" latinLnBrk="0" hangingPunct="1">
                        <a:defRPr sz="1800" kern="1200">
                          <a:solidFill>
                            <a:schemeClr val="dk1"/>
                          </a:solidFill>
                          <a:latin typeface="Calibri"/>
                        </a:defRPr>
                      </a:lvl2pPr>
                      <a:lvl3pPr marL="914400" algn="l" defTabSz="457200" rtl="0" eaLnBrk="1" latinLnBrk="0" hangingPunct="1">
                        <a:defRPr sz="1800" kern="1200">
                          <a:solidFill>
                            <a:schemeClr val="dk1"/>
                          </a:solidFill>
                          <a:latin typeface="Calibri"/>
                        </a:defRPr>
                      </a:lvl3pPr>
                      <a:lvl4pPr marL="1371600" algn="l" defTabSz="457200" rtl="0" eaLnBrk="1" latinLnBrk="0" hangingPunct="1">
                        <a:defRPr sz="1800" kern="1200">
                          <a:solidFill>
                            <a:schemeClr val="dk1"/>
                          </a:solidFill>
                          <a:latin typeface="Calibri"/>
                        </a:defRPr>
                      </a:lvl4pPr>
                      <a:lvl5pPr marL="1828800" algn="l" defTabSz="457200" rtl="0" eaLnBrk="1" latinLnBrk="0" hangingPunct="1">
                        <a:defRPr sz="1800" kern="1200">
                          <a:solidFill>
                            <a:schemeClr val="dk1"/>
                          </a:solidFill>
                          <a:latin typeface="Calibri"/>
                        </a:defRPr>
                      </a:lvl5pPr>
                      <a:lvl6pPr marL="2286000" algn="l" defTabSz="457200" rtl="0" eaLnBrk="1" latinLnBrk="0" hangingPunct="1">
                        <a:defRPr sz="1800" kern="1200">
                          <a:solidFill>
                            <a:schemeClr val="dk1"/>
                          </a:solidFill>
                          <a:latin typeface="Calibri"/>
                        </a:defRPr>
                      </a:lvl6pPr>
                      <a:lvl7pPr marL="2743200" algn="l" defTabSz="457200" rtl="0" eaLnBrk="1" latinLnBrk="0" hangingPunct="1">
                        <a:defRPr sz="1800" kern="1200">
                          <a:solidFill>
                            <a:schemeClr val="dk1"/>
                          </a:solidFill>
                          <a:latin typeface="Calibri"/>
                        </a:defRPr>
                      </a:lvl7pPr>
                      <a:lvl8pPr marL="3200400" algn="l" defTabSz="457200" rtl="0" eaLnBrk="1" latinLnBrk="0" hangingPunct="1">
                        <a:defRPr sz="1800" kern="1200">
                          <a:solidFill>
                            <a:schemeClr val="dk1"/>
                          </a:solidFill>
                          <a:latin typeface="Calibri"/>
                        </a:defRPr>
                      </a:lvl8pPr>
                      <a:lvl9pPr marL="3657600" algn="l" defTabSz="457200" rtl="0" eaLnBrk="1" latinLnBrk="0" hangingPunct="1">
                        <a:defRPr sz="1800" kern="1200">
                          <a:solidFill>
                            <a:schemeClr val="dk1"/>
                          </a:solidFill>
                          <a:latin typeface="Calibri"/>
                        </a:defRPr>
                      </a:lvl9pPr>
                    </a:lstStyle>
                    <a:p>
                      <a:pPr marL="171450" marR="0" lvl="0" indent="-171450" algn="ctr" defTabSz="914400" rtl="0" fontAlgn="auto" hangingPunct="1">
                        <a:lnSpc>
                          <a:spcPct val="100000"/>
                        </a:lnSpc>
                        <a:spcBef>
                          <a:spcPts val="0"/>
                        </a:spcBef>
                        <a:spcAft>
                          <a:spcPts val="0"/>
                        </a:spcAft>
                        <a:buSzPct val="100000"/>
                        <a:buFont typeface="Arial" pitchFamily="34"/>
                        <a:buChar char="•"/>
                        <a:tabLst/>
                      </a:pPr>
                      <a:r>
                        <a:rPr kumimoji="0" lang="en-GB"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Use commas or ellipses in order to create greater clarity and effect in my writing</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a16="http://schemas.microsoft.com/office/drawing/2014/main" val="3462875339"/>
                  </a:ext>
                </a:extLst>
              </a:tr>
            </a:tbl>
          </a:graphicData>
        </a:graphic>
      </p:graphicFrame>
    </p:spTree>
    <p:extLst>
      <p:ext uri="{BB962C8B-B14F-4D97-AF65-F5344CB8AC3E}">
        <p14:creationId xmlns:p14="http://schemas.microsoft.com/office/powerpoint/2010/main" val="2020899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691680" y="620688"/>
            <a:ext cx="6172200" cy="432048"/>
          </a:xfrm>
        </p:spPr>
        <p:txBody>
          <a:bodyPr>
            <a:noAutofit/>
          </a:bodyPr>
          <a:lstStyle/>
          <a:p>
            <a:pPr algn="ctr"/>
            <a:r>
              <a:rPr lang="en-GB" sz="2000" b="1" dirty="0">
                <a:latin typeface="Century Gothic" pitchFamily="34" charset="0"/>
              </a:rPr>
              <a:t>Assessing Spoken Language  </a:t>
            </a:r>
            <a:br>
              <a:rPr lang="en-GB" sz="2000" b="1" dirty="0">
                <a:latin typeface="Century Gothic" pitchFamily="34" charset="0"/>
              </a:rPr>
            </a:br>
            <a:r>
              <a:rPr lang="en-GB" sz="2000" b="1" dirty="0">
                <a:latin typeface="Century Gothic" pitchFamily="34" charset="0"/>
              </a:rPr>
              <a:t>Exceeding Year 4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pic>
        <p:nvPicPr>
          <p:cNvPr id="2" name="Picture 1"/>
          <p:cNvPicPr>
            <a:picLocks noChangeAspect="1"/>
          </p:cNvPicPr>
          <p:nvPr/>
        </p:nvPicPr>
        <p:blipFill>
          <a:blip r:embed="rId3"/>
          <a:stretch>
            <a:fillRect/>
          </a:stretch>
        </p:blipFill>
        <p:spPr>
          <a:xfrm>
            <a:off x="1307394" y="1556792"/>
            <a:ext cx="7200800" cy="4824536"/>
          </a:xfrm>
          <a:prstGeom prst="rect">
            <a:avLst/>
          </a:prstGeom>
        </p:spPr>
      </p:pic>
    </p:spTree>
    <p:extLst>
      <p:ext uri="{BB962C8B-B14F-4D97-AF65-F5344CB8AC3E}">
        <p14:creationId xmlns:p14="http://schemas.microsoft.com/office/powerpoint/2010/main" val="1777642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4 Expectations</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pic>
        <p:nvPicPr>
          <p:cNvPr id="3" name="Picture 2"/>
          <p:cNvPicPr>
            <a:picLocks noChangeAspect="1"/>
          </p:cNvPicPr>
          <p:nvPr/>
        </p:nvPicPr>
        <p:blipFill>
          <a:blip r:embed="rId3"/>
          <a:stretch>
            <a:fillRect/>
          </a:stretch>
        </p:blipFill>
        <p:spPr>
          <a:xfrm>
            <a:off x="2195736" y="1196752"/>
            <a:ext cx="5976664" cy="5544616"/>
          </a:xfrm>
          <a:prstGeom prst="rect">
            <a:avLst/>
          </a:prstGeom>
        </p:spPr>
      </p:pic>
    </p:spTree>
    <p:extLst>
      <p:ext uri="{BB962C8B-B14F-4D97-AF65-F5344CB8AC3E}">
        <p14:creationId xmlns:p14="http://schemas.microsoft.com/office/powerpoint/2010/main" val="2702674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4 Expectations (continued)</a:t>
            </a:r>
            <a:endParaRPr lang="en-GB" sz="2000" dirty="0"/>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pic>
        <p:nvPicPr>
          <p:cNvPr id="4" name="Picture 3"/>
          <p:cNvPicPr>
            <a:picLocks noChangeAspect="1"/>
          </p:cNvPicPr>
          <p:nvPr/>
        </p:nvPicPr>
        <p:blipFill>
          <a:blip r:embed="rId3"/>
          <a:stretch>
            <a:fillRect/>
          </a:stretch>
        </p:blipFill>
        <p:spPr>
          <a:xfrm>
            <a:off x="2455268" y="1484784"/>
            <a:ext cx="5492625" cy="4703265"/>
          </a:xfrm>
          <a:prstGeom prst="rect">
            <a:avLst/>
          </a:prstGeom>
        </p:spPr>
      </p:pic>
    </p:spTree>
    <p:extLst>
      <p:ext uri="{BB962C8B-B14F-4D97-AF65-F5344CB8AC3E}">
        <p14:creationId xmlns:p14="http://schemas.microsoft.com/office/powerpoint/2010/main" val="1488422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274638"/>
            <a:ext cx="8496300" cy="850900"/>
          </a:xfrm>
        </p:spPr>
        <p:txBody>
          <a:bodyPr>
            <a:noAutofit/>
          </a:bodyPr>
          <a:lstStyle/>
          <a:p>
            <a:pPr algn="ctr"/>
            <a:r>
              <a:rPr lang="en-GB" sz="2800" b="1" dirty="0">
                <a:latin typeface="Century Gothic" panose="020B0502020202020204" pitchFamily="34" charset="0"/>
              </a:rPr>
              <a:t>       </a:t>
            </a:r>
            <a:r>
              <a:rPr lang="en-GB" sz="2800" b="1" dirty="0">
                <a:latin typeface="Arial" panose="020B0604020202020204" pitchFamily="34" charset="0"/>
                <a:cs typeface="Arial" panose="020B0604020202020204" pitchFamily="34" charset="0"/>
              </a:rPr>
              <a:t>Assessing Mathematics </a:t>
            </a:r>
            <a:br>
              <a:rPr lang="en-GB" sz="2800" b="1" dirty="0">
                <a:latin typeface="Arial" panose="020B0604020202020204" pitchFamily="34" charset="0"/>
                <a:cs typeface="Arial" panose="020B0604020202020204" pitchFamily="34" charset="0"/>
              </a:rPr>
            </a:br>
            <a:r>
              <a:rPr lang="en-GB" sz="2800" b="1" dirty="0">
                <a:latin typeface="Arial" panose="020B0604020202020204" pitchFamily="34" charset="0"/>
                <a:cs typeface="Arial" panose="020B0604020202020204" pitchFamily="34" charset="0"/>
              </a:rPr>
              <a:t>Exceeding Year 4 Expectations</a:t>
            </a:r>
            <a:endParaRPr lang="en-GB" sz="2800" dirty="0"/>
          </a:p>
        </p:txBody>
      </p:sp>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pic>
        <p:nvPicPr>
          <p:cNvPr id="3" name="Picture 2"/>
          <p:cNvPicPr>
            <a:picLocks noChangeAspect="1"/>
          </p:cNvPicPr>
          <p:nvPr/>
        </p:nvPicPr>
        <p:blipFill>
          <a:blip r:embed="rId3"/>
          <a:stretch>
            <a:fillRect/>
          </a:stretch>
        </p:blipFill>
        <p:spPr>
          <a:xfrm>
            <a:off x="2051720" y="1340768"/>
            <a:ext cx="5976664" cy="5290706"/>
          </a:xfrm>
          <a:prstGeom prst="rect">
            <a:avLst/>
          </a:prstGeom>
        </p:spPr>
      </p:pic>
    </p:spTree>
    <p:extLst>
      <p:ext uri="{BB962C8B-B14F-4D97-AF65-F5344CB8AC3E}">
        <p14:creationId xmlns:p14="http://schemas.microsoft.com/office/powerpoint/2010/main" val="2788462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403648" y="1600200"/>
            <a:ext cx="7128792" cy="4781128"/>
          </a:xfrm>
        </p:spPr>
        <p:txBody>
          <a:bodyPr>
            <a:normAutofit fontScale="70000" lnSpcReduction="20000"/>
          </a:bodyPr>
          <a:lstStyle/>
          <a:p>
            <a:pPr marL="0" indent="0">
              <a:buNone/>
            </a:pPr>
            <a:r>
              <a:rPr lang="en-GB" sz="1900" dirty="0"/>
              <a:t>Pupils at the </a:t>
            </a:r>
            <a:r>
              <a:rPr lang="en-GB" sz="1900" b="1" dirty="0"/>
              <a:t>expected level of attainment</a:t>
            </a:r>
            <a:r>
              <a:rPr lang="en-GB" sz="1900" dirty="0"/>
              <a:t> at the end of Year 4 will be able to</a:t>
            </a:r>
          </a:p>
          <a:p>
            <a:pPr marL="0" indent="0">
              <a:buNone/>
            </a:pPr>
            <a:r>
              <a:rPr lang="en-GB" b="1" u="sng" dirty="0"/>
              <a:t>Working Scientifically</a:t>
            </a:r>
            <a:endParaRPr lang="en-GB" dirty="0"/>
          </a:p>
          <a:p>
            <a:pPr marL="0" indent="0">
              <a:buNone/>
            </a:pPr>
            <a:r>
              <a:rPr lang="en-GB" sz="2000" dirty="0"/>
              <a:t>Ask relevant questions and use different types of scientific enquiries to answer them by:</a:t>
            </a:r>
          </a:p>
          <a:p>
            <a:r>
              <a:rPr lang="en-GB" sz="2000" dirty="0"/>
              <a:t>Setting up simple practical enquiries, comparative and fair tests.</a:t>
            </a:r>
          </a:p>
          <a:p>
            <a:r>
              <a:rPr lang="en-GB" sz="2000" dirty="0"/>
              <a:t>Making systematic and careful observations, taking accurate measurements using equipment including thermometers and data loggers.</a:t>
            </a:r>
          </a:p>
          <a:p>
            <a:r>
              <a:rPr lang="en-GB" sz="2000" dirty="0"/>
              <a:t>Gathering, recording and classifying and presenting data in a variety of ways.</a:t>
            </a:r>
          </a:p>
          <a:p>
            <a:r>
              <a:rPr lang="en-GB" sz="2000" dirty="0"/>
              <a:t>Recording findings using scientific language, drawings, labelled diagrams, keys, bar charts and tables.</a:t>
            </a:r>
          </a:p>
          <a:p>
            <a:r>
              <a:rPr lang="en-GB" sz="2000" dirty="0"/>
              <a:t>Reporting on findings, using oral or written displays and presentations which include results and conclusions.</a:t>
            </a:r>
          </a:p>
          <a:p>
            <a:r>
              <a:rPr lang="en-GB" sz="2000" dirty="0"/>
              <a:t>Using results to draw simple conclusions, make predictions, suggest improvements and raise further questions.</a:t>
            </a:r>
          </a:p>
          <a:p>
            <a:r>
              <a:rPr lang="en-GB" sz="2000" dirty="0"/>
              <a:t>Identify differences, similarities or changes related to simple scientific ideas and processes.</a:t>
            </a:r>
          </a:p>
          <a:p>
            <a:r>
              <a:rPr lang="en-GB" sz="2000" dirty="0"/>
              <a:t>Use straightforward scientific evidence to answer questions or to support their findings.</a:t>
            </a:r>
          </a:p>
          <a:p>
            <a:endParaRPr lang="en-GB" dirty="0"/>
          </a:p>
          <a:p>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a:off x="5148064" y="1650504"/>
            <a:ext cx="3528392" cy="453650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Science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491064" cy="4637112"/>
          </a:xfrm>
        </p:spPr>
        <p:txBody>
          <a:bodyPr>
            <a:normAutofit fontScale="925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4 will be able to:</a:t>
            </a:r>
          </a:p>
          <a:p>
            <a:r>
              <a:rPr lang="en-GB" sz="1900" dirty="0">
                <a:latin typeface="Century Gothic" pitchFamily="34" charset="0"/>
              </a:rPr>
              <a:t>Name and describe the functions of the main parts of the digestive system. </a:t>
            </a:r>
          </a:p>
          <a:p>
            <a:r>
              <a:rPr lang="en-GB" sz="1900" dirty="0">
                <a:latin typeface="Century Gothic" pitchFamily="34" charset="0"/>
              </a:rPr>
              <a:t>Construct and interpret food chains.</a:t>
            </a:r>
          </a:p>
          <a:p>
            <a:r>
              <a:rPr lang="en-GB" sz="1900" dirty="0">
                <a:latin typeface="Century Gothic" pitchFamily="34" charset="0"/>
              </a:rPr>
              <a:t>Explain how environmental changes may have an impact on living things.</a:t>
            </a:r>
          </a:p>
          <a:p>
            <a:r>
              <a:rPr lang="en-GB" sz="1900" dirty="0">
                <a:latin typeface="Century Gothic" pitchFamily="34" charset="0"/>
              </a:rPr>
              <a:t>Describe the characteristics of different states of matter and how materials change state at different temperatures. Relate these changes to the water cycle.</a:t>
            </a:r>
          </a:p>
          <a:p>
            <a:r>
              <a:rPr lang="en-GB" sz="1900" dirty="0">
                <a:latin typeface="Century Gothic" pitchFamily="34" charset="0"/>
              </a:rPr>
              <a:t>Explain how sounds are made and heard, understanding that they are associated with vibrations and need a medium to travel through.</a:t>
            </a:r>
          </a:p>
          <a:p>
            <a:r>
              <a:rPr lang="en-GB" sz="1900" dirty="0">
                <a:latin typeface="Century Gothic" pitchFamily="34" charset="0"/>
              </a:rPr>
              <a:t>Describe the link between the pitch of a sound and its source and the volume of a sound the strength of the vibrations and the distance from its source.</a:t>
            </a:r>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a:off x="5868144" y="6288323"/>
            <a:ext cx="3528392" cy="4536504"/>
          </a:xfrm>
        </p:spPr>
        <p:txBody>
          <a:bodyPr>
            <a:normAutofit fontScale="92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Science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052736"/>
          </a:xfrm>
        </p:spPr>
        <p:txBody>
          <a:bodyPr>
            <a:normAutofit fontScale="90000"/>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426964"/>
            <a:ext cx="6624736" cy="4982964"/>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sz="1500" dirty="0"/>
              <a:t>Pupils at the </a:t>
            </a:r>
            <a:r>
              <a:rPr lang="en-GB" sz="1500" b="1" dirty="0"/>
              <a:t>expected level of attainment</a:t>
            </a:r>
            <a:r>
              <a:rPr lang="en-GB" sz="1500" dirty="0"/>
              <a:t> at the end of Year 4 will be able to:</a:t>
            </a:r>
          </a:p>
          <a:p>
            <a:r>
              <a:rPr lang="en-GB" dirty="0"/>
              <a:t>Pupils begin to show facial expressions and body language in their sketches. </a:t>
            </a:r>
          </a:p>
          <a:p>
            <a:r>
              <a:rPr lang="en-GB" dirty="0"/>
              <a:t>They are able to use colour and shading to create mood and feeling in paintings and drawings. </a:t>
            </a:r>
          </a:p>
          <a:p>
            <a:r>
              <a:rPr lang="en-GB" dirty="0"/>
              <a:t>They can use line, tone, shape and  colour to represent figures and forms in movement. </a:t>
            </a:r>
          </a:p>
          <a:p>
            <a:r>
              <a:rPr lang="en-GB" dirty="0"/>
              <a:t>Pupils can make choices about the materials they  draw with and explain their choices. Pupils can create an accurate print design using at least four colours.  </a:t>
            </a:r>
          </a:p>
          <a:p>
            <a:r>
              <a:rPr lang="en-GB" dirty="0"/>
              <a:t>Pupils experiment with and combine materials and processes to design when working with 3D forms, textiles, and collage. </a:t>
            </a:r>
          </a:p>
          <a:p>
            <a:r>
              <a:rPr lang="en-GB" dirty="0"/>
              <a:t>Pupils use sketchbooks to express feelings about various subjects and outline likes and dislikes. They use sketchbook to adapt and improve on their original ideas and they keep notes on the purpose of their work.</a:t>
            </a:r>
          </a:p>
          <a:p>
            <a:r>
              <a:rPr lang="en-GB" dirty="0"/>
              <a:t>Pupils can use IT to make presentations of their work and they can combine graphics and text based on their research. </a:t>
            </a:r>
          </a:p>
          <a:p>
            <a:r>
              <a:rPr lang="en-GB" dirty="0"/>
              <a:t>Pupils can experiment with  styles which artists have used and discuss art form other periods in history.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930121" y="526368"/>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Art and Design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4 will be able to:</a:t>
            </a:r>
          </a:p>
          <a:p>
            <a:pPr marL="0" indent="0">
              <a:lnSpc>
                <a:spcPct val="107000"/>
              </a:lnSpc>
              <a:buNone/>
            </a:pPr>
            <a:r>
              <a:rPr lang="en-GB" dirty="0">
                <a:latin typeface="Calibri" panose="020F0502020204030204" pitchFamily="34" charset="0"/>
                <a:ea typeface="Calibri" panose="020F0502020204030204" pitchFamily="34" charset="0"/>
                <a:cs typeface="Times New Roman" panose="02020603050405020304" pitchFamily="18" charset="0"/>
              </a:rPr>
              <a:t>Use a safe search engine to find relevant facts, comparing different websites to check. They will change the font face, size and colour of text to create effects, re-size and rotate images, change the page background and add borders. Pupils will add and find items in a prepared database and create a bar chart. They will create a presentation about a topic using pictures and text and include slide transitions and animations.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r>
              <a:rPr lang="en-GB" b="1" u="sng" dirty="0">
                <a:latin typeface="Calibri" panose="020F0502020204030204" pitchFamily="34" charset="0"/>
                <a:ea typeface="Calibri" panose="020F0502020204030204" pitchFamily="34" charset="0"/>
                <a:cs typeface="Times New Roman" panose="02020603050405020304" pitchFamily="18" charset="0"/>
              </a:rPr>
              <a:t>Programming</a:t>
            </a:r>
            <a:endParaRPr lang="en-GB" sz="14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dirty="0">
                <a:latin typeface="Calibri" panose="020F0502020204030204" pitchFamily="34" charset="0"/>
                <a:ea typeface="Calibri" panose="020F0502020204030204" pitchFamily="34" charset="0"/>
                <a:cs typeface="Times New Roman" panose="02020603050405020304" pitchFamily="18" charset="0"/>
              </a:rPr>
              <a:t>Pupils will break up coding problems into smaller parts, testing and debugging their sequences as they go along. They will use programming commands to achieve specific goals and use repeat commands. They can recognise errors in programs and debug them.</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r>
              <a:rPr lang="en-GB" dirty="0">
                <a:latin typeface="Calibri" panose="020F0502020204030204" pitchFamily="34" charset="0"/>
                <a:ea typeface="Calibri" panose="020F0502020204030204" pitchFamily="34" charset="0"/>
                <a:cs typeface="Times New Roman" panose="02020603050405020304" pitchFamily="18" charset="0"/>
              </a:rPr>
              <a:t> </a:t>
            </a:r>
            <a:r>
              <a:rPr lang="en-GB" b="1" u="sng" dirty="0">
                <a:latin typeface="Calibri" panose="020F0502020204030204" pitchFamily="34" charset="0"/>
                <a:ea typeface="Calibri" panose="020F0502020204030204" pitchFamily="34" charset="0"/>
                <a:cs typeface="Times New Roman" panose="02020603050405020304" pitchFamily="18" charset="0"/>
              </a:rPr>
              <a:t>E-safety</a:t>
            </a:r>
            <a:endParaRPr lang="en-GB" sz="14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dirty="0">
                <a:latin typeface="Calibri" panose="020F0502020204030204" pitchFamily="34" charset="0"/>
                <a:ea typeface="Calibri" panose="020F0502020204030204" pitchFamily="34" charset="0"/>
                <a:cs typeface="Times New Roman" panose="02020603050405020304" pitchFamily="18" charset="0"/>
              </a:rPr>
              <a:t>Explain what makes a good password and keep their online information private. Use websites safely, report issues to an adult and recognise websites and games that are age appropriate. They are kind and considerate online and post positive comments. They understand that anything they post online can be seen by others.</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buNone/>
            </a:pPr>
            <a:r>
              <a:rPr lang="en-GB" dirty="0">
                <a:latin typeface="Calibri" panose="020F0502020204030204" pitchFamily="34" charset="0"/>
                <a:ea typeface="Calibri" panose="020F0502020204030204" pitchFamily="34" charset="0"/>
                <a:cs typeface="Times New Roman" panose="02020603050405020304" pitchFamily="18" charset="0"/>
              </a:rPr>
              <a:t> </a:t>
            </a:r>
            <a:r>
              <a:rPr lang="en-GB" b="1" u="sng" dirty="0">
                <a:latin typeface="Calibri" panose="020F0502020204030204" pitchFamily="34" charset="0"/>
                <a:ea typeface="Calibri" panose="020F0502020204030204" pitchFamily="34" charset="0"/>
                <a:cs typeface="Times New Roman" panose="02020603050405020304" pitchFamily="18" charset="0"/>
              </a:rPr>
              <a:t>Photography</a:t>
            </a:r>
            <a:endParaRPr lang="en-GB" sz="1400" b="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dirty="0">
                <a:latin typeface="Calibri" panose="020F0502020204030204" pitchFamily="34" charset="0"/>
                <a:ea typeface="Calibri" panose="020F0502020204030204" pitchFamily="34" charset="0"/>
                <a:cs typeface="Times New Roman" panose="02020603050405020304" pitchFamily="18" charset="0"/>
              </a:rPr>
              <a:t>They will take digital photographs and videos with a suitable device.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Computing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552728" cy="4637112"/>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2100" dirty="0"/>
              <a:t>Pupils at the </a:t>
            </a:r>
            <a:r>
              <a:rPr lang="en-GB" sz="2100" b="1" dirty="0"/>
              <a:t>expected level of attainment</a:t>
            </a:r>
            <a:r>
              <a:rPr lang="en-GB" sz="2100" dirty="0"/>
              <a:t> at the end of Year 4 will be able to:</a:t>
            </a:r>
          </a:p>
          <a:p>
            <a:pPr marL="0" indent="0">
              <a:buNone/>
            </a:pPr>
            <a:r>
              <a:rPr lang="en-GB" b="1" u="sng" dirty="0"/>
              <a:t>Design and Evaluate:</a:t>
            </a:r>
            <a:endParaRPr lang="en-GB" b="1" dirty="0"/>
          </a:p>
          <a:p>
            <a:pPr lvl="0"/>
            <a:r>
              <a:rPr lang="en-GB" dirty="0"/>
              <a:t>Generate designs and simple step-by-step plans for their purposeful product and explain it to others. </a:t>
            </a:r>
          </a:p>
          <a:p>
            <a:pPr lvl="0"/>
            <a:r>
              <a:rPr lang="en-GB" dirty="0"/>
              <a:t>Create a simple template for their design e.g. shape in card to cut around their choice of textile. </a:t>
            </a:r>
          </a:p>
          <a:p>
            <a:pPr lvl="0"/>
            <a:r>
              <a:rPr lang="en-GB" dirty="0"/>
              <a:t>Develop their ideas by changing and improving a product during the design and making process to improve it. </a:t>
            </a:r>
          </a:p>
          <a:p>
            <a:pPr lvl="0"/>
            <a:r>
              <a:rPr lang="en-GB" dirty="0"/>
              <a:t>Evaluate their ideas and products against a design criteria within a function or user in mind, considering the products appearance and explain how it works.</a:t>
            </a:r>
          </a:p>
          <a:p>
            <a:pPr marL="0" indent="0">
              <a:buNone/>
            </a:pPr>
            <a:r>
              <a:rPr lang="en-GB" dirty="0"/>
              <a:t> </a:t>
            </a:r>
            <a:r>
              <a:rPr lang="en-GB" b="1" u="sng" dirty="0"/>
              <a:t>Cooking and Nutrition:</a:t>
            </a:r>
            <a:endParaRPr lang="en-GB" b="1" dirty="0"/>
          </a:p>
          <a:p>
            <a:pPr lvl="0"/>
            <a:r>
              <a:rPr lang="en-GB" dirty="0"/>
              <a:t>Pupils use their tools and equipment with a good level of expertise and independence. </a:t>
            </a:r>
          </a:p>
          <a:p>
            <a:pPr lvl="0"/>
            <a:r>
              <a:rPr lang="en-GB" dirty="0"/>
              <a:t>Explain and practice how to be safe and hygienic when using tools and equipment. </a:t>
            </a:r>
          </a:p>
          <a:p>
            <a:pPr lvl="0"/>
            <a:r>
              <a:rPr lang="en-GB" dirty="0"/>
              <a:t>Consider how to present their food in an interesting way e.g. patterns, displayed.</a:t>
            </a:r>
          </a:p>
          <a:p>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Design and Technology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2051719" y="1628800"/>
            <a:ext cx="6486583" cy="455820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4 will be able to:</a:t>
            </a:r>
          </a:p>
          <a:p>
            <a:pPr marL="0" indent="0">
              <a:buNone/>
            </a:pPr>
            <a:r>
              <a:rPr lang="en-GB" b="1" u="sng" dirty="0"/>
              <a:t>Textiles:</a:t>
            </a:r>
            <a:endParaRPr lang="en-GB" b="1" dirty="0"/>
          </a:p>
          <a:p>
            <a:pPr lvl="0"/>
            <a:r>
              <a:rPr lang="en-GB" dirty="0"/>
              <a:t>Select from a range of textiles for a user and what they would want and need out of the product. </a:t>
            </a:r>
          </a:p>
          <a:p>
            <a:pPr lvl="0"/>
            <a:r>
              <a:rPr lang="en-GB" dirty="0"/>
              <a:t>Pupils will use different joining techniques with their textiles such as gluing, stitching etc.  </a:t>
            </a:r>
          </a:p>
          <a:p>
            <a:pPr marL="0" indent="0">
              <a:buNone/>
            </a:pPr>
            <a:r>
              <a:rPr lang="en-GB" b="1" u="sng" dirty="0"/>
              <a:t>Electrical and Mechanical Components:</a:t>
            </a:r>
            <a:endParaRPr lang="en-GB" b="1" dirty="0"/>
          </a:p>
          <a:p>
            <a:pPr lvl="0"/>
            <a:r>
              <a:rPr lang="en-GB" dirty="0"/>
              <a:t>Explore and use a product that has electrical or mechanical components such as improving a simple circuit by adding another element such as a buzzer or light. </a:t>
            </a:r>
          </a:p>
          <a:p>
            <a:pPr marL="0" indent="0">
              <a:buNone/>
            </a:pPr>
            <a:r>
              <a:rPr lang="en-GB" b="1" u="sng" dirty="0"/>
              <a:t>Stiff, Flexible and Mouldable Materials:</a:t>
            </a:r>
            <a:endParaRPr lang="en-GB" b="1" dirty="0"/>
          </a:p>
          <a:p>
            <a:pPr lvl="0"/>
            <a:r>
              <a:rPr lang="en-GB" dirty="0"/>
              <a:t>Select from a wide range of materials, measuring carefully and accurately to try and not make mistakes when cutting, joining or covering. </a:t>
            </a:r>
          </a:p>
          <a:p>
            <a:pPr lvl="0"/>
            <a:r>
              <a:rPr lang="en-GB" dirty="0"/>
              <a:t>Use a range of techniques to mould and shape mouldable materials such as rolling and squashing clay, editing it along the way to improve it. </a:t>
            </a:r>
          </a:p>
          <a:p>
            <a:pPr lvl="0"/>
            <a:r>
              <a:rPr lang="en-GB" dirty="0"/>
              <a:t>Explain to others how they have attempted to make their product stronger using their selected materials.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Design and Technology</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4 will be able to: </a:t>
            </a:r>
          </a:p>
          <a:p>
            <a:r>
              <a:rPr lang="en-GB" dirty="0"/>
              <a:t>Demonstrate both knowledge and understanding of history through identifying and explaining some of the ways that significant individuals and events during Anglo Saxon rule contributed to shaping life in present day Britain, why the Vikings wanted to invade and what impact they had in Britain.  </a:t>
            </a:r>
          </a:p>
          <a:p>
            <a:r>
              <a:rPr lang="en-GB" dirty="0"/>
              <a:t>In doing so they use an increasing range of basic and more specialised subject vocabulary accurately and show that they can synthesise information from a broader range of historic sources including artefacts to help formulate their explanations. </a:t>
            </a:r>
          </a:p>
          <a:p>
            <a:r>
              <a:rPr lang="en-GB" dirty="0"/>
              <a:t>They will be able to make insightful links between their different enquiries to compare and contrast life in Britain at different times and offer sound historic reasons for the similarities and differences they observe.  As they do this they will show an understanding of key historical concepts such as continuity and change, cause and effect and significance. </a:t>
            </a:r>
          </a:p>
          <a:p>
            <a:r>
              <a:rPr lang="en-GB" dirty="0"/>
              <a:t>Through a study of ancient Egypt they will be able to order, describe and explain the stages of entry into the afterlife shown in the wall murals of Tutankhamun’s tomb.  They will also be able to suggest reasons why archaeologists sometimes disagree about what historical evidence tells us. </a:t>
            </a: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History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900" dirty="0"/>
              <a:t>Pupils at the </a:t>
            </a:r>
            <a:r>
              <a:rPr lang="en-GB" sz="1900" b="1" dirty="0"/>
              <a:t>expected level of attainment</a:t>
            </a:r>
            <a:r>
              <a:rPr lang="en-GB" sz="1900" dirty="0"/>
              <a:t> at the end of Year 4 will be able to:</a:t>
            </a:r>
          </a:p>
          <a:p>
            <a:pPr marL="0" indent="0">
              <a:buNone/>
            </a:pPr>
            <a:r>
              <a:rPr lang="en-GB" sz="1900" dirty="0"/>
              <a:t> </a:t>
            </a:r>
          </a:p>
          <a:p>
            <a:r>
              <a:rPr lang="en-GB" sz="2000" dirty="0"/>
              <a:t>Demonstrate geographical understanding by describing and explaining in basic terms the similarities and differences in the physical and human features of their home area and a region in North America, including offering some reasons why both places are changing.  </a:t>
            </a:r>
          </a:p>
          <a:p>
            <a:r>
              <a:rPr lang="en-GB" sz="2000" dirty="0"/>
              <a:t>They will be able to locate, describe and explain some of the reasons for the distribution of globally important physical and human geographical features including climate zones, deserts, tropical rain forests, earthquakes and the world’s largest urban areas.  </a:t>
            </a:r>
          </a:p>
          <a:p>
            <a:r>
              <a:rPr lang="en-GB" sz="2000" dirty="0"/>
              <a:t>They will also be able to identify, describe and explain the significance on a world map and globe of important lines of latitude and longitude, the Northern and Southern Hemisphere, the Tropics of Cancer and Capricorn together with the Artic and Antarctic Circle, the Greenwich Meridian and Times Zones.  </a:t>
            </a:r>
          </a:p>
          <a:p>
            <a:r>
              <a:rPr lang="en-GB" sz="2000" dirty="0"/>
              <a:t>In achieving the above pupils show they understand and apply some specialised subject vocabulary and use effectively more complex techniques to gather, present and communicate geographical information, including digital technologies, inside and outside the classroom.</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Geography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763688" y="1628800"/>
            <a:ext cx="6768752" cy="4781128"/>
          </a:xfrm>
        </p:spPr>
        <p:txBody>
          <a:bodyPr>
            <a:normAutofit fontScale="92500"/>
          </a:bodyPr>
          <a:lstStyle/>
          <a:p>
            <a:pPr marL="0" indent="0">
              <a:buNone/>
            </a:pPr>
            <a:r>
              <a:rPr lang="en-GB" dirty="0"/>
              <a:t>Pupils at the </a:t>
            </a:r>
            <a:r>
              <a:rPr lang="en-GB" b="1" dirty="0"/>
              <a:t>expected level of attainment</a:t>
            </a:r>
            <a:r>
              <a:rPr lang="en-GB" dirty="0"/>
              <a:t> at the end of Year 4 will be able to:</a:t>
            </a:r>
          </a:p>
          <a:p>
            <a:pPr marL="0" indent="0">
              <a:buNone/>
            </a:pPr>
            <a:r>
              <a:rPr lang="en-GB" dirty="0">
                <a:latin typeface="Arial" panose="020B0604020202020204" pitchFamily="34" charset="0"/>
                <a:ea typeface="MS Mincho"/>
                <a:cs typeface="Times New Roman" panose="02020603050405020304" pitchFamily="18" charset="0"/>
              </a:rPr>
              <a:t>Performing</a:t>
            </a:r>
          </a:p>
          <a:p>
            <a:r>
              <a:rPr lang="en-GB" sz="1600" dirty="0">
                <a:latin typeface="Arial" panose="020B0604020202020204" pitchFamily="34" charset="0"/>
                <a:ea typeface="MS Mincho"/>
                <a:cs typeface="Times New Roman" panose="02020603050405020304" pitchFamily="18" charset="0"/>
              </a:rPr>
              <a:t>Sing songs from memory with accurate pitch and rhythm. They improvise using repeated patterns </a:t>
            </a:r>
          </a:p>
          <a:p>
            <a:r>
              <a:rPr lang="en-GB" sz="1600" dirty="0">
                <a:latin typeface="Arial" panose="020B0604020202020204" pitchFamily="34" charset="0"/>
                <a:ea typeface="MS Mincho"/>
                <a:cs typeface="Times New Roman" panose="02020603050405020304" pitchFamily="18" charset="0"/>
              </a:rPr>
              <a:t>They use several selected pitches at once to produce a harmony (chord).</a:t>
            </a:r>
          </a:p>
          <a:p>
            <a:pPr marL="0" indent="0">
              <a:buNone/>
            </a:pPr>
            <a:r>
              <a:rPr lang="en-GB" sz="1600" dirty="0">
                <a:latin typeface="Arial" panose="020B0604020202020204" pitchFamily="34" charset="0"/>
                <a:ea typeface="MS Mincho"/>
                <a:cs typeface="Times New Roman" panose="02020603050405020304" pitchFamily="18" charset="0"/>
              </a:rPr>
              <a:t> Composing </a:t>
            </a:r>
          </a:p>
          <a:p>
            <a:r>
              <a:rPr lang="en-GB" sz="1600" dirty="0">
                <a:latin typeface="Arial" panose="020B0604020202020204" pitchFamily="34" charset="0"/>
                <a:ea typeface="MS Mincho"/>
                <a:cs typeface="Times New Roman" panose="02020603050405020304" pitchFamily="18" charset="0"/>
              </a:rPr>
              <a:t>Begin to use some standard musical notation when performing and composing, on their own or in a small group. Some children will explore and use sets of pitches (4 or 5 note scales etc.) and make their music louder or quieter to create effect.</a:t>
            </a:r>
          </a:p>
          <a:p>
            <a:pPr marL="0" indent="0">
              <a:buNone/>
            </a:pPr>
            <a:r>
              <a:rPr lang="en-GB" sz="1600" dirty="0">
                <a:latin typeface="Arial" panose="020B0604020202020204" pitchFamily="34" charset="0"/>
                <a:ea typeface="MS Mincho"/>
                <a:cs typeface="Times New Roman" panose="02020603050405020304" pitchFamily="18" charset="0"/>
              </a:rPr>
              <a:t>Appraising </a:t>
            </a:r>
          </a:p>
          <a:p>
            <a:r>
              <a:rPr lang="en-GB" sz="1600" dirty="0">
                <a:latin typeface="Arial" panose="020B0604020202020204" pitchFamily="34" charset="0"/>
                <a:ea typeface="MS Mincho"/>
                <a:cs typeface="Times New Roman" panose="02020603050405020304" pitchFamily="18" charset="0"/>
              </a:rPr>
              <a:t>Identify the character and style of a piece of music and why it was written. They understand the importance of silence (rests) and begin to identify the style of pieces of music by Beethoven, Mozart and Elgar. </a:t>
            </a:r>
            <a:endParaRPr lang="en-GB" sz="1600" dirty="0">
              <a:latin typeface="Cambria" panose="02040503050406030204" pitchFamily="18" charset="0"/>
              <a:ea typeface="MS Mincho"/>
              <a:cs typeface="Times New Roman" panose="02020603050405020304" pitchFamily="18" charset="0"/>
            </a:endParaRPr>
          </a:p>
          <a:p>
            <a:endParaRPr lang="en-GB" sz="1600" dirty="0">
              <a:latin typeface="Cambria" panose="02040503050406030204" pitchFamily="18" charset="0"/>
              <a:ea typeface="MS Mincho"/>
              <a:cs typeface="Times New Roman" panose="02020603050405020304" pitchFamily="18" charset="0"/>
            </a:endParaRP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Music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4 will be able to:</a:t>
            </a:r>
          </a:p>
          <a:p>
            <a:pPr marL="0" indent="0">
              <a:buNone/>
            </a:pPr>
            <a:endParaRPr lang="en-GB" sz="1300" dirty="0"/>
          </a:p>
          <a:p>
            <a:r>
              <a:rPr lang="en-GB" sz="1700" dirty="0"/>
              <a:t>Can give short, simple responses to what he/she sees and hears. </a:t>
            </a:r>
          </a:p>
          <a:p>
            <a:r>
              <a:rPr lang="en-GB" sz="1700" dirty="0"/>
              <a:t>Can name and describe people, places and objects. Can use set phrases [for example, to ask for help and permission] Pronunciation is sometimes still approximate and delivery hesitant, but meaning is clear. </a:t>
            </a:r>
          </a:p>
          <a:p>
            <a:r>
              <a:rPr lang="en-GB" sz="1700" dirty="0"/>
              <a:t>Can understand short phrases presented in a familiar context. Can match sound to print by reading aloud single familiar words and phrases. Can begin to use books or glossaries to find out the meanings of new words.</a:t>
            </a:r>
            <a:r>
              <a:rPr lang="en-GB" sz="1700" b="1" dirty="0"/>
              <a:t> </a:t>
            </a:r>
            <a:endParaRPr lang="en-GB" sz="1700" dirty="0"/>
          </a:p>
          <a:p>
            <a:r>
              <a:rPr lang="en-GB" sz="1700" dirty="0"/>
              <a:t>Can copy familiar short phrases correctly. Can write or word process items [for example, simple signs and instructions] and set phrases used regularly in class. When he/she writes familiar words from memory spelling is sometimes approximate.</a:t>
            </a:r>
          </a:p>
          <a:p>
            <a:pPr marL="0" indent="0">
              <a:buNone/>
            </a:pPr>
            <a:endParaRPr lang="en-GB" dirty="0"/>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MFL (French)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1673" y="5048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75390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763688" y="1556792"/>
            <a:ext cx="6840760" cy="4968552"/>
          </a:xfrm>
        </p:spPr>
        <p:txBody>
          <a:bodyPr>
            <a:normAutofit fontScale="25000" lnSpcReduction="20000"/>
          </a:bodyPr>
          <a:lstStyle/>
          <a:p>
            <a:pPr marL="0" indent="0">
              <a:buNone/>
            </a:pPr>
            <a:endParaRPr lang="en-GB" sz="1600" b="1" dirty="0">
              <a:latin typeface="Century Gothic" pitchFamily="34" charset="0"/>
            </a:endParaRPr>
          </a:p>
          <a:p>
            <a:pPr marL="0" indent="0">
              <a:lnSpc>
                <a:spcPct val="120000"/>
              </a:lnSpc>
              <a:buNone/>
            </a:pPr>
            <a:r>
              <a:rPr lang="en-GB" sz="4800" dirty="0"/>
              <a:t>Pupils at the </a:t>
            </a:r>
            <a:r>
              <a:rPr lang="en-GB" sz="4800" b="1" dirty="0"/>
              <a:t>expected level of attainment</a:t>
            </a:r>
            <a:r>
              <a:rPr lang="en-GB" sz="4800" dirty="0"/>
              <a:t> at the end of Year 4 will be able to:</a:t>
            </a:r>
          </a:p>
          <a:p>
            <a:pPr marL="0" indent="0">
              <a:lnSpc>
                <a:spcPct val="120000"/>
              </a:lnSpc>
              <a:buNone/>
            </a:pPr>
            <a:endParaRPr lang="en-GB" sz="4800" dirty="0"/>
          </a:p>
          <a:p>
            <a:pPr lvl="0">
              <a:lnSpc>
                <a:spcPct val="120000"/>
              </a:lnSpc>
            </a:pPr>
            <a:r>
              <a:rPr lang="en-GB" sz="5200" dirty="0"/>
              <a:t>Show good awareness of attacking and defending tactics</a:t>
            </a:r>
          </a:p>
          <a:p>
            <a:pPr lvl="0">
              <a:lnSpc>
                <a:spcPct val="120000"/>
              </a:lnSpc>
            </a:pPr>
            <a:r>
              <a:rPr lang="en-GB" sz="5200" dirty="0"/>
              <a:t>Confidently demonstrate flexibility, strength, technique, control and balance.</a:t>
            </a:r>
          </a:p>
          <a:p>
            <a:pPr lvl="0">
              <a:lnSpc>
                <a:spcPct val="120000"/>
              </a:lnSpc>
            </a:pPr>
            <a:r>
              <a:rPr lang="en-GB" sz="5200" dirty="0"/>
              <a:t>perform dances using a range of movement patterns</a:t>
            </a:r>
          </a:p>
          <a:p>
            <a:pPr lvl="0">
              <a:lnSpc>
                <a:spcPct val="120000"/>
              </a:lnSpc>
            </a:pPr>
            <a:r>
              <a:rPr lang="en-GB" sz="5200" dirty="0"/>
              <a:t>compare their performances with previous ones and demonstrate improvement to achieve their personal best.</a:t>
            </a:r>
          </a:p>
          <a:p>
            <a:pPr lvl="0">
              <a:lnSpc>
                <a:spcPct val="120000"/>
              </a:lnSpc>
            </a:pPr>
            <a:r>
              <a:rPr lang="en-GB" sz="5200" dirty="0"/>
              <a:t>Recognise oxygen travels to our muscles in our blood. </a:t>
            </a:r>
          </a:p>
          <a:p>
            <a:pPr lvl="0">
              <a:lnSpc>
                <a:spcPct val="120000"/>
              </a:lnSpc>
            </a:pPr>
            <a:r>
              <a:rPr lang="en-GB" sz="5200" dirty="0"/>
              <a:t>Know the purpose of muscles, heart and lungs and how exercise benefits them.  Have an understanding of mental health </a:t>
            </a:r>
          </a:p>
          <a:p>
            <a:pPr lvl="0">
              <a:lnSpc>
                <a:spcPct val="120000"/>
              </a:lnSpc>
            </a:pPr>
            <a:r>
              <a:rPr lang="en-GB" sz="5200" dirty="0"/>
              <a:t>Work with others to discuss appropriate actions and solve a problem. </a:t>
            </a:r>
          </a:p>
          <a:p>
            <a:pPr lvl="0">
              <a:lnSpc>
                <a:spcPct val="120000"/>
              </a:lnSpc>
            </a:pPr>
            <a:r>
              <a:rPr lang="en-GB" sz="5200" dirty="0"/>
              <a:t>Complete a forward roll showing good technique </a:t>
            </a:r>
          </a:p>
          <a:p>
            <a:pPr lvl="0">
              <a:lnSpc>
                <a:spcPct val="120000"/>
              </a:lnSpc>
            </a:pPr>
            <a:r>
              <a:rPr lang="en-GB" sz="5200" dirty="0"/>
              <a:t>Use skills and apply tactics to retain possession in invasion games. </a:t>
            </a:r>
          </a:p>
          <a:p>
            <a:pPr lvl="0">
              <a:lnSpc>
                <a:spcPct val="120000"/>
              </a:lnSpc>
            </a:pPr>
            <a:r>
              <a:rPr lang="en-GB" sz="5200" dirty="0"/>
              <a:t>take part in outdoor and adventurous activity challenges both individually and within a team</a:t>
            </a:r>
          </a:p>
          <a:p>
            <a:pPr marL="0" indent="0">
              <a:lnSpc>
                <a:spcPct val="120000"/>
              </a:lnSpc>
              <a:buNone/>
            </a:pPr>
            <a:endParaRPr lang="en-GB" sz="5200" dirty="0"/>
          </a:p>
          <a:p>
            <a:pPr marL="0" indent="0">
              <a:buNone/>
            </a:pPr>
            <a:endParaRPr lang="en-GB" sz="52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2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Physical Education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5112568"/>
          </a:xfrm>
        </p:spPr>
        <p:txBody>
          <a:bodyPr>
            <a:normAutofit fontScale="40000" lnSpcReduction="20000"/>
          </a:bodyPr>
          <a:lstStyle/>
          <a:p>
            <a:pPr marL="0" indent="0">
              <a:buNone/>
            </a:pPr>
            <a:endParaRPr lang="en-GB" sz="1600" b="1" dirty="0">
              <a:latin typeface="Century Gothic" pitchFamily="34" charset="0"/>
            </a:endParaRPr>
          </a:p>
          <a:p>
            <a:pPr marL="0" indent="0">
              <a:buNone/>
            </a:pPr>
            <a:r>
              <a:rPr lang="en-GB" sz="2900" dirty="0"/>
              <a:t>Pupils at the </a:t>
            </a:r>
            <a:r>
              <a:rPr lang="en-GB" sz="2900" b="1" dirty="0"/>
              <a:t>expected level of attainment</a:t>
            </a:r>
            <a:r>
              <a:rPr lang="en-GB" sz="2900" dirty="0"/>
              <a:t> at the end of Year 4 will be able to:</a:t>
            </a:r>
          </a:p>
          <a:p>
            <a:pPr>
              <a:lnSpc>
                <a:spcPct val="107000"/>
              </a:lnSpc>
              <a:spcAft>
                <a:spcPts val="800"/>
              </a:spcAft>
            </a:pPr>
            <a:r>
              <a:rPr lang="en-GB" sz="2800" dirty="0">
                <a:solidFill>
                  <a:srgbClr val="000000"/>
                </a:solidFill>
                <a:ea typeface="Times New Roman" panose="02020603050405020304" pitchFamily="18" charset="0"/>
                <a:cs typeface="Arial" panose="020B0604020202020204" pitchFamily="34" charset="0"/>
              </a:rPr>
              <a:t>Children will manage anger and stress, positively and will start to develop strategies for resolving these feelings in particular situations. Children express feelings of compassion, empathy and sympathy in familiar situations and in discussion about what they see in the media. </a:t>
            </a:r>
          </a:p>
          <a:p>
            <a:pPr>
              <a:lnSpc>
                <a:spcPct val="107000"/>
              </a:lnSpc>
              <a:spcAft>
                <a:spcPts val="800"/>
              </a:spcAft>
            </a:pPr>
            <a:r>
              <a:rPr lang="en-GB" sz="2800" dirty="0">
                <a:solidFill>
                  <a:srgbClr val="000000"/>
                </a:solidFill>
                <a:ea typeface="Times New Roman" panose="02020603050405020304" pitchFamily="18" charset="0"/>
                <a:cs typeface="Arial" panose="020B0604020202020204" pitchFamily="34" charset="0"/>
              </a:rPr>
              <a:t>Children make clear judgements and informed decisions about their emotional health and well-being and behaviour. They can identify various factors that affect emotional health and well-being and talk about positive ways to face new challenges and develop new skills. They are able to discuss some of the bodily and emotional changes that they are feeling.</a:t>
            </a:r>
          </a:p>
          <a:p>
            <a:pPr>
              <a:lnSpc>
                <a:spcPct val="107000"/>
              </a:lnSpc>
              <a:spcAft>
                <a:spcPts val="800"/>
              </a:spcAft>
            </a:pPr>
            <a:r>
              <a:rPr lang="en-GB" sz="2800" dirty="0">
                <a:solidFill>
                  <a:srgbClr val="000000"/>
                </a:solidFill>
                <a:ea typeface="Times New Roman" panose="02020603050405020304" pitchFamily="18" charset="0"/>
                <a:cs typeface="Arial" panose="020B0604020202020204" pitchFamily="34" charset="0"/>
              </a:rPr>
              <a:t>Children are demonstrate with confidence that they recognise their own worth and that of others and express their views confidently. They listen to and show respect for the views of others and recognise their actions have consequences. Children recognise different types of bullying, including cyberbullying and how it feels to be bullied. </a:t>
            </a:r>
          </a:p>
          <a:p>
            <a:pPr>
              <a:lnSpc>
                <a:spcPct val="107000"/>
              </a:lnSpc>
              <a:spcAft>
                <a:spcPts val="800"/>
              </a:spcAft>
            </a:pPr>
            <a:r>
              <a:rPr lang="en-GB" sz="2800" dirty="0">
                <a:solidFill>
                  <a:srgbClr val="000000"/>
                </a:solidFill>
                <a:ea typeface="Times New Roman" panose="02020603050405020304" pitchFamily="18" charset="0"/>
                <a:cs typeface="Arial" panose="020B0604020202020204" pitchFamily="34" charset="0"/>
              </a:rPr>
              <a:t>Children recognise and describe body language when someone is feeling worried or when showing that situations are unsafe. Children know what to do if they are being bullied and can assertively stand up to bullies. They recognise that they as a ‘bystander’ can have a positive effect on negative behaviour by helping to stop or change the behaviour. </a:t>
            </a:r>
          </a:p>
          <a:p>
            <a:pPr>
              <a:lnSpc>
                <a:spcPct val="107000"/>
              </a:lnSpc>
              <a:spcAft>
                <a:spcPts val="800"/>
              </a:spcAft>
            </a:pPr>
            <a:r>
              <a:rPr lang="en-GB" sz="2800" dirty="0">
                <a:solidFill>
                  <a:srgbClr val="000000"/>
                </a:solidFill>
                <a:ea typeface="Times New Roman" panose="02020603050405020304" pitchFamily="18" charset="0"/>
                <a:cs typeface="Arial" panose="020B0604020202020204" pitchFamily="34" charset="0"/>
              </a:rPr>
              <a:t>Children can give examples of people or things that may influence them to take risks and know how to use avoidance tactics in risky situations in order to look after themselves. They recognise that sometimes we have to take risks and risk can be good and understand they have choices about whether they take risks. </a:t>
            </a:r>
          </a:p>
          <a:p>
            <a:pPr>
              <a:lnSpc>
                <a:spcPct val="107000"/>
              </a:lnSpc>
              <a:spcAft>
                <a:spcPts val="800"/>
              </a:spcAft>
            </a:pPr>
            <a:endParaRPr lang="en-GB" sz="2000" dirty="0">
              <a:solidFill>
                <a:srgbClr val="000000"/>
              </a:solidFill>
              <a:latin typeface="+mj-lt"/>
              <a:ea typeface="Times New Roman" panose="02020603050405020304" pitchFamily="18" charset="0"/>
              <a:cs typeface="Arial" panose="020B0604020202020204" pitchFamily="34" charset="0"/>
            </a:endParaRP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4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PSHE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7500" lnSpcReduction="20000"/>
          </a:bodyPr>
          <a:lstStyle/>
          <a:p>
            <a:pPr marL="0" indent="0">
              <a:buNone/>
            </a:pPr>
            <a:endParaRPr lang="en-GB" sz="1600" b="1" dirty="0">
              <a:latin typeface="Century Gothic" pitchFamily="34" charset="0"/>
            </a:endParaRPr>
          </a:p>
          <a:p>
            <a:pPr marL="0" indent="0">
              <a:buNone/>
            </a:pPr>
            <a:r>
              <a:rPr lang="en-GB" sz="1700" dirty="0"/>
              <a:t>Pupils at the </a:t>
            </a:r>
            <a:r>
              <a:rPr lang="en-GB" sz="1700" b="1" dirty="0"/>
              <a:t>expected level of attainment</a:t>
            </a:r>
            <a:r>
              <a:rPr lang="en-GB" sz="1700" dirty="0"/>
              <a:t> at the end of Year 4 will be able to:</a:t>
            </a:r>
          </a:p>
          <a:p>
            <a:pPr marL="0" indent="0">
              <a:buNone/>
            </a:pPr>
            <a:endParaRPr lang="en-GB" sz="2100" dirty="0"/>
          </a:p>
          <a:p>
            <a:r>
              <a:rPr lang="en-GB" dirty="0">
                <a:solidFill>
                  <a:srgbClr val="000000"/>
                </a:solidFill>
                <a:ea typeface="Times New Roman" panose="02020603050405020304" pitchFamily="18" charset="0"/>
                <a:cs typeface="Arial" panose="020B0604020202020204" pitchFamily="34" charset="0"/>
              </a:rPr>
              <a:t>They will be able to give examples of positive and negative people or factors that could influence them when they are making decisions. Children are recognise the importance of keeping personal information safe online. </a:t>
            </a:r>
          </a:p>
          <a:p>
            <a:r>
              <a:rPr lang="en-GB" dirty="0"/>
              <a:t>They can begin to discuss a few key things about what a positive and negative relationship looks like and why some people might have difficulty with a relationship.</a:t>
            </a:r>
          </a:p>
          <a:p>
            <a:r>
              <a:rPr lang="en-GB" dirty="0"/>
              <a:t>Children can talk about the things they do to keep healthy and understand and can describe how their bodies can do many things when they are healthy. They understand that there are many influences and dilemmas that affect a healthy lifestyle and the importance of their personal responsibility for being healthy.</a:t>
            </a:r>
          </a:p>
          <a:p>
            <a:r>
              <a:rPr lang="en-GB" dirty="0"/>
              <a:t>Express their views confidently and listen to and show respect for the views of others. They recognise lots of ways people are different, including religious or cultural differences and celebrate differences in people and groups in our community and further afield. They are able to explain why it’s important to challenge stereotypes that might be applied to them or others. They have an understanding of some human rights.</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75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PSHE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85000" lnSpcReduction="1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4 will be able to:</a:t>
            </a:r>
          </a:p>
          <a:p>
            <a:pPr marL="0" indent="0">
              <a:buNone/>
            </a:pPr>
            <a:endParaRPr lang="en-GB" sz="1400" dirty="0"/>
          </a:p>
          <a:p>
            <a:r>
              <a:rPr lang="en-GB" u="sng" dirty="0"/>
              <a:t>Attainment target 1</a:t>
            </a:r>
            <a:r>
              <a:rPr lang="en-GB" dirty="0"/>
              <a:t>- Pupils use a developing religious vocabulary to describe  and show understanding of practices  such as using a mezuzah and a Shema. (A1) Analyse religious text and see if it is relevant today.(C3) They describe the impact of religion on people’s lives and what drives them to make their choices.(B2) They suggest meanings for a range of forms of religious expression such as praying to a god, praying to Allah and different religious celebrations such as Eid-</a:t>
            </a:r>
            <a:r>
              <a:rPr lang="en-GB" dirty="0" err="1"/>
              <a:t>ul</a:t>
            </a:r>
            <a:r>
              <a:rPr lang="en-GB" dirty="0"/>
              <a:t>-</a:t>
            </a:r>
            <a:r>
              <a:rPr lang="en-GB" dirty="0" err="1"/>
              <a:t>Fitr</a:t>
            </a:r>
            <a:r>
              <a:rPr lang="en-GB" dirty="0"/>
              <a:t>.(A1) Children will be able to name places of importance for different religions. </a:t>
            </a:r>
          </a:p>
          <a:p>
            <a:r>
              <a:rPr lang="en-GB" u="sng" dirty="0"/>
              <a:t>Attainment target 2</a:t>
            </a:r>
            <a:r>
              <a:rPr lang="en-GB" dirty="0"/>
              <a:t> - Use the Shema to inspire their own kind thought, prayer or poem.(C1) Pupils raise, and suggest answers to, questions of identity, belonging, meaning, purpose, truth, values and commitments. (C1) They apply their ideas to their own and other people’s lives. (C2)They describe what inspires and influences themselves and others. Pupils learn from religions by being able to have moments of stillness and reflection.</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latin typeface="Arial" panose="020B0604020202020204" pitchFamily="34" charset="0"/>
                <a:cs typeface="Arial" panose="020B0604020202020204" pitchFamily="34" charset="0"/>
              </a:rPr>
              <a:t>Assessing Religious Education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4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br>
              <a:rPr lang="en-GB" sz="2800" b="1" dirty="0">
                <a:latin typeface="Century Gothic" pitchFamily="34" charset="0"/>
              </a:rPr>
            </a:b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endParaRPr lang="en-GB" sz="1600" b="1" dirty="0">
              <a:latin typeface="Century Gothic" pitchFamily="34" charset="0"/>
            </a:endParaRPr>
          </a:p>
          <a:p>
            <a:pPr marL="0" indent="0">
              <a:buNone/>
            </a:pPr>
            <a:r>
              <a:rPr lang="en-GB" dirty="0"/>
              <a:t>We hope this information will help you understand the expectations for Year 4.  The children will work throughout the year to achieve the expectations.</a:t>
            </a:r>
          </a:p>
          <a:p>
            <a:pPr marL="0" indent="0">
              <a:buNone/>
            </a:pPr>
            <a:r>
              <a:rPr lang="en-GB" dirty="0"/>
              <a:t>Parents will have opportunities to find out about progress and attainment during the year.</a:t>
            </a:r>
          </a:p>
          <a:p>
            <a:pPr marL="0" indent="0">
              <a:buNone/>
            </a:pPr>
            <a:r>
              <a:rPr lang="en-GB" dirty="0"/>
              <a:t>Parent meetings are held twice a year and a written report is sent home once a year.  </a:t>
            </a:r>
          </a:p>
          <a:p>
            <a:pPr marL="0" indent="0">
              <a:buNone/>
            </a:pPr>
            <a:r>
              <a:rPr lang="en-GB" dirty="0"/>
              <a:t>Parents are encouraged to contact school if they have any queries about their child’s progress or attainment.</a:t>
            </a:r>
          </a:p>
          <a:p>
            <a:pPr marL="0" indent="0">
              <a:buNone/>
            </a:pPr>
            <a:endParaRPr lang="en-GB" dirty="0"/>
          </a:p>
          <a:p>
            <a:pPr marL="0" indent="0">
              <a:buNone/>
            </a:pPr>
            <a:r>
              <a:rPr lang="en-GB" dirty="0"/>
              <a:t>DUE TO COVID-19, face to face meetings have been replaced by telephone contact.</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0</TotalTime>
  <Words>3473</Words>
  <Application>Microsoft Office PowerPoint</Application>
  <PresentationFormat>On-screen Show (4:3)</PresentationFormat>
  <Paragraphs>393</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Cambria</vt:lpstr>
      <vt:lpstr>Century Gothic</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4 Expectations</vt:lpstr>
      <vt:lpstr>Assessing Writing  Meeting Year 4 Expectations</vt:lpstr>
      <vt:lpstr>Assessing Spoken Language   Meeting Year 4 Expectations</vt:lpstr>
      <vt:lpstr>Assessing Reading Exceeding Year 4 Expectations</vt:lpstr>
      <vt:lpstr>Assessing Writing  Exceeding Year 4 Expectations</vt:lpstr>
      <vt:lpstr>Assessing Spoken Language   Exceeding Year 4 Expectations</vt:lpstr>
      <vt:lpstr>   Assessing Mathematics  Meeting Year 4 Expectations</vt:lpstr>
      <vt:lpstr>   Assessing Mathematics  Meeting Year 4 Expectations (continued)</vt:lpstr>
      <vt:lpstr>       Assessing Mathematics  Exceeding Year 4 Expectations</vt:lpstr>
      <vt:lpstr>  </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Rachel Breese</cp:lastModifiedBy>
  <cp:revision>54</cp:revision>
  <cp:lastPrinted>2016-03-16T09:15:23Z</cp:lastPrinted>
  <dcterms:created xsi:type="dcterms:W3CDTF">2015-06-29T08:49:16Z</dcterms:created>
  <dcterms:modified xsi:type="dcterms:W3CDTF">2022-09-27T19:35:19Z</dcterms:modified>
</cp:coreProperties>
</file>