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8"/>
  </p:notesMasterIdLst>
  <p:sldIdLst>
    <p:sldId id="256" r:id="rId2"/>
    <p:sldId id="257" r:id="rId3"/>
    <p:sldId id="258" r:id="rId4"/>
    <p:sldId id="259" r:id="rId5"/>
    <p:sldId id="260" r:id="rId6"/>
    <p:sldId id="296" r:id="rId7"/>
    <p:sldId id="261" r:id="rId8"/>
    <p:sldId id="295" r:id="rId9"/>
    <p:sldId id="297" r:id="rId10"/>
    <p:sldId id="267" r:id="rId11"/>
    <p:sldId id="268" r:id="rId12"/>
    <p:sldId id="280" r:id="rId13"/>
    <p:sldId id="281" r:id="rId14"/>
    <p:sldId id="287" r:id="rId15"/>
    <p:sldId id="284" r:id="rId16"/>
    <p:sldId id="285" r:id="rId17"/>
    <p:sldId id="286" r:id="rId18"/>
    <p:sldId id="282" r:id="rId19"/>
    <p:sldId id="283" r:id="rId20"/>
    <p:sldId id="288" r:id="rId21"/>
    <p:sldId id="292" r:id="rId22"/>
    <p:sldId id="290" r:id="rId23"/>
    <p:sldId id="289" r:id="rId24"/>
    <p:sldId id="291" r:id="rId25"/>
    <p:sldId id="293" r:id="rId26"/>
    <p:sldId id="294" r:id="rId2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88" autoAdjust="0"/>
    <p:restoredTop sz="94660"/>
  </p:normalViewPr>
  <p:slideViewPr>
    <p:cSldViewPr>
      <p:cViewPr varScale="1">
        <p:scale>
          <a:sx n="62" d="100"/>
          <a:sy n="62" d="100"/>
        </p:scale>
        <p:origin x="1392"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11/09/2022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11/09/2022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11/09/2022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11/09/2022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11/09/2022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11/09/2022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11/09/2022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3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2073025342"/>
              </p:ext>
            </p:extLst>
          </p:nvPr>
        </p:nvGraphicFramePr>
        <p:xfrm>
          <a:off x="931683" y="1777017"/>
          <a:ext cx="3928349" cy="1859280"/>
        </p:xfrm>
        <a:graphic>
          <a:graphicData uri="http://schemas.openxmlformats.org/drawingml/2006/table">
            <a:tbl>
              <a:tblPr firstRow="1" bandRow="1">
                <a:tableStyleId>{5C22544A-7EE6-4342-B048-85BDC9FD1C3A}</a:tableStyleId>
              </a:tblPr>
              <a:tblGrid>
                <a:gridCol w="3928349">
                  <a:extLst>
                    <a:ext uri="{9D8B030D-6E8A-4147-A177-3AD203B41FA5}">
                      <a16:colId xmlns:a16="http://schemas.microsoft.com/office/drawing/2014/main" val="2431831270"/>
                    </a:ext>
                  </a:extLst>
                </a:gridCol>
              </a:tblGrid>
              <a:tr h="434340">
                <a:tc>
                  <a:txBody>
                    <a:bodyPr/>
                    <a:lstStyle/>
                    <a:p>
                      <a:pPr marL="0" lvl="0" indent="0" algn="l">
                        <a:buSzPct val="100000"/>
                        <a:buFont typeface="Arial" pitchFamily="34"/>
                        <a:buNone/>
                      </a:pPr>
                      <a:r>
                        <a:rPr lang="en-GB" sz="1200" b="1" dirty="0">
                          <a:solidFill>
                            <a:schemeClr val="tx1"/>
                          </a:solidFill>
                          <a:latin typeface="Century Gothic" pitchFamily="34"/>
                        </a:rPr>
                        <a:t>Year 3 Expectations: </a:t>
                      </a:r>
                    </a:p>
                    <a:p>
                      <a:pPr marL="0" lvl="0" indent="0" algn="l">
                        <a:buSzPct val="100000"/>
                        <a:buFont typeface="Arial" pitchFamily="34"/>
                        <a:buNone/>
                      </a:pPr>
                      <a:r>
                        <a:rPr lang="en-GB" sz="1200" b="1" dirty="0">
                          <a:solidFill>
                            <a:schemeClr val="tx1"/>
                          </a:solidFill>
                          <a:latin typeface="Century Gothic" pitchFamily="34"/>
                        </a:rPr>
                        <a:t>Word Reading </a:t>
                      </a:r>
                    </a:p>
                  </a:txBody>
                  <a:tcPr marL="68580" marR="68580" marT="34290" marB="34290">
                    <a:solidFill>
                      <a:schemeClr val="tx2">
                        <a:lumMod val="40000"/>
                        <a:lumOff val="60000"/>
                      </a:schemeClr>
                    </a:solidFill>
                  </a:tcPr>
                </a:tc>
                <a:extLst>
                  <a:ext uri="{0D108BD9-81ED-4DB2-BD59-A6C34878D82A}">
                    <a16:rowId xmlns:a16="http://schemas.microsoft.com/office/drawing/2014/main" val="416386190"/>
                  </a:ext>
                </a:extLst>
              </a:tr>
              <a:tr h="445770">
                <a:tc>
                  <a:txBody>
                    <a:bodyPr/>
                    <a:lstStyle/>
                    <a:p>
                      <a:pPr marL="171450" indent="-17145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Apply knowledge of root words, prefixes and suffixes to read aloud and to understand the meaning of </a:t>
                      </a:r>
                      <a:r>
                        <a:rPr lang="en-GB" sz="1000" b="1" kern="1200" baseline="0" dirty="0">
                          <a:solidFill>
                            <a:schemeClr val="dk1"/>
                          </a:solidFill>
                          <a:effectLst/>
                          <a:latin typeface="Arial" panose="020B0604020202020204" pitchFamily="34" charset="0"/>
                          <a:ea typeface="+mn-ea"/>
                          <a:cs typeface="Arial" panose="020B0604020202020204" pitchFamily="34" charset="0"/>
                        </a:rPr>
                        <a:t> unfamiliar words</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291079158"/>
                  </a:ext>
                </a:extLst>
              </a:tr>
              <a:tr h="445770">
                <a:tc>
                  <a:txBody>
                    <a:bodyPr/>
                    <a:lstStyle/>
                    <a:p>
                      <a:pPr marL="171450" lvl="0" indent="-17145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Read further exception words, noting the unusual correspondences between spelling and sound, and where these occur in the word</a:t>
                      </a:r>
                    </a:p>
                  </a:txBody>
                  <a:tcPr marL="68580" marR="68580" marT="34290" marB="34290"/>
                </a:tc>
                <a:extLst>
                  <a:ext uri="{0D108BD9-81ED-4DB2-BD59-A6C34878D82A}">
                    <a16:rowId xmlns:a16="http://schemas.microsoft.com/office/drawing/2014/main" val="854921306"/>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Attempt pronunciation of unfamiliar words drawing on prior knowledge of similar looking words</a:t>
                      </a:r>
                    </a:p>
                  </a:txBody>
                  <a:tcPr marL="68580" marR="68580" marT="34290" marB="34290"/>
                </a:tc>
                <a:extLst>
                  <a:ext uri="{0D108BD9-81ED-4DB2-BD59-A6C34878D82A}">
                    <a16:rowId xmlns:a16="http://schemas.microsoft.com/office/drawing/2014/main" val="728631039"/>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4173798647"/>
              </p:ext>
            </p:extLst>
          </p:nvPr>
        </p:nvGraphicFramePr>
        <p:xfrm>
          <a:off x="4887420" y="1777017"/>
          <a:ext cx="3968698" cy="4534866"/>
        </p:xfrm>
        <a:graphic>
          <a:graphicData uri="http://schemas.openxmlformats.org/drawingml/2006/table">
            <a:tbl>
              <a:tblPr firstRow="1" bandRow="1">
                <a:tableStyleId>{5C22544A-7EE6-4342-B048-85BDC9FD1C3A}</a:tableStyleId>
              </a:tblPr>
              <a:tblGrid>
                <a:gridCol w="3968698">
                  <a:extLst>
                    <a:ext uri="{9D8B030D-6E8A-4147-A177-3AD203B41FA5}">
                      <a16:colId xmlns:a16="http://schemas.microsoft.com/office/drawing/2014/main" val="2277020730"/>
                    </a:ext>
                  </a:extLst>
                </a:gridCol>
              </a:tblGrid>
              <a:tr h="484801">
                <a:tc>
                  <a:txBody>
                    <a:bodyPr/>
                    <a:lstStyle/>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Year 3 Expectations: </a:t>
                      </a:r>
                    </a:p>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Reading Comprehension (continued)</a:t>
                      </a:r>
                    </a:p>
                  </a:txBody>
                  <a:tcPr marL="68580" marR="68580" marT="34290" marB="34290">
                    <a:solidFill>
                      <a:schemeClr val="tx2">
                        <a:lumMod val="40000"/>
                        <a:lumOff val="60000"/>
                      </a:schemeClr>
                    </a:solidFill>
                  </a:tcPr>
                </a:tc>
                <a:extLst>
                  <a:ext uri="{0D108BD9-81ED-4DB2-BD59-A6C34878D82A}">
                    <a16:rowId xmlns:a16="http://schemas.microsoft.com/office/drawing/2014/main" val="2641641097"/>
                  </a:ext>
                </a:extLst>
              </a:tr>
              <a:tr h="4846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effectLst/>
                          <a:latin typeface="Arial" panose="020B0604020202020204" pitchFamily="34" charset="0"/>
                          <a:ea typeface="Times New Roman"/>
                          <a:cs typeface="Arial" panose="020B0604020202020204" pitchFamily="34" charset="0"/>
                        </a:rPr>
                        <a:t>Draw </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nferences</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such as</a:t>
                      </a:r>
                      <a:r>
                        <a:rPr lang="en-GB" sz="1100" b="1" spc="5" dirty="0">
                          <a:effectLst/>
                          <a:latin typeface="Arial" panose="020B0604020202020204" pitchFamily="34" charset="0"/>
                          <a:ea typeface="Times New Roman"/>
                          <a:cs typeface="Arial" panose="020B0604020202020204" pitchFamily="34" charset="0"/>
                        </a:rPr>
                        <a:t> </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nfer</a:t>
                      </a:r>
                      <a:r>
                        <a:rPr lang="en-GB" sz="1100" b="1" spc="-5" dirty="0">
                          <a:effectLst/>
                          <a:latin typeface="Arial" panose="020B0604020202020204" pitchFamily="34" charset="0"/>
                          <a:ea typeface="Times New Roman"/>
                          <a:cs typeface="Arial" panose="020B0604020202020204" pitchFamily="34" charset="0"/>
                        </a:rPr>
                        <a:t>ri</a:t>
                      </a:r>
                      <a:r>
                        <a:rPr lang="en-GB" sz="1100" b="1" dirty="0">
                          <a:effectLst/>
                          <a:latin typeface="Arial" panose="020B0604020202020204" pitchFamily="34" charset="0"/>
                          <a:ea typeface="Times New Roman"/>
                          <a:cs typeface="Arial" panose="020B0604020202020204" pitchFamily="34" charset="0"/>
                        </a:rPr>
                        <a:t>ng charac</a:t>
                      </a:r>
                      <a:r>
                        <a:rPr lang="en-GB" sz="1100" b="1" spc="5" dirty="0">
                          <a:effectLst/>
                          <a:latin typeface="Arial" panose="020B0604020202020204" pitchFamily="34" charset="0"/>
                          <a:ea typeface="Times New Roman"/>
                          <a:cs typeface="Arial" panose="020B0604020202020204" pitchFamily="34" charset="0"/>
                        </a:rPr>
                        <a:t>t</a:t>
                      </a:r>
                      <a:r>
                        <a:rPr lang="en-GB" sz="1100" b="1" dirty="0">
                          <a:effectLst/>
                          <a:latin typeface="Arial" panose="020B0604020202020204" pitchFamily="34" charset="0"/>
                          <a:ea typeface="Times New Roman"/>
                          <a:cs typeface="Arial" panose="020B0604020202020204" pitchFamily="34" charset="0"/>
                        </a:rPr>
                        <a:t>ers' </a:t>
                      </a:r>
                      <a:r>
                        <a:rPr lang="en-GB" sz="1100" b="1" spc="5" dirty="0">
                          <a:effectLst/>
                          <a:latin typeface="Arial" panose="020B0604020202020204" pitchFamily="34" charset="0"/>
                          <a:ea typeface="Times New Roman"/>
                          <a:cs typeface="Arial" panose="020B0604020202020204" pitchFamily="34" charset="0"/>
                        </a:rPr>
                        <a:t>f</a:t>
                      </a:r>
                      <a:r>
                        <a:rPr lang="en-GB" sz="1100" b="1" dirty="0">
                          <a:effectLst/>
                          <a:latin typeface="Arial" panose="020B0604020202020204" pitchFamily="34" charset="0"/>
                          <a:ea typeface="Times New Roman"/>
                          <a:cs typeface="Arial" panose="020B0604020202020204" pitchFamily="34" charset="0"/>
                        </a:rPr>
                        <a:t>ee</a:t>
                      </a:r>
                      <a:r>
                        <a:rPr lang="en-GB" sz="1100" b="1" spc="-5" dirty="0">
                          <a:effectLst/>
                          <a:latin typeface="Arial" panose="020B0604020202020204" pitchFamily="34" charset="0"/>
                          <a:ea typeface="Times New Roman"/>
                          <a:cs typeface="Arial" panose="020B0604020202020204" pitchFamily="34" charset="0"/>
                        </a:rPr>
                        <a:t>li</a:t>
                      </a:r>
                      <a:r>
                        <a:rPr lang="en-GB" sz="1100" b="1" dirty="0">
                          <a:effectLst/>
                          <a:latin typeface="Arial" panose="020B0604020202020204" pitchFamily="34" charset="0"/>
                          <a:ea typeface="Times New Roman"/>
                          <a:cs typeface="Arial" panose="020B0604020202020204" pitchFamily="34" charset="0"/>
                        </a:rPr>
                        <a:t>ngs,</a:t>
                      </a:r>
                      <a:r>
                        <a:rPr lang="en-GB" sz="1100" b="1" spc="5" dirty="0">
                          <a:effectLst/>
                          <a:latin typeface="Arial" panose="020B0604020202020204" pitchFamily="34" charset="0"/>
                          <a:ea typeface="Times New Roman"/>
                          <a:cs typeface="Arial" panose="020B0604020202020204" pitchFamily="34" charset="0"/>
                        </a:rPr>
                        <a:t> t</a:t>
                      </a:r>
                      <a:r>
                        <a:rPr lang="en-GB" sz="1100" b="1" dirty="0">
                          <a:effectLst/>
                          <a:latin typeface="Arial" panose="020B0604020202020204" pitchFamily="34" charset="0"/>
                          <a:ea typeface="Times New Roman"/>
                          <a:cs typeface="Arial" panose="020B0604020202020204" pitchFamily="34" charset="0"/>
                        </a:rPr>
                        <a:t>houghts</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and</a:t>
                      </a:r>
                      <a:r>
                        <a:rPr lang="en-GB" sz="1100" b="1" spc="10"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mot</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ves</a:t>
                      </a:r>
                      <a:r>
                        <a:rPr lang="en-GB" sz="1100" b="1" spc="5" dirty="0">
                          <a:effectLst/>
                          <a:latin typeface="Arial" panose="020B0604020202020204" pitchFamily="34" charset="0"/>
                          <a:ea typeface="Times New Roman"/>
                          <a:cs typeface="Arial" panose="020B0604020202020204" pitchFamily="34" charset="0"/>
                        </a:rPr>
                        <a:t> </a:t>
                      </a:r>
                      <a:r>
                        <a:rPr lang="en-GB" sz="1100" b="1" spc="-5" dirty="0">
                          <a:effectLst/>
                          <a:latin typeface="Arial" panose="020B0604020202020204" pitchFamily="34" charset="0"/>
                          <a:ea typeface="Times New Roman"/>
                          <a:cs typeface="Arial" panose="020B0604020202020204" pitchFamily="34" charset="0"/>
                        </a:rPr>
                        <a:t>fr</a:t>
                      </a:r>
                      <a:r>
                        <a:rPr lang="en-GB" sz="1100" b="1" dirty="0">
                          <a:effectLst/>
                          <a:latin typeface="Arial" panose="020B0604020202020204" pitchFamily="34" charset="0"/>
                          <a:ea typeface="Times New Roman"/>
                          <a:cs typeface="Arial" panose="020B0604020202020204" pitchFamily="34" charset="0"/>
                        </a:rPr>
                        <a:t>om</a:t>
                      </a:r>
                      <a:r>
                        <a:rPr lang="en-GB" sz="1100" b="1" spc="5" dirty="0">
                          <a:effectLst/>
                          <a:latin typeface="Arial" panose="020B0604020202020204" pitchFamily="34" charset="0"/>
                          <a:ea typeface="Times New Roman"/>
                          <a:cs typeface="Arial" panose="020B0604020202020204" pitchFamily="34" charset="0"/>
                        </a:rPr>
                        <a:t> t</a:t>
                      </a:r>
                      <a:r>
                        <a:rPr lang="en-GB" sz="1100" b="1" dirty="0">
                          <a:effectLst/>
                          <a:latin typeface="Arial" panose="020B0604020202020204" pitchFamily="34" charset="0"/>
                          <a:ea typeface="Times New Roman"/>
                          <a:cs typeface="Arial" panose="020B0604020202020204" pitchFamily="34" charset="0"/>
                        </a:rPr>
                        <a:t>he</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r</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a</a:t>
                      </a:r>
                      <a:r>
                        <a:rPr lang="en-GB" sz="1100" b="1" spc="-5" dirty="0">
                          <a:effectLst/>
                          <a:latin typeface="Arial" panose="020B0604020202020204" pitchFamily="34" charset="0"/>
                          <a:ea typeface="Times New Roman"/>
                          <a:cs typeface="Arial" panose="020B0604020202020204" pitchFamily="34" charset="0"/>
                        </a:rPr>
                        <a:t>c</a:t>
                      </a:r>
                      <a:r>
                        <a:rPr lang="en-GB" sz="1100" b="1" spc="5" dirty="0">
                          <a:effectLst/>
                          <a:latin typeface="Arial" panose="020B0604020202020204" pitchFamily="34" charset="0"/>
                          <a:ea typeface="Times New Roman"/>
                          <a:cs typeface="Arial" panose="020B0604020202020204" pitchFamily="34" charset="0"/>
                        </a:rPr>
                        <a:t>t</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ons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820159773"/>
                  </a:ext>
                </a:extLst>
              </a:tr>
              <a:tr h="4153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Use dictionaries to check the meaning of unfamiliar words </a:t>
                      </a:r>
                    </a:p>
                  </a:txBody>
                  <a:tcPr marL="68580" marR="68580" marT="34290" marB="34290"/>
                </a:tc>
                <a:extLst>
                  <a:ext uri="{0D108BD9-81ED-4DB2-BD59-A6C34878D82A}">
                    <a16:rowId xmlns:a16="http://schemas.microsoft.com/office/drawing/2014/main" val="673015707"/>
                  </a:ext>
                </a:extLst>
              </a:tr>
              <a:tr h="36099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dent</a:t>
                      </a:r>
                      <a:r>
                        <a:rPr lang="en-GB" sz="1100" b="1" spc="-5" dirty="0">
                          <a:effectLst/>
                          <a:latin typeface="Arial" panose="020B0604020202020204" pitchFamily="34" charset="0"/>
                          <a:ea typeface="Times New Roman"/>
                          <a:cs typeface="Arial" panose="020B0604020202020204" pitchFamily="34" charset="0"/>
                        </a:rPr>
                        <a:t>i</a:t>
                      </a:r>
                      <a:r>
                        <a:rPr lang="en-GB" sz="1100" b="1" spc="5" dirty="0">
                          <a:effectLst/>
                          <a:latin typeface="Arial" panose="020B0604020202020204" pitchFamily="34" charset="0"/>
                          <a:ea typeface="Times New Roman"/>
                          <a:cs typeface="Arial" panose="020B0604020202020204" pitchFamily="34" charset="0"/>
                        </a:rPr>
                        <a:t>f</a:t>
                      </a:r>
                      <a:r>
                        <a:rPr lang="en-GB" sz="1100" b="1" dirty="0">
                          <a:effectLst/>
                          <a:latin typeface="Arial" panose="020B0604020202020204" pitchFamily="34" charset="0"/>
                          <a:ea typeface="Times New Roman"/>
                          <a:cs typeface="Arial" panose="020B0604020202020204" pitchFamily="34" charset="0"/>
                        </a:rPr>
                        <a:t>y</a:t>
                      </a:r>
                      <a:r>
                        <a:rPr lang="en-GB" sz="1100" b="1" spc="-5" baseline="0"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 ma</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n </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dea</a:t>
                      </a:r>
                      <a:r>
                        <a:rPr lang="en-GB" sz="1100" b="1" baseline="0" dirty="0">
                          <a:effectLst/>
                          <a:latin typeface="Arial" panose="020B0604020202020204" pitchFamily="34" charset="0"/>
                          <a:ea typeface="Times New Roman"/>
                          <a:cs typeface="Arial" panose="020B0604020202020204" pitchFamily="34" charset="0"/>
                        </a:rPr>
                        <a:t> of a text</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3770521626"/>
                  </a:ext>
                </a:extLst>
              </a:tr>
              <a:tr h="484623">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Identify how structure,</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and presentation contribute</a:t>
                      </a:r>
                      <a:r>
                        <a:rPr lang="en-GB" sz="1100" b="1" kern="1200" baseline="0" dirty="0">
                          <a:solidFill>
                            <a:schemeClr val="dk1"/>
                          </a:solidFill>
                          <a:effectLst/>
                          <a:latin typeface="Arial" panose="020B0604020202020204" pitchFamily="34" charset="0"/>
                          <a:ea typeface="+mn-ea"/>
                          <a:cs typeface="Arial" panose="020B0604020202020204" pitchFamily="34" charset="0"/>
                        </a:rPr>
                        <a:t> to the meaning of texts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062691463"/>
                  </a:ext>
                </a:extLst>
              </a:tr>
              <a:tr h="36099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Retrieve and record information from non-fiction</a:t>
                      </a:r>
                    </a:p>
                  </a:txBody>
                  <a:tcPr marL="68580" marR="68580" marT="34290" marB="34290"/>
                </a:tc>
                <a:extLst>
                  <a:ext uri="{0D108BD9-81ED-4DB2-BD59-A6C34878D82A}">
                    <a16:rowId xmlns:a16="http://schemas.microsoft.com/office/drawing/2014/main" val="3123314191"/>
                  </a:ext>
                </a:extLst>
              </a:tr>
              <a:tr h="682429">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Discuss books, poems and other works that are read aloud and independently, taking turns and listening to others’ opinions</a:t>
                      </a:r>
                    </a:p>
                  </a:txBody>
                  <a:tcPr marL="68580" marR="68580" marT="34290" marB="34290"/>
                </a:tc>
                <a:extLst>
                  <a:ext uri="{0D108BD9-81ED-4DB2-BD59-A6C34878D82A}">
                    <a16:rowId xmlns:a16="http://schemas.microsoft.com/office/drawing/2014/main" val="3894956767"/>
                  </a:ext>
                </a:extLst>
              </a:tr>
              <a:tr h="682429">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Explain and discuss understanding of books, poems and other material, both those read</a:t>
                      </a:r>
                      <a:r>
                        <a:rPr lang="en-GB" sz="1100" b="1" kern="1200" baseline="0" dirty="0">
                          <a:solidFill>
                            <a:schemeClr val="dk1"/>
                          </a:solidFill>
                          <a:effectLst/>
                          <a:latin typeface="Arial" panose="020B0604020202020204" pitchFamily="34" charset="0"/>
                          <a:ea typeface="+mn-ea"/>
                          <a:cs typeface="Arial" panose="020B0604020202020204" pitchFamily="34" charset="0"/>
                        </a:rPr>
                        <a:t> aloud </a:t>
                      </a:r>
                      <a:r>
                        <a:rPr lang="en-GB" sz="1100" b="1" kern="1200" dirty="0">
                          <a:solidFill>
                            <a:schemeClr val="dk1"/>
                          </a:solidFill>
                          <a:effectLst/>
                          <a:latin typeface="Arial" panose="020B0604020202020204" pitchFamily="34" charset="0"/>
                          <a:ea typeface="+mn-ea"/>
                          <a:cs typeface="Arial" panose="020B0604020202020204" pitchFamily="34" charset="0"/>
                        </a:rPr>
                        <a:t>and those read</a:t>
                      </a:r>
                      <a:r>
                        <a:rPr lang="en-GB" sz="1100" b="1" kern="1200" baseline="0" dirty="0">
                          <a:solidFill>
                            <a:schemeClr val="dk1"/>
                          </a:solidFill>
                          <a:effectLst/>
                          <a:latin typeface="Arial" panose="020B0604020202020204" pitchFamily="34" charset="0"/>
                          <a:ea typeface="+mn-ea"/>
                          <a:cs typeface="Arial" panose="020B0604020202020204" pitchFamily="34" charset="0"/>
                        </a:rPr>
                        <a:t> independently</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4159664089"/>
                  </a:ext>
                </a:extLst>
              </a:tr>
              <a:tr h="57858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Prepare poems to</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read aloud and to perform, showing understanding through intonation, tone, volume and action</a:t>
                      </a:r>
                    </a:p>
                  </a:txBody>
                  <a:tcPr marL="68580" marR="68580" marT="34290" marB="34290"/>
                </a:tc>
                <a:extLst>
                  <a:ext uri="{0D108BD9-81ED-4DB2-BD59-A6C34878D82A}">
                    <a16:rowId xmlns:a16="http://schemas.microsoft.com/office/drawing/2014/main" val="1017708910"/>
                  </a:ext>
                </a:extLst>
              </a:tr>
            </a:tbl>
          </a:graphicData>
        </a:graphic>
      </p:graphicFrame>
      <p:graphicFrame>
        <p:nvGraphicFramePr>
          <p:cNvPr id="9" name="Content Placeholder 8"/>
          <p:cNvGraphicFramePr>
            <a:graphicFrameLocks noGrp="1"/>
          </p:cNvGraphicFramePr>
          <p:nvPr>
            <p:ph sz="half" idx="1"/>
            <p:extLst>
              <p:ext uri="{D42A27DB-BD31-4B8C-83A1-F6EECF244321}">
                <p14:modId xmlns:p14="http://schemas.microsoft.com/office/powerpoint/2010/main" val="3970656312"/>
              </p:ext>
            </p:extLst>
          </p:nvPr>
        </p:nvGraphicFramePr>
        <p:xfrm>
          <a:off x="931682" y="3668590"/>
          <a:ext cx="3928349" cy="2643295"/>
        </p:xfrm>
        <a:graphic>
          <a:graphicData uri="http://schemas.openxmlformats.org/drawingml/2006/table">
            <a:tbl>
              <a:tblPr firstRow="1" bandRow="1">
                <a:tableStyleId>{5C22544A-7EE6-4342-B048-85BDC9FD1C3A}</a:tableStyleId>
              </a:tblPr>
              <a:tblGrid>
                <a:gridCol w="3928349">
                  <a:extLst>
                    <a:ext uri="{9D8B030D-6E8A-4147-A177-3AD203B41FA5}">
                      <a16:colId xmlns:a16="http://schemas.microsoft.com/office/drawing/2014/main" val="2907315914"/>
                    </a:ext>
                  </a:extLst>
                </a:gridCol>
              </a:tblGrid>
              <a:tr h="370816">
                <a:tc>
                  <a:txBody>
                    <a:bodyPr/>
                    <a:lstStyle/>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Year 3 Expectations: </a:t>
                      </a:r>
                    </a:p>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val="452929191"/>
                  </a:ext>
                </a:extLst>
              </a:tr>
              <a:tr h="44049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Experience</a:t>
                      </a:r>
                      <a:r>
                        <a:rPr lang="en-GB" sz="1100" b="1" kern="1200" baseline="0" dirty="0">
                          <a:solidFill>
                            <a:schemeClr val="dk1"/>
                          </a:solidFill>
                          <a:effectLst/>
                          <a:latin typeface="Arial" panose="020B0604020202020204" pitchFamily="34" charset="0"/>
                          <a:ea typeface="+mn-ea"/>
                          <a:cs typeface="Arial" panose="020B0604020202020204" pitchFamily="34" charset="0"/>
                        </a:rPr>
                        <a:t> and discuss </a:t>
                      </a:r>
                      <a:r>
                        <a:rPr lang="en-GB" sz="1100" b="1" kern="1200" dirty="0">
                          <a:solidFill>
                            <a:schemeClr val="dk1"/>
                          </a:solidFill>
                          <a:effectLst/>
                          <a:latin typeface="Arial" panose="020B0604020202020204" pitchFamily="34" charset="0"/>
                          <a:ea typeface="+mn-ea"/>
                          <a:cs typeface="Arial" panose="020B0604020202020204" pitchFamily="34" charset="0"/>
                        </a:rPr>
                        <a:t> a range of fiction, poetry, plays, non-fiction and reference books or textbooks</a:t>
                      </a:r>
                    </a:p>
                  </a:txBody>
                  <a:tcPr marL="68580" marR="68580" marT="34290" marB="34290">
                    <a:solidFill>
                      <a:schemeClr val="accent2">
                        <a:lumMod val="20000"/>
                        <a:lumOff val="80000"/>
                      </a:schemeClr>
                    </a:solidFill>
                  </a:tcPr>
                </a:tc>
                <a:extLst>
                  <a:ext uri="{0D108BD9-81ED-4DB2-BD59-A6C34878D82A}">
                    <a16:rowId xmlns:a16="http://schemas.microsoft.com/office/drawing/2014/main" val="3385226272"/>
                  </a:ext>
                </a:extLst>
              </a:tr>
              <a:tr h="44049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baseline="0" dirty="0">
                          <a:solidFill>
                            <a:schemeClr val="dk1"/>
                          </a:solidFill>
                          <a:effectLst/>
                          <a:latin typeface="Arial" panose="020B0604020202020204" pitchFamily="34" charset="0"/>
                          <a:ea typeface="+mn-ea"/>
                          <a:cs typeface="Arial" panose="020B0604020202020204" pitchFamily="34" charset="0"/>
                        </a:rPr>
                        <a:t>Know that non-fiction books are structured in different ways and be able to use them effectively</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393279910"/>
                  </a:ext>
                </a:extLst>
              </a:tr>
              <a:tr h="62029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Begin</a:t>
                      </a:r>
                      <a:r>
                        <a:rPr lang="en-GB" sz="1100" b="1" kern="1200" baseline="0" dirty="0">
                          <a:solidFill>
                            <a:schemeClr val="dk1"/>
                          </a:solidFill>
                          <a:effectLst/>
                          <a:latin typeface="Arial" panose="020B0604020202020204" pitchFamily="34" charset="0"/>
                          <a:ea typeface="+mn-ea"/>
                          <a:cs typeface="Arial" panose="020B0604020202020204" pitchFamily="34" charset="0"/>
                        </a:rPr>
                        <a:t> to understand that narrative books</a:t>
                      </a:r>
                      <a:r>
                        <a:rPr lang="en-GB" sz="1100" b="1" kern="1200" dirty="0">
                          <a:solidFill>
                            <a:schemeClr val="dk1"/>
                          </a:solidFill>
                          <a:effectLst/>
                          <a:latin typeface="Arial" panose="020B0604020202020204" pitchFamily="34" charset="0"/>
                          <a:ea typeface="+mn-ea"/>
                          <a:cs typeface="Arial" panose="020B0604020202020204" pitchFamily="34" charset="0"/>
                        </a:rPr>
                        <a:t> are structured in different ways,</a:t>
                      </a:r>
                      <a:r>
                        <a:rPr lang="en-GB" sz="1100" b="1" kern="1200" baseline="0" dirty="0">
                          <a:solidFill>
                            <a:schemeClr val="dk1"/>
                          </a:solidFill>
                          <a:effectLst/>
                          <a:latin typeface="Arial" panose="020B0604020202020204" pitchFamily="34" charset="0"/>
                          <a:ea typeface="+mn-ea"/>
                          <a:cs typeface="Arial" panose="020B0604020202020204" pitchFamily="34" charset="0"/>
                        </a:rPr>
                        <a:t> for example, quest stories and stories with dilemmas</a:t>
                      </a:r>
                    </a:p>
                  </a:txBody>
                  <a:tcPr marL="68580" marR="68580" marT="34290" marB="34290"/>
                </a:tc>
                <a:extLst>
                  <a:ext uri="{0D108BD9-81ED-4DB2-BD59-A6C34878D82A}">
                    <a16:rowId xmlns:a16="http://schemas.microsoft.com/office/drawing/2014/main" val="1434865797"/>
                  </a:ext>
                </a:extLst>
              </a:tr>
              <a:tr h="32812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effectLst/>
                          <a:latin typeface="Arial" panose="020B0604020202020204" pitchFamily="34" charset="0"/>
                          <a:ea typeface="Times New Roman"/>
                          <a:cs typeface="Arial" panose="020B0604020202020204" pitchFamily="34" charset="0"/>
                        </a:rPr>
                        <a:t>Ask qu</a:t>
                      </a:r>
                      <a:r>
                        <a:rPr lang="en-GB" sz="1100" b="1" spc="5" dirty="0">
                          <a:effectLst/>
                          <a:latin typeface="Arial" panose="020B0604020202020204" pitchFamily="34" charset="0"/>
                          <a:ea typeface="Times New Roman"/>
                          <a:cs typeface="Arial" panose="020B0604020202020204" pitchFamily="34" charset="0"/>
                        </a:rPr>
                        <a:t>e</a:t>
                      </a:r>
                      <a:r>
                        <a:rPr lang="en-GB" sz="1100" b="1" dirty="0">
                          <a:effectLst/>
                          <a:latin typeface="Arial" panose="020B0604020202020204" pitchFamily="34" charset="0"/>
                          <a:ea typeface="Times New Roman"/>
                          <a:cs typeface="Arial" panose="020B0604020202020204" pitchFamily="34" charset="0"/>
                        </a:rPr>
                        <a:t>s</a:t>
                      </a:r>
                      <a:r>
                        <a:rPr lang="en-GB" sz="1100" b="1" spc="5" dirty="0">
                          <a:effectLst/>
                          <a:latin typeface="Arial" panose="020B0604020202020204" pitchFamily="34" charset="0"/>
                          <a:ea typeface="Times New Roman"/>
                          <a:cs typeface="Arial" panose="020B0604020202020204" pitchFamily="34" charset="0"/>
                        </a:rPr>
                        <a:t>t</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ons </a:t>
                      </a:r>
                      <a:r>
                        <a:rPr lang="en-GB" sz="1100" b="1" spc="5" dirty="0">
                          <a:effectLst/>
                          <a:latin typeface="Arial" panose="020B0604020202020204" pitchFamily="34" charset="0"/>
                          <a:ea typeface="Times New Roman"/>
                          <a:cs typeface="Arial" panose="020B0604020202020204" pitchFamily="34" charset="0"/>
                        </a:rPr>
                        <a:t>t</a:t>
                      </a:r>
                      <a:r>
                        <a:rPr lang="en-GB" sz="1100" b="1" dirty="0">
                          <a:effectLst/>
                          <a:latin typeface="Arial" panose="020B0604020202020204" pitchFamily="34" charset="0"/>
                          <a:ea typeface="Times New Roman"/>
                          <a:cs typeface="Arial" panose="020B0604020202020204" pitchFamily="34" charset="0"/>
                        </a:rPr>
                        <a:t>o </a:t>
                      </a:r>
                      <a:r>
                        <a:rPr lang="en-GB" sz="1100" b="1" spc="-5" dirty="0">
                          <a:effectLst/>
                          <a:latin typeface="Arial" panose="020B0604020202020204" pitchFamily="34" charset="0"/>
                          <a:ea typeface="Times New Roman"/>
                          <a:cs typeface="Arial" panose="020B0604020202020204" pitchFamily="34" charset="0"/>
                        </a:rPr>
                        <a:t>im</a:t>
                      </a:r>
                      <a:r>
                        <a:rPr lang="en-GB" sz="1100" b="1" dirty="0">
                          <a:effectLst/>
                          <a:latin typeface="Arial" panose="020B0604020202020204" pitchFamily="34" charset="0"/>
                          <a:ea typeface="Times New Roman"/>
                          <a:cs typeface="Arial" panose="020B0604020202020204" pitchFamily="34" charset="0"/>
                        </a:rPr>
                        <a:t>prove unders</a:t>
                      </a:r>
                      <a:r>
                        <a:rPr lang="en-GB" sz="1100" b="1" spc="5" dirty="0">
                          <a:effectLst/>
                          <a:latin typeface="Arial" panose="020B0604020202020204" pitchFamily="34" charset="0"/>
                          <a:ea typeface="Times New Roman"/>
                          <a:cs typeface="Arial" panose="020B0604020202020204" pitchFamily="34" charset="0"/>
                        </a:rPr>
                        <a:t>t</a:t>
                      </a:r>
                      <a:r>
                        <a:rPr lang="en-GB" sz="1100" b="1" dirty="0">
                          <a:effectLst/>
                          <a:latin typeface="Arial" panose="020B0604020202020204" pitchFamily="34" charset="0"/>
                          <a:ea typeface="Times New Roman"/>
                          <a:cs typeface="Arial" panose="020B0604020202020204" pitchFamily="34" charset="0"/>
                        </a:rPr>
                        <a:t>an</a:t>
                      </a:r>
                      <a:r>
                        <a:rPr lang="en-GB" sz="1100" b="1" spc="5" dirty="0">
                          <a:effectLst/>
                          <a:latin typeface="Arial" panose="020B0604020202020204" pitchFamily="34" charset="0"/>
                          <a:ea typeface="Times New Roman"/>
                          <a:cs typeface="Arial" panose="020B0604020202020204" pitchFamily="34" charset="0"/>
                        </a:rPr>
                        <a:t>d</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ng of</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a </a:t>
                      </a:r>
                      <a:r>
                        <a:rPr lang="en-GB" sz="1100" b="1" spc="5" dirty="0">
                          <a:effectLst/>
                          <a:latin typeface="Arial" panose="020B0604020202020204" pitchFamily="34" charset="0"/>
                          <a:ea typeface="Times New Roman"/>
                          <a:cs typeface="Arial" panose="020B0604020202020204" pitchFamily="34" charset="0"/>
                        </a:rPr>
                        <a:t>t</a:t>
                      </a:r>
                      <a:r>
                        <a:rPr lang="en-GB" sz="1100" b="1" dirty="0">
                          <a:effectLst/>
                          <a:latin typeface="Arial" panose="020B0604020202020204" pitchFamily="34" charset="0"/>
                          <a:ea typeface="Times New Roman"/>
                          <a:cs typeface="Arial" panose="020B0604020202020204" pitchFamily="34" charset="0"/>
                        </a:rPr>
                        <a:t>e</a:t>
                      </a:r>
                      <a:r>
                        <a:rPr lang="en-GB" sz="1100" b="1" spc="-5" dirty="0">
                          <a:effectLst/>
                          <a:latin typeface="Arial" panose="020B0604020202020204" pitchFamily="34" charset="0"/>
                          <a:ea typeface="Times New Roman"/>
                          <a:cs typeface="Arial" panose="020B0604020202020204" pitchFamily="34" charset="0"/>
                        </a:rPr>
                        <a:t>xt</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649362781"/>
                  </a:ext>
                </a:extLst>
              </a:tr>
              <a:tr h="440498">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effectLst/>
                          <a:latin typeface="Arial" panose="020B0604020202020204" pitchFamily="34" charset="0"/>
                          <a:ea typeface="Times New Roman"/>
                          <a:cs typeface="Arial" panose="020B0604020202020204" pitchFamily="34" charset="0"/>
                        </a:rPr>
                        <a:t>Pred</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c</a:t>
                      </a:r>
                      <a:r>
                        <a:rPr lang="en-GB" sz="1100" b="1" spc="5" dirty="0">
                          <a:effectLst/>
                          <a:latin typeface="Arial" panose="020B0604020202020204" pitchFamily="34" charset="0"/>
                          <a:ea typeface="Times New Roman"/>
                          <a:cs typeface="Arial" panose="020B0604020202020204" pitchFamily="34" charset="0"/>
                        </a:rPr>
                        <a:t>t</a:t>
                      </a:r>
                      <a:r>
                        <a:rPr lang="en-GB" sz="1100" b="1" spc="10" dirty="0">
                          <a:effectLst/>
                          <a:latin typeface="Arial" panose="020B0604020202020204" pitchFamily="34" charset="0"/>
                          <a:ea typeface="Times New Roman"/>
                          <a:cs typeface="Arial" panose="020B0604020202020204" pitchFamily="34" charset="0"/>
                        </a:rPr>
                        <a:t> </a:t>
                      </a:r>
                      <a:r>
                        <a:rPr lang="en-GB" sz="1100" b="1" spc="-5" dirty="0">
                          <a:effectLst/>
                          <a:latin typeface="Arial" panose="020B0604020202020204" pitchFamily="34" charset="0"/>
                          <a:ea typeface="Times New Roman"/>
                          <a:cs typeface="Arial" panose="020B0604020202020204" pitchFamily="34" charset="0"/>
                        </a:rPr>
                        <a:t>w</a:t>
                      </a:r>
                      <a:r>
                        <a:rPr lang="en-GB" sz="1100" b="1" dirty="0">
                          <a:effectLst/>
                          <a:latin typeface="Arial" panose="020B0604020202020204" pitchFamily="34" charset="0"/>
                          <a:ea typeface="Times New Roman"/>
                          <a:cs typeface="Arial" panose="020B0604020202020204" pitchFamily="34" charset="0"/>
                        </a:rPr>
                        <a:t>hat</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m</a:t>
                      </a:r>
                      <a:r>
                        <a:rPr lang="en-GB" sz="1100" b="1" spc="-5" dirty="0">
                          <a:effectLst/>
                          <a:latin typeface="Arial" panose="020B0604020202020204" pitchFamily="34" charset="0"/>
                          <a:ea typeface="Times New Roman"/>
                          <a:cs typeface="Arial" panose="020B0604020202020204" pitchFamily="34" charset="0"/>
                        </a:rPr>
                        <a:t>i</a:t>
                      </a:r>
                      <a:r>
                        <a:rPr lang="en-GB" sz="1100" b="1" dirty="0">
                          <a:effectLst/>
                          <a:latin typeface="Arial" panose="020B0604020202020204" pitchFamily="34" charset="0"/>
                          <a:ea typeface="Times New Roman"/>
                          <a:cs typeface="Arial" panose="020B0604020202020204" pitchFamily="34" charset="0"/>
                        </a:rPr>
                        <a:t>ght</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happen </a:t>
                      </a:r>
                      <a:r>
                        <a:rPr lang="en-GB" sz="1100" b="1" spc="5" dirty="0">
                          <a:effectLst/>
                          <a:latin typeface="Arial" panose="020B0604020202020204" pitchFamily="34" charset="0"/>
                          <a:ea typeface="Times New Roman"/>
                          <a:cs typeface="Arial" panose="020B0604020202020204" pitchFamily="34" charset="0"/>
                        </a:rPr>
                        <a:t>f</a:t>
                      </a:r>
                      <a:r>
                        <a:rPr lang="en-GB" sz="1100" b="1" dirty="0">
                          <a:effectLst/>
                          <a:latin typeface="Arial" panose="020B0604020202020204" pitchFamily="34" charset="0"/>
                          <a:ea typeface="Times New Roman"/>
                          <a:cs typeface="Arial" panose="020B0604020202020204" pitchFamily="34" charset="0"/>
                        </a:rPr>
                        <a:t>rom</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deta</a:t>
                      </a:r>
                      <a:r>
                        <a:rPr lang="en-GB" sz="1100" b="1" spc="-5" dirty="0">
                          <a:effectLst/>
                          <a:latin typeface="Arial" panose="020B0604020202020204" pitchFamily="34" charset="0"/>
                          <a:ea typeface="Times New Roman"/>
                          <a:cs typeface="Arial" panose="020B0604020202020204" pitchFamily="34" charset="0"/>
                        </a:rPr>
                        <a:t>il</a:t>
                      </a:r>
                      <a:r>
                        <a:rPr lang="en-GB" sz="1100" b="1" dirty="0">
                          <a:effectLst/>
                          <a:latin typeface="Arial" panose="020B0604020202020204" pitchFamily="34" charset="0"/>
                          <a:ea typeface="Times New Roman"/>
                          <a:cs typeface="Arial" panose="020B0604020202020204" pitchFamily="34" charset="0"/>
                        </a:rPr>
                        <a:t>s</a:t>
                      </a:r>
                      <a:r>
                        <a:rPr lang="en-GB" sz="1100" b="1" spc="5" dirty="0">
                          <a:effectLst/>
                          <a:latin typeface="Arial" panose="020B0604020202020204" pitchFamily="34" charset="0"/>
                          <a:ea typeface="Times New Roman"/>
                          <a:cs typeface="Arial" panose="020B0604020202020204" pitchFamily="34" charset="0"/>
                        </a:rPr>
                        <a:t> </a:t>
                      </a:r>
                      <a:r>
                        <a:rPr lang="en-GB" sz="1100" b="1" dirty="0">
                          <a:effectLst/>
                          <a:latin typeface="Arial" panose="020B0604020202020204" pitchFamily="34" charset="0"/>
                          <a:ea typeface="Times New Roman"/>
                          <a:cs typeface="Arial" panose="020B0604020202020204" pitchFamily="34" charset="0"/>
                        </a:rPr>
                        <a:t>s</a:t>
                      </a:r>
                      <a:r>
                        <a:rPr lang="en-GB" sz="1100" b="1" spc="-5" dirty="0">
                          <a:effectLst/>
                          <a:latin typeface="Arial" panose="020B0604020202020204" pitchFamily="34" charset="0"/>
                          <a:ea typeface="Times New Roman"/>
                          <a:cs typeface="Arial" panose="020B0604020202020204" pitchFamily="34" charset="0"/>
                        </a:rPr>
                        <a:t>t</a:t>
                      </a:r>
                      <a:r>
                        <a:rPr lang="en-GB" sz="1100" b="1" dirty="0">
                          <a:effectLst/>
                          <a:latin typeface="Arial" panose="020B0604020202020204" pitchFamily="34" charset="0"/>
                          <a:ea typeface="Times New Roman"/>
                          <a:cs typeface="Arial" panose="020B0604020202020204" pitchFamily="34" charset="0"/>
                        </a:rPr>
                        <a:t>ated</a:t>
                      </a:r>
                      <a:endParaRPr lang="en-GB" sz="1100" b="1" kern="1200" dirty="0">
                        <a:solidFill>
                          <a:schemeClr val="dk1"/>
                        </a:solidFill>
                        <a:effectLst/>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val="1255258164"/>
                  </a:ext>
                </a:extLst>
              </a:tr>
            </a:tbl>
          </a:graphicData>
        </a:graphic>
      </p:graphicFrame>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98730"/>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Writing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3 Expectations</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131882388"/>
              </p:ext>
            </p:extLst>
          </p:nvPr>
        </p:nvGraphicFramePr>
        <p:xfrm>
          <a:off x="755576" y="1844824"/>
          <a:ext cx="3943059" cy="4583267"/>
        </p:xfrm>
        <a:graphic>
          <a:graphicData uri="http://schemas.openxmlformats.org/drawingml/2006/table">
            <a:tbl>
              <a:tblPr firstRow="1" bandRow="1"/>
              <a:tblGrid>
                <a:gridCol w="3943059">
                  <a:extLst>
                    <a:ext uri="{9D8B030D-6E8A-4147-A177-3AD203B41FA5}">
                      <a16:colId xmlns:a16="http://schemas.microsoft.com/office/drawing/2014/main" val="1461837530"/>
                    </a:ext>
                  </a:extLst>
                </a:gridCol>
              </a:tblGrid>
              <a:tr h="471138">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Year 3 Expectations: </a:t>
                      </a:r>
                    </a:p>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Transcription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2918758306"/>
                  </a:ext>
                </a:extLst>
              </a:tr>
              <a:tr h="57032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baseline="0" dirty="0">
                          <a:solidFill>
                            <a:schemeClr val="dk1"/>
                          </a:solidFill>
                          <a:effectLst/>
                          <a:latin typeface="Arial" panose="020B0604020202020204" pitchFamily="34" charset="0"/>
                          <a:ea typeface="+mn-ea"/>
                          <a:cs typeface="Arial" panose="020B0604020202020204" pitchFamily="34" charset="0"/>
                        </a:rPr>
                        <a:t>Spell words with additional </a:t>
                      </a:r>
                      <a:r>
                        <a:rPr lang="en-GB" sz="1000" b="1" kern="1200" dirty="0">
                          <a:solidFill>
                            <a:schemeClr val="dk1"/>
                          </a:solidFill>
                          <a:effectLst/>
                          <a:latin typeface="Arial" panose="020B0604020202020204" pitchFamily="34" charset="0"/>
                          <a:ea typeface="+mn-ea"/>
                          <a:cs typeface="Arial" panose="020B0604020202020204" pitchFamily="34" charset="0"/>
                        </a:rPr>
                        <a:t>prefixes and suffixes and understand how to add them to</a:t>
                      </a:r>
                      <a:r>
                        <a:rPr lang="en-GB" sz="1000" b="1" kern="1200" baseline="0" dirty="0">
                          <a:solidFill>
                            <a:schemeClr val="dk1"/>
                          </a:solidFill>
                          <a:effectLst/>
                          <a:latin typeface="Arial" panose="020B0604020202020204" pitchFamily="34" charset="0"/>
                          <a:ea typeface="+mn-ea"/>
                          <a:cs typeface="Arial" panose="020B0604020202020204" pitchFamily="34" charset="0"/>
                        </a:rPr>
                        <a:t> root words, for example – form nouns using super, anti, auto</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1428540201"/>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Recognise</a:t>
                      </a:r>
                      <a:r>
                        <a:rPr lang="en-GB" sz="1000" b="1" kern="1200" baseline="0" dirty="0">
                          <a:solidFill>
                            <a:schemeClr val="dk1"/>
                          </a:solidFill>
                          <a:effectLst/>
                          <a:latin typeface="Arial" panose="020B0604020202020204" pitchFamily="34" charset="0"/>
                          <a:ea typeface="+mn-ea"/>
                          <a:cs typeface="Arial" panose="020B0604020202020204" pitchFamily="34" charset="0"/>
                        </a:rPr>
                        <a:t> and spell additional</a:t>
                      </a:r>
                      <a:r>
                        <a:rPr lang="en-GB" sz="1000" b="1" kern="1200" dirty="0">
                          <a:solidFill>
                            <a:schemeClr val="dk1"/>
                          </a:solidFill>
                          <a:effectLst/>
                          <a:latin typeface="Arial" panose="020B0604020202020204" pitchFamily="34" charset="0"/>
                          <a:ea typeface="+mn-ea"/>
                          <a:cs typeface="Arial" panose="020B0604020202020204" pitchFamily="34" charset="0"/>
                        </a:rPr>
                        <a:t> homophones,</a:t>
                      </a:r>
                      <a:r>
                        <a:rPr lang="en-GB" sz="1000" b="1" kern="1200" baseline="0" dirty="0">
                          <a:solidFill>
                            <a:schemeClr val="dk1"/>
                          </a:solidFill>
                          <a:effectLst/>
                          <a:latin typeface="Arial" panose="020B0604020202020204" pitchFamily="34" charset="0"/>
                          <a:ea typeface="+mn-ea"/>
                          <a:cs typeface="Arial" panose="020B0604020202020204" pitchFamily="34" charset="0"/>
                        </a:rPr>
                        <a:t> for example</a:t>
                      </a:r>
                      <a:r>
                        <a:rPr lang="en-GB" sz="1000" b="1" kern="1200" dirty="0">
                          <a:solidFill>
                            <a:schemeClr val="dk1"/>
                          </a:solidFill>
                          <a:effectLst/>
                          <a:latin typeface="Arial" panose="020B0604020202020204" pitchFamily="34" charset="0"/>
                          <a:ea typeface="+mn-ea"/>
                          <a:cs typeface="Arial" panose="020B0604020202020204" pitchFamily="34" charset="0"/>
                        </a:rPr>
                        <a:t> – he’ll, heel, heal</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619882511"/>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000" b="1" kern="1200" dirty="0">
                          <a:solidFill>
                            <a:schemeClr val="dk1"/>
                          </a:solidFill>
                          <a:effectLst/>
                          <a:latin typeface="Arial" panose="020B0604020202020204" pitchFamily="34" charset="0"/>
                          <a:ea typeface="+mn-ea"/>
                          <a:cs typeface="Arial" panose="020B0604020202020204" pitchFamily="34" charset="0"/>
                        </a:rPr>
                        <a:t>Use the first two or three letters of a word to check its spelling in a dictionary</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414899217"/>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Spell correctly word</a:t>
                      </a:r>
                      <a:r>
                        <a:rPr lang="en-GB" sz="1000" b="1" kern="1200" baseline="0" dirty="0">
                          <a:solidFill>
                            <a:schemeClr val="dk1"/>
                          </a:solidFill>
                          <a:effectLst/>
                          <a:latin typeface="Arial" panose="020B0604020202020204" pitchFamily="34" charset="0"/>
                          <a:ea typeface="+mn-ea"/>
                          <a:cs typeface="Arial" panose="020B0604020202020204" pitchFamily="34" charset="0"/>
                        </a:rPr>
                        <a:t> families based on common words, for example – solve, solution, solver</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120112709"/>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Spell identified commonly misspelt words from Year 3</a:t>
                      </a:r>
                      <a:r>
                        <a:rPr lang="en-GB" sz="1000" b="1" kern="1200" baseline="0" dirty="0">
                          <a:solidFill>
                            <a:schemeClr val="dk1"/>
                          </a:solidFill>
                          <a:effectLst/>
                          <a:latin typeface="Arial" panose="020B0604020202020204" pitchFamily="34" charset="0"/>
                          <a:ea typeface="+mn-ea"/>
                          <a:cs typeface="Arial" panose="020B0604020202020204" pitchFamily="34" charset="0"/>
                        </a:rPr>
                        <a:t> and 4 </a:t>
                      </a:r>
                      <a:r>
                        <a:rPr lang="en-GB" sz="1000" b="1" kern="1200" dirty="0">
                          <a:solidFill>
                            <a:schemeClr val="dk1"/>
                          </a:solidFill>
                          <a:effectLst/>
                          <a:latin typeface="Arial" panose="020B0604020202020204" pitchFamily="34" charset="0"/>
                          <a:ea typeface="+mn-ea"/>
                          <a:cs typeface="Arial" panose="020B0604020202020204" pitchFamily="34" charset="0"/>
                        </a:rPr>
                        <a:t>word list</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769453898"/>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Make</a:t>
                      </a:r>
                      <a:r>
                        <a:rPr lang="en-GB" sz="1000" b="1" kern="1200" baseline="0" dirty="0">
                          <a:solidFill>
                            <a:schemeClr val="dk1"/>
                          </a:solidFill>
                          <a:effectLst/>
                          <a:latin typeface="Arial" panose="020B0604020202020204" pitchFamily="34" charset="0"/>
                          <a:ea typeface="+mn-ea"/>
                          <a:cs typeface="Arial" panose="020B0604020202020204" pitchFamily="34" charset="0"/>
                        </a:rPr>
                        <a:t> analogies from a word already known  to apply to an unfamiliar word</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017740854"/>
                  </a:ext>
                </a:extLst>
              </a:tr>
              <a:tr h="30169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baseline="0" dirty="0">
                          <a:solidFill>
                            <a:schemeClr val="dk1"/>
                          </a:solidFill>
                          <a:effectLst/>
                          <a:latin typeface="Arial" panose="020B0604020202020204" pitchFamily="34" charset="0"/>
                          <a:ea typeface="+mn-ea"/>
                          <a:cs typeface="Arial" panose="020B0604020202020204" pitchFamily="34" charset="0"/>
                        </a:rPr>
                        <a:t>Identify the root in longer words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294642846"/>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Use the diagonal and horizontal strokes that are needed to join letters</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56383390"/>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Understand which letters, when adjacent to one another, are best left unjoined</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123191098"/>
                  </a:ext>
                </a:extLst>
              </a:tr>
              <a:tr h="40501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Increase the legibility, consistency and quality of handwriting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474865998"/>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80374848"/>
              </p:ext>
            </p:extLst>
          </p:nvPr>
        </p:nvGraphicFramePr>
        <p:xfrm>
          <a:off x="4788024" y="1844824"/>
          <a:ext cx="4173299" cy="4574212"/>
        </p:xfrm>
        <a:graphic>
          <a:graphicData uri="http://schemas.openxmlformats.org/drawingml/2006/table">
            <a:tbl>
              <a:tblPr firstRow="1" bandRow="1"/>
              <a:tblGrid>
                <a:gridCol w="4173299">
                  <a:extLst>
                    <a:ext uri="{9D8B030D-6E8A-4147-A177-3AD203B41FA5}">
                      <a16:colId xmlns:a16="http://schemas.microsoft.com/office/drawing/2014/main" val="3932958629"/>
                    </a:ext>
                  </a:extLst>
                </a:gridCol>
              </a:tblGrid>
              <a:tr h="392835">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Year 3 Expectations: </a:t>
                      </a:r>
                    </a:p>
                    <a:p>
                      <a:pPr marL="0" lvl="0" indent="0" algn="l">
                        <a:buSzPct val="100000"/>
                        <a:buFont typeface="Arial" pitchFamily="34"/>
                        <a:buNone/>
                      </a:pPr>
                      <a:r>
                        <a:rPr lang="en-GB" sz="1000" b="1" dirty="0">
                          <a:solidFill>
                            <a:schemeClr val="tx1"/>
                          </a:solidFill>
                          <a:latin typeface="Arial" panose="020B0604020202020204" pitchFamily="34" charset="0"/>
                          <a:cs typeface="Arial" panose="020B0604020202020204" pitchFamily="34" charset="0"/>
                        </a:rPr>
                        <a:t>Composition</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1147586643"/>
                  </a:ext>
                </a:extLst>
              </a:tr>
              <a:tr h="5347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Look</a:t>
                      </a:r>
                      <a:r>
                        <a:rPr lang="en-GB" sz="1000" b="1" kern="1200" baseline="0" dirty="0">
                          <a:solidFill>
                            <a:schemeClr val="dk1"/>
                          </a:solidFill>
                          <a:effectLst/>
                          <a:latin typeface="Arial" panose="020B0604020202020204" pitchFamily="34" charset="0"/>
                          <a:ea typeface="+mn-ea"/>
                          <a:cs typeface="Arial" panose="020B0604020202020204" pitchFamily="34" charset="0"/>
                        </a:rPr>
                        <a:t> at and discuss models of writing of the text type, purpose and audience </a:t>
                      </a:r>
                      <a:r>
                        <a:rPr lang="en-GB" sz="1000" b="1" kern="1200" dirty="0">
                          <a:solidFill>
                            <a:schemeClr val="dk1"/>
                          </a:solidFill>
                          <a:effectLst/>
                          <a:latin typeface="Arial" panose="020B0604020202020204" pitchFamily="34" charset="0"/>
                          <a:ea typeface="+mn-ea"/>
                          <a:cs typeface="Arial" panose="020B0604020202020204" pitchFamily="34" charset="0"/>
                        </a:rPr>
                        <a:t>to  be written, noting:</a:t>
                      </a:r>
                      <a:r>
                        <a:rPr lang="en-GB" sz="1000" b="1" kern="1200" baseline="0" dirty="0">
                          <a:solidFill>
                            <a:schemeClr val="dk1"/>
                          </a:solidFill>
                          <a:effectLst/>
                          <a:latin typeface="Arial" panose="020B0604020202020204" pitchFamily="34" charset="0"/>
                          <a:ea typeface="+mn-ea"/>
                          <a:cs typeface="Arial" panose="020B0604020202020204" pitchFamily="34" charset="0"/>
                        </a:rPr>
                        <a:t> s</a:t>
                      </a:r>
                      <a:r>
                        <a:rPr lang="en-GB" sz="1000" b="1" kern="1200" dirty="0">
                          <a:solidFill>
                            <a:schemeClr val="dk1"/>
                          </a:solidFill>
                          <a:effectLst/>
                          <a:latin typeface="Arial" panose="020B0604020202020204" pitchFamily="34" charset="0"/>
                          <a:ea typeface="+mn-ea"/>
                          <a:cs typeface="Arial" panose="020B0604020202020204" pitchFamily="34" charset="0"/>
                        </a:rPr>
                        <a:t>tructure;</a:t>
                      </a:r>
                      <a:r>
                        <a:rPr lang="en-GB" sz="1000" b="1" kern="1200" baseline="0" dirty="0">
                          <a:solidFill>
                            <a:schemeClr val="dk1"/>
                          </a:solidFill>
                          <a:effectLst/>
                          <a:latin typeface="Arial" panose="020B0604020202020204" pitchFamily="34" charset="0"/>
                          <a:ea typeface="+mn-ea"/>
                          <a:cs typeface="Arial" panose="020B0604020202020204" pitchFamily="34" charset="0"/>
                        </a:rPr>
                        <a:t> g</a:t>
                      </a:r>
                      <a:r>
                        <a:rPr lang="en-GB" sz="1000" b="1" kern="1200" dirty="0">
                          <a:solidFill>
                            <a:schemeClr val="dk1"/>
                          </a:solidFill>
                          <a:effectLst/>
                          <a:latin typeface="Arial" panose="020B0604020202020204" pitchFamily="34" charset="0"/>
                          <a:ea typeface="+mn-ea"/>
                          <a:cs typeface="Arial" panose="020B0604020202020204" pitchFamily="34" charset="0"/>
                        </a:rPr>
                        <a:t>rammatical features</a:t>
                      </a:r>
                      <a:r>
                        <a:rPr lang="en-GB" sz="1000" b="1" kern="1200" baseline="0" dirty="0">
                          <a:solidFill>
                            <a:schemeClr val="dk1"/>
                          </a:solidFill>
                          <a:effectLst/>
                          <a:latin typeface="Arial" panose="020B0604020202020204" pitchFamily="34" charset="0"/>
                          <a:ea typeface="+mn-ea"/>
                          <a:cs typeface="Arial" panose="020B0604020202020204" pitchFamily="34" charset="0"/>
                        </a:rPr>
                        <a:t>  and u</a:t>
                      </a:r>
                      <a:r>
                        <a:rPr lang="en-GB" sz="1000" b="1" kern="1200" dirty="0">
                          <a:solidFill>
                            <a:schemeClr val="dk1"/>
                          </a:solidFill>
                          <a:effectLst/>
                          <a:latin typeface="Arial" panose="020B0604020202020204" pitchFamily="34" charset="0"/>
                          <a:ea typeface="+mn-ea"/>
                          <a:cs typeface="Arial" panose="020B0604020202020204" pitchFamily="34" charset="0"/>
                        </a:rPr>
                        <a:t>se of vocabulary</a:t>
                      </a: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3944251514"/>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000" b="1" kern="1200" dirty="0">
                          <a:solidFill>
                            <a:schemeClr val="dk1"/>
                          </a:solidFill>
                          <a:effectLst/>
                          <a:latin typeface="Arial" panose="020B0604020202020204" pitchFamily="34" charset="0"/>
                          <a:ea typeface="+mn-ea"/>
                          <a:cs typeface="Arial" panose="020B0604020202020204" pitchFamily="34" charset="0"/>
                        </a:rPr>
                        <a:t>Compose sentences using a</a:t>
                      </a:r>
                      <a:r>
                        <a:rPr lang="en-GB" sz="1000" b="1" kern="1200" baseline="0" dirty="0">
                          <a:solidFill>
                            <a:schemeClr val="dk1"/>
                          </a:solidFill>
                          <a:effectLst/>
                          <a:latin typeface="Arial" panose="020B0604020202020204" pitchFamily="34" charset="0"/>
                          <a:ea typeface="+mn-ea"/>
                          <a:cs typeface="Arial" panose="020B0604020202020204" pitchFamily="34" charset="0"/>
                        </a:rPr>
                        <a:t> wider range of structures linked to the grammar objectives</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023831112"/>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000" b="1" kern="1200" dirty="0">
                          <a:solidFill>
                            <a:schemeClr val="dk1"/>
                          </a:solidFill>
                          <a:effectLst/>
                          <a:latin typeface="Arial" panose="020B0604020202020204" pitchFamily="34" charset="0"/>
                          <a:ea typeface="+mn-ea"/>
                          <a:cs typeface="Arial" panose="020B0604020202020204" pitchFamily="34" charset="0"/>
                        </a:rPr>
                        <a:t>Write</a:t>
                      </a:r>
                      <a:r>
                        <a:rPr lang="en-GB" sz="1000" b="1" kern="1200" baseline="0" dirty="0">
                          <a:solidFill>
                            <a:schemeClr val="dk1"/>
                          </a:solidFill>
                          <a:effectLst/>
                          <a:latin typeface="Arial" panose="020B0604020202020204" pitchFamily="34" charset="0"/>
                          <a:ea typeface="+mn-ea"/>
                          <a:cs typeface="Arial" panose="020B0604020202020204" pitchFamily="34" charset="0"/>
                        </a:rPr>
                        <a:t> a narrative with  a clear structure, setting, characters and plot</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30633847"/>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000" b="1" kern="1200" dirty="0">
                          <a:solidFill>
                            <a:schemeClr val="dk1"/>
                          </a:solidFill>
                          <a:effectLst/>
                          <a:latin typeface="Arial" panose="020B0604020202020204" pitchFamily="34" charset="0"/>
                          <a:ea typeface="+mn-ea"/>
                          <a:cs typeface="Arial" panose="020B0604020202020204" pitchFamily="34" charset="0"/>
                        </a:rPr>
                        <a:t>Write</a:t>
                      </a:r>
                      <a:r>
                        <a:rPr lang="en-GB" sz="1000" b="1" kern="1200" baseline="0" dirty="0">
                          <a:solidFill>
                            <a:schemeClr val="dk1"/>
                          </a:solidFill>
                          <a:effectLst/>
                          <a:latin typeface="Arial" panose="020B0604020202020204" pitchFamily="34" charset="0"/>
                          <a:ea typeface="+mn-ea"/>
                          <a:cs typeface="Arial" panose="020B0604020202020204" pitchFamily="34" charset="0"/>
                        </a:rPr>
                        <a:t> a non-narrative </a:t>
                      </a:r>
                      <a:r>
                        <a:rPr lang="en-GB" sz="1000" b="1" kern="1200" dirty="0">
                          <a:solidFill>
                            <a:schemeClr val="dk1"/>
                          </a:solidFill>
                          <a:effectLst/>
                          <a:latin typeface="Arial" panose="020B0604020202020204" pitchFamily="34" charset="0"/>
                          <a:ea typeface="+mn-ea"/>
                          <a:cs typeface="Arial" panose="020B0604020202020204" pitchFamily="34" charset="0"/>
                        </a:rPr>
                        <a:t>using simple organisational devices such as headings and sub-headings</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098677552"/>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kern="1200" baseline="0" dirty="0">
                          <a:solidFill>
                            <a:schemeClr val="dk1"/>
                          </a:solidFill>
                          <a:effectLst/>
                          <a:latin typeface="Arial" panose="020B0604020202020204" pitchFamily="34" charset="0"/>
                          <a:ea typeface="+mn-ea"/>
                          <a:cs typeface="Arial" panose="020B0604020202020204" pitchFamily="34" charset="0"/>
                        </a:rPr>
                        <a:t>Suggest improvement to writing through assessing writing with peers and self assessment</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7620026"/>
                  </a:ext>
                </a:extLst>
              </a:tr>
              <a:tr h="5347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000" b="1" kern="1200" baseline="0" dirty="0">
                          <a:solidFill>
                            <a:schemeClr val="dk1"/>
                          </a:solidFill>
                          <a:effectLst/>
                          <a:latin typeface="Arial" panose="020B0604020202020204" pitchFamily="34" charset="0"/>
                          <a:ea typeface="+mn-ea"/>
                          <a:cs typeface="Arial" panose="020B0604020202020204" pitchFamily="34" charset="0"/>
                        </a:rPr>
                        <a:t>Make improvements by </a:t>
                      </a:r>
                      <a:r>
                        <a:rPr lang="en-GB" sz="1000" b="1" kern="1200" dirty="0">
                          <a:solidFill>
                            <a:schemeClr val="dk1"/>
                          </a:solidFill>
                          <a:effectLst/>
                          <a:latin typeface="Arial" panose="020B0604020202020204" pitchFamily="34" charset="0"/>
                          <a:ea typeface="+mn-ea"/>
                          <a:cs typeface="Arial" panose="020B0604020202020204" pitchFamily="34" charset="0"/>
                        </a:rPr>
                        <a:t>proposing changes to grammar and vocabulary to improve consistency, e.g. the accurate use of pronouns in sentences</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317841863"/>
                  </a:ext>
                </a:extLst>
              </a:tr>
              <a:tr h="45340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000" b="1" kern="1200" dirty="0">
                          <a:solidFill>
                            <a:schemeClr val="dk1"/>
                          </a:solidFill>
                          <a:effectLst/>
                          <a:latin typeface="Arial" panose="020B0604020202020204" pitchFamily="34" charset="0"/>
                          <a:ea typeface="+mn-ea"/>
                          <a:cs typeface="Arial" panose="020B0604020202020204" pitchFamily="34" charset="0"/>
                        </a:rPr>
                        <a:t>Use</a:t>
                      </a:r>
                      <a:r>
                        <a:rPr lang="en-GB" sz="1000" b="1" kern="1200" baseline="0" dirty="0">
                          <a:solidFill>
                            <a:schemeClr val="dk1"/>
                          </a:solidFill>
                          <a:effectLst/>
                          <a:latin typeface="Arial" panose="020B0604020202020204" pitchFamily="34" charset="0"/>
                          <a:ea typeface="+mn-ea"/>
                          <a:cs typeface="Arial" panose="020B0604020202020204" pitchFamily="34" charset="0"/>
                        </a:rPr>
                        <a:t> a </a:t>
                      </a:r>
                      <a:r>
                        <a:rPr lang="en-GB" sz="1000" b="1" kern="1200" dirty="0">
                          <a:solidFill>
                            <a:schemeClr val="dk1"/>
                          </a:solidFill>
                          <a:effectLst/>
                          <a:latin typeface="Arial" panose="020B0604020202020204" pitchFamily="34" charset="0"/>
                          <a:ea typeface="+mn-ea"/>
                          <a:cs typeface="Arial" panose="020B0604020202020204" pitchFamily="34" charset="0"/>
                        </a:rPr>
                        <a:t>range of sentences with more than one clause by using a wider range of conjunctions, e.g. </a:t>
                      </a:r>
                      <a:r>
                        <a:rPr lang="en-GB" sz="1000" b="1" i="1" kern="1200" dirty="0">
                          <a:solidFill>
                            <a:schemeClr val="dk1"/>
                          </a:solidFill>
                          <a:effectLst/>
                          <a:latin typeface="Arial" panose="020B0604020202020204" pitchFamily="34" charset="0"/>
                          <a:ea typeface="+mn-ea"/>
                          <a:cs typeface="Arial" panose="020B0604020202020204" pitchFamily="34" charset="0"/>
                        </a:rPr>
                        <a:t>when</a:t>
                      </a:r>
                      <a:r>
                        <a:rPr lang="en-GB" sz="1000" b="1" kern="1200" dirty="0">
                          <a:solidFill>
                            <a:schemeClr val="dk1"/>
                          </a:solidFill>
                          <a:effectLst/>
                          <a:latin typeface="Arial" panose="020B0604020202020204" pitchFamily="34" charset="0"/>
                          <a:ea typeface="+mn-ea"/>
                          <a:cs typeface="Arial" panose="020B0604020202020204" pitchFamily="34" charset="0"/>
                        </a:rPr>
                        <a:t>, </a:t>
                      </a:r>
                      <a:r>
                        <a:rPr lang="en-GB" sz="1000" b="1" i="1" kern="1200" dirty="0">
                          <a:solidFill>
                            <a:schemeClr val="dk1"/>
                          </a:solidFill>
                          <a:effectLst/>
                          <a:latin typeface="Arial" panose="020B0604020202020204" pitchFamily="34" charset="0"/>
                          <a:ea typeface="+mn-ea"/>
                          <a:cs typeface="Arial" panose="020B0604020202020204" pitchFamily="34" charset="0"/>
                        </a:rPr>
                        <a:t>if</a:t>
                      </a:r>
                      <a:r>
                        <a:rPr lang="en-GB" sz="1000" b="1" kern="1200" dirty="0">
                          <a:solidFill>
                            <a:schemeClr val="dk1"/>
                          </a:solidFill>
                          <a:effectLst/>
                          <a:latin typeface="Arial" panose="020B0604020202020204" pitchFamily="34" charset="0"/>
                          <a:ea typeface="+mn-ea"/>
                          <a:cs typeface="Arial" panose="020B0604020202020204" pitchFamily="34" charset="0"/>
                        </a:rPr>
                        <a:t>, </a:t>
                      </a:r>
                      <a:r>
                        <a:rPr lang="en-GB" sz="1000" b="1" i="1" kern="1200" dirty="0">
                          <a:solidFill>
                            <a:schemeClr val="dk1"/>
                          </a:solidFill>
                          <a:effectLst/>
                          <a:latin typeface="Arial" panose="020B0604020202020204" pitchFamily="34" charset="0"/>
                          <a:ea typeface="+mn-ea"/>
                          <a:cs typeface="Arial" panose="020B0604020202020204" pitchFamily="34" charset="0"/>
                        </a:rPr>
                        <a:t>because</a:t>
                      </a:r>
                      <a:r>
                        <a:rPr lang="en-GB" sz="1000" b="1" kern="1200" dirty="0">
                          <a:solidFill>
                            <a:schemeClr val="dk1"/>
                          </a:solidFill>
                          <a:effectLst/>
                          <a:latin typeface="Arial" panose="020B0604020202020204" pitchFamily="34" charset="0"/>
                          <a:ea typeface="+mn-ea"/>
                          <a:cs typeface="Arial" panose="020B0604020202020204" pitchFamily="34" charset="0"/>
                        </a:rPr>
                        <a:t>, </a:t>
                      </a:r>
                      <a:r>
                        <a:rPr lang="en-GB" sz="1000" b="1" i="1" kern="1200" dirty="0">
                          <a:solidFill>
                            <a:schemeClr val="dk1"/>
                          </a:solidFill>
                          <a:effectLst/>
                          <a:latin typeface="Arial" panose="020B0604020202020204" pitchFamily="34" charset="0"/>
                          <a:ea typeface="+mn-ea"/>
                          <a:cs typeface="Arial" panose="020B0604020202020204" pitchFamily="34" charset="0"/>
                        </a:rPr>
                        <a:t>although</a:t>
                      </a:r>
                      <a:endParaRPr lang="en-GB" sz="10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81437797"/>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indent="-17145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Use the perfect form of verbs to mark relationships of time and cause</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48846644"/>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Use</a:t>
                      </a:r>
                      <a:r>
                        <a:rPr lang="en-GB" sz="1000" b="1" kern="1200" baseline="0" dirty="0">
                          <a:solidFill>
                            <a:schemeClr val="dk1"/>
                          </a:solidFill>
                          <a:effectLst/>
                          <a:latin typeface="Arial" panose="020B0604020202020204" pitchFamily="34" charset="0"/>
                          <a:ea typeface="+mn-ea"/>
                          <a:cs typeface="Arial" panose="020B0604020202020204" pitchFamily="34" charset="0"/>
                        </a:rPr>
                        <a:t> </a:t>
                      </a:r>
                      <a:r>
                        <a:rPr lang="en-GB" sz="1000" b="1" kern="1200" dirty="0">
                          <a:solidFill>
                            <a:schemeClr val="dk1"/>
                          </a:solidFill>
                          <a:effectLst/>
                          <a:latin typeface="Arial" panose="020B0604020202020204" pitchFamily="34" charset="0"/>
                          <a:ea typeface="+mn-ea"/>
                          <a:cs typeface="Arial" panose="020B0604020202020204" pitchFamily="34" charset="0"/>
                        </a:rPr>
                        <a:t>conjunctions, adverbs and prepositions to express time and cause</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129672720"/>
                  </a:ext>
                </a:extLst>
              </a:tr>
              <a:tr h="37977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anose="020B0604020202020204" pitchFamily="34" charset="0"/>
                        <a:buChar char="•"/>
                      </a:pPr>
                      <a:r>
                        <a:rPr lang="en-GB" sz="1000" b="1" kern="1200" dirty="0">
                          <a:solidFill>
                            <a:schemeClr val="dk1"/>
                          </a:solidFill>
                          <a:effectLst/>
                          <a:latin typeface="Arial" panose="020B0604020202020204" pitchFamily="34" charset="0"/>
                          <a:ea typeface="+mn-ea"/>
                          <a:cs typeface="Arial" panose="020B0604020202020204" pitchFamily="34" charset="0"/>
                        </a:rPr>
                        <a:t>Proof-read to check for errors in spelling</a:t>
                      </a:r>
                      <a:r>
                        <a:rPr lang="en-GB" sz="1000" b="1" kern="1200" baseline="0" dirty="0">
                          <a:solidFill>
                            <a:schemeClr val="dk1"/>
                          </a:solidFill>
                          <a:effectLst/>
                          <a:latin typeface="Arial" panose="020B0604020202020204" pitchFamily="34" charset="0"/>
                          <a:ea typeface="+mn-ea"/>
                          <a:cs typeface="Arial" panose="020B0604020202020204" pitchFamily="34" charset="0"/>
                        </a:rPr>
                        <a:t> and punctuation errors</a:t>
                      </a:r>
                      <a:endParaRPr lang="en-GB" sz="10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504041896"/>
                  </a:ext>
                </a:extLst>
              </a:tr>
            </a:tbl>
          </a:graphicData>
        </a:graphic>
      </p:graphicFrame>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Spoken Language  </a:t>
            </a:r>
            <a:br>
              <a:rPr lang="en-GB" sz="2000" b="1" dirty="0">
                <a:latin typeface="Century Gothic" pitchFamily="34" charset="0"/>
              </a:rPr>
            </a:br>
            <a:r>
              <a:rPr lang="en-GB" sz="2000" b="1" dirty="0">
                <a:latin typeface="Century Gothic" pitchFamily="34" charset="0"/>
              </a:rPr>
              <a:t>Meeting Year 3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2713423753"/>
              </p:ext>
            </p:extLst>
          </p:nvPr>
        </p:nvGraphicFramePr>
        <p:xfrm>
          <a:off x="1475656" y="1700808"/>
          <a:ext cx="7272808" cy="4968554"/>
        </p:xfrm>
        <a:graphic>
          <a:graphicData uri="http://schemas.openxmlformats.org/drawingml/2006/table">
            <a:tbl>
              <a:tblPr firstRow="1" bandRow="1"/>
              <a:tblGrid>
                <a:gridCol w="7272808">
                  <a:extLst>
                    <a:ext uri="{9D8B030D-6E8A-4147-A177-3AD203B41FA5}">
                      <a16:colId xmlns:a16="http://schemas.microsoft.com/office/drawing/2014/main" val="3616557419"/>
                    </a:ext>
                  </a:extLst>
                </a:gridCol>
              </a:tblGrid>
              <a:tr h="588177">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3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Spoken Language</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3378557820"/>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Sequence and communicate ideas in an organised and logical way in complete sentences as required</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351835172"/>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Vary the amount</a:t>
                      </a:r>
                      <a:r>
                        <a:rPr lang="en-GB" sz="1200" b="1" kern="1200" baseline="0" dirty="0">
                          <a:solidFill>
                            <a:schemeClr val="dk1"/>
                          </a:solidFill>
                          <a:effectLst/>
                          <a:latin typeface="Arial" panose="020B0604020202020204" pitchFamily="34" charset="0"/>
                          <a:ea typeface="+mn-ea"/>
                          <a:cs typeface="Arial" panose="020B0604020202020204" pitchFamily="34" charset="0"/>
                        </a:rPr>
                        <a:t> of detail </a:t>
                      </a: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and choice of vocabulary </a:t>
                      </a:r>
                      <a:r>
                        <a:rPr lang="en-GB" sz="1200" b="1" kern="1200" baseline="0" dirty="0">
                          <a:solidFill>
                            <a:schemeClr val="dk1"/>
                          </a:solidFill>
                          <a:effectLst/>
                          <a:latin typeface="Arial" panose="020B0604020202020204" pitchFamily="34" charset="0"/>
                          <a:ea typeface="+mn-ea"/>
                          <a:cs typeface="Arial" panose="020B0604020202020204" pitchFamily="34" charset="0"/>
                        </a:rPr>
                        <a:t>dependent on the purpose and audience</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82293060"/>
                  </a:ext>
                </a:extLst>
              </a:tr>
              <a:tr h="3766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Participate fully in paired and group discussions</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215259551"/>
                  </a:ext>
                </a:extLst>
              </a:tr>
              <a:tr h="3766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Show understanding of the main points in a discussion</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275574108"/>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Start to show awareness of how and when </a:t>
                      </a:r>
                      <a:r>
                        <a:rPr lang="en-GB" sz="1200" b="1" i="0" u="none" strike="noStrike" kern="1200" baseline="0" dirty="0">
                          <a:solidFill>
                            <a:schemeClr val="tx1"/>
                          </a:solidFill>
                          <a:latin typeface="Arial" panose="020B0604020202020204" pitchFamily="34" charset="0"/>
                          <a:ea typeface="+mn-ea"/>
                          <a:cs typeface="Arial" panose="020B0604020202020204" pitchFamily="34" charset="0"/>
                        </a:rPr>
                        <a:t>S</a:t>
                      </a: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tandard English is used</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27200267"/>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Retell a story using narrative language and added relevant detail</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39103332"/>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Show they have listened carefully through making relevant comments</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53238936"/>
                  </a:ext>
                </a:extLst>
              </a:tr>
              <a:tr h="3766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Formally</a:t>
                      </a:r>
                      <a:r>
                        <a:rPr lang="en-GB" sz="1200" b="1" kern="1200" baseline="0" dirty="0">
                          <a:solidFill>
                            <a:schemeClr val="dk1"/>
                          </a:solidFill>
                          <a:effectLst/>
                          <a:latin typeface="Arial" panose="020B0604020202020204" pitchFamily="34" charset="0"/>
                          <a:ea typeface="+mn-ea"/>
                          <a:cs typeface="Arial" panose="020B0604020202020204" pitchFamily="34" charset="0"/>
                        </a:rPr>
                        <a:t> p</a:t>
                      </a:r>
                      <a:r>
                        <a:rPr lang="en-GB" sz="1200" b="1" kern="1200" dirty="0">
                          <a:solidFill>
                            <a:schemeClr val="dk1"/>
                          </a:solidFill>
                          <a:effectLst/>
                          <a:latin typeface="Arial" panose="020B0604020202020204" pitchFamily="34" charset="0"/>
                          <a:ea typeface="+mn-ea"/>
                          <a:cs typeface="Arial" panose="020B0604020202020204" pitchFamily="34" charset="0"/>
                        </a:rPr>
                        <a:t>resent ideas or information to an audience</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711687930"/>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Recognise that meaning can be expressed in different ways</a:t>
                      </a:r>
                      <a:r>
                        <a:rPr lang="en-GB" sz="1200" b="1" kern="1200" baseline="0" dirty="0">
                          <a:solidFill>
                            <a:schemeClr val="dk1"/>
                          </a:solidFill>
                          <a:effectLst/>
                          <a:latin typeface="Arial" panose="020B0604020202020204" pitchFamily="34" charset="0"/>
                          <a:ea typeface="+mn-ea"/>
                          <a:cs typeface="Arial" panose="020B0604020202020204" pitchFamily="34" charset="0"/>
                        </a:rPr>
                        <a:t> dependent on the context</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74489437"/>
                  </a:ext>
                </a:extLst>
              </a:tr>
              <a:tr h="46435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Perform poems  from memory adapting expression and tone as appropriate</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858945320"/>
                  </a:ext>
                </a:extLst>
              </a:tr>
            </a:tbl>
          </a:graphicData>
        </a:graphic>
      </p:graphicFrame>
    </p:spTree>
    <p:extLst>
      <p:ext uri="{BB962C8B-B14F-4D97-AF65-F5344CB8AC3E}">
        <p14:creationId xmlns:p14="http://schemas.microsoft.com/office/powerpoint/2010/main" val="2076465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Reading</a:t>
            </a:r>
            <a:br>
              <a:rPr lang="en-GB" sz="2000" b="1" dirty="0">
                <a:latin typeface="Century Gothic" pitchFamily="34" charset="0"/>
              </a:rPr>
            </a:br>
            <a:r>
              <a:rPr lang="en-GB" sz="2000" b="1" dirty="0">
                <a:latin typeface="Century Gothic" pitchFamily="34" charset="0"/>
              </a:rPr>
              <a:t>Exceeding Year 3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572270275"/>
              </p:ext>
            </p:extLst>
          </p:nvPr>
        </p:nvGraphicFramePr>
        <p:xfrm>
          <a:off x="1403648" y="1700808"/>
          <a:ext cx="7340957" cy="4752530"/>
        </p:xfrm>
        <a:graphic>
          <a:graphicData uri="http://schemas.openxmlformats.org/drawingml/2006/table">
            <a:tbl>
              <a:tblPr firstRow="1" bandRow="1"/>
              <a:tblGrid>
                <a:gridCol w="7340957">
                  <a:extLst>
                    <a:ext uri="{9D8B030D-6E8A-4147-A177-3AD203B41FA5}">
                      <a16:colId xmlns:a16="http://schemas.microsoft.com/office/drawing/2014/main" val="1277647589"/>
                    </a:ext>
                  </a:extLst>
                </a:gridCol>
              </a:tblGrid>
              <a:tr h="608067">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3 Exceeding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Reading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438723212"/>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Skim materials and note down different views and arguments</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1286597793"/>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Pause appropriately in response to punctuation and/or meaning</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459521809"/>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Justify predictions by referring to the story</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820726370"/>
                  </a:ext>
                </a:extLst>
              </a:tr>
              <a:tr h="522724">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Begin to find meaning beyond the literal, e.g. the way impressions of people are conveyed through choice of detail and language</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65378103"/>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Read ahead to determine direction and meaning in a story</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279355907"/>
                  </a:ext>
                </a:extLst>
              </a:tr>
              <a:tr h="44805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Investigate what is known about the historical setting and events and their importance to the story</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893763250"/>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Deduce from the evidence in the text what characters are like</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237901905"/>
                  </a:ext>
                </a:extLst>
              </a:tr>
              <a:tr h="44805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Explore figurative language and the way it conveys meaning succinctly</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636025271"/>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identify the way a writer sets out to persuade</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370412082"/>
                  </a:ext>
                </a:extLst>
              </a:tr>
              <a:tr h="38937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kumimoji="0" lang="en-GB" altLang="en-US" sz="11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Explore the relationship between a poet and the subject of a poem</a:t>
                      </a:r>
                      <a:endParaRPr lang="en-GB" sz="11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461332190"/>
                  </a:ext>
                </a:extLst>
              </a:tr>
            </a:tbl>
          </a:graphicData>
        </a:graphic>
      </p:graphicFrame>
    </p:spTree>
    <p:extLst>
      <p:ext uri="{BB962C8B-B14F-4D97-AF65-F5344CB8AC3E}">
        <p14:creationId xmlns:p14="http://schemas.microsoft.com/office/powerpoint/2010/main" val="10113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Writing </a:t>
            </a:r>
            <a:br>
              <a:rPr lang="en-GB" sz="2000" b="1" dirty="0">
                <a:latin typeface="Century Gothic" pitchFamily="34" charset="0"/>
              </a:rPr>
            </a:br>
            <a:r>
              <a:rPr lang="en-GB" sz="2000" b="1" dirty="0">
                <a:latin typeface="Century Gothic" pitchFamily="34" charset="0"/>
              </a:rPr>
              <a:t>Exceeding Year 3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3065738631"/>
              </p:ext>
            </p:extLst>
          </p:nvPr>
        </p:nvGraphicFramePr>
        <p:xfrm>
          <a:off x="1331640" y="1772816"/>
          <a:ext cx="7416824" cy="4896542"/>
        </p:xfrm>
        <a:graphic>
          <a:graphicData uri="http://schemas.openxmlformats.org/drawingml/2006/table">
            <a:tbl>
              <a:tblPr firstRow="1" bandRow="1"/>
              <a:tblGrid>
                <a:gridCol w="7416824">
                  <a:extLst>
                    <a:ext uri="{9D8B030D-6E8A-4147-A177-3AD203B41FA5}">
                      <a16:colId xmlns:a16="http://schemas.microsoft.com/office/drawing/2014/main" val="2573725491"/>
                    </a:ext>
                  </a:extLst>
                </a:gridCol>
              </a:tblGrid>
              <a:tr h="600814">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3 Exceeding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Writing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1277695392"/>
                  </a:ext>
                </a:extLst>
              </a:tr>
              <a:tr h="5220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Use adjectives and adverbs with confidence and attempt to think of different ones to use in different situations</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1887977500"/>
                  </a:ext>
                </a:extLst>
              </a:tr>
              <a:tr h="38469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Give careful thought to the planning of writing and re-read it as a matter of course</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297786623"/>
                  </a:ext>
                </a:extLst>
              </a:tr>
              <a:tr h="5220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Ensure that descriptions have just enough detail to help the reader gain a better understanding about the way the story is unfolding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60486765"/>
                  </a:ext>
                </a:extLst>
              </a:tr>
              <a:tr h="38469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Use words that have not been used before when describing events, characters and feelings</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197021096"/>
                  </a:ext>
                </a:extLst>
              </a:tr>
              <a:tr h="33431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Use powerful verbs to show character or add impact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057300037"/>
                  </a:ext>
                </a:extLst>
              </a:tr>
              <a:tr h="33431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Vary sentences, adding phrases to make the meaning more precise</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28288134"/>
                  </a:ext>
                </a:extLst>
              </a:tr>
              <a:tr h="5220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Include descriptions of events and characters in a variety of styles and can sometimes contain humour</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384890868"/>
                  </a:ext>
                </a:extLst>
              </a:tr>
              <a:tr h="38469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Describe characters  and include feelings and emotions when needed</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016624662"/>
                  </a:ext>
                </a:extLst>
              </a:tr>
              <a:tr h="52208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Choose the most appropriate style of writing to suit the needs of the situations, eg: poems, lists, letters, reports</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558262558"/>
                  </a:ext>
                </a:extLst>
              </a:tr>
              <a:tr h="384692">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Check punctuation and use speech marks and apostrophes accurately</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4560063"/>
                  </a:ext>
                </a:extLst>
              </a:tr>
            </a:tbl>
          </a:graphicData>
        </a:graphic>
      </p:graphicFrame>
    </p:spTree>
    <p:extLst>
      <p:ext uri="{BB962C8B-B14F-4D97-AF65-F5344CB8AC3E}">
        <p14:creationId xmlns:p14="http://schemas.microsoft.com/office/powerpoint/2010/main" val="202089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620688"/>
            <a:ext cx="6172200" cy="432048"/>
          </a:xfrm>
        </p:spPr>
        <p:txBody>
          <a:bodyPr>
            <a:noAutofit/>
          </a:bodyPr>
          <a:lstStyle/>
          <a:p>
            <a:pPr algn="ctr"/>
            <a:r>
              <a:rPr lang="en-GB" sz="2000" b="1" dirty="0">
                <a:latin typeface="Century Gothic" pitchFamily="34" charset="0"/>
              </a:rPr>
              <a:t>Assessing Spoken Language  </a:t>
            </a:r>
            <a:br>
              <a:rPr lang="en-GB" sz="2000" b="1" dirty="0">
                <a:latin typeface="Century Gothic" pitchFamily="34" charset="0"/>
              </a:rPr>
            </a:br>
            <a:r>
              <a:rPr lang="en-GB" sz="2000" b="1" dirty="0">
                <a:latin typeface="Century Gothic" pitchFamily="34" charset="0"/>
              </a:rPr>
              <a:t>Exceeding Year 3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2245944192"/>
              </p:ext>
            </p:extLst>
          </p:nvPr>
        </p:nvGraphicFramePr>
        <p:xfrm>
          <a:off x="1619672" y="1556792"/>
          <a:ext cx="7161678" cy="4968555"/>
        </p:xfrm>
        <a:graphic>
          <a:graphicData uri="http://schemas.openxmlformats.org/drawingml/2006/table">
            <a:tbl>
              <a:tblPr firstRow="1" bandRow="1">
                <a:tableStyleId>{5C22544A-7EE6-4342-B048-85BDC9FD1C3A}</a:tableStyleId>
              </a:tblPr>
              <a:tblGrid>
                <a:gridCol w="7161678">
                  <a:extLst>
                    <a:ext uri="{9D8B030D-6E8A-4147-A177-3AD203B41FA5}">
                      <a16:colId xmlns:a16="http://schemas.microsoft.com/office/drawing/2014/main" val="3033680467"/>
                    </a:ext>
                  </a:extLst>
                </a:gridCol>
              </a:tblGrid>
              <a:tr h="582133">
                <a:tc>
                  <a:txBody>
                    <a:body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3 Exceeding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Spoken Language</a:t>
                      </a:r>
                    </a:p>
                  </a:txBody>
                  <a:tcPr marL="68580" marR="68580" marT="34290" marB="34290">
                    <a:solidFill>
                      <a:schemeClr val="tx2">
                        <a:lumMod val="40000"/>
                        <a:lumOff val="60000"/>
                      </a:schemeClr>
                    </a:solidFill>
                  </a:tcPr>
                </a:tc>
                <a:extLst>
                  <a:ext uri="{0D108BD9-81ED-4DB2-BD59-A6C34878D82A}">
                    <a16:rowId xmlns:a16="http://schemas.microsoft.com/office/drawing/2014/main" val="3175421903"/>
                  </a:ext>
                </a:extLst>
              </a:tr>
              <a:tr h="428940">
                <a:tc>
                  <a:txBody>
                    <a:body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Arial" panose="020B0604020202020204" pitchFamily="34" charset="0"/>
                          <a:cs typeface="Arial" panose="020B0604020202020204" pitchFamily="34" charset="0"/>
                        </a:rPr>
                        <a:t>Speak with good diction so that those at the rear of the audience can hear clearly what is</a:t>
                      </a:r>
                      <a:r>
                        <a:rPr lang="en-GB" sz="1200" b="1" baseline="0" dirty="0">
                          <a:latin typeface="Arial" panose="020B0604020202020204" pitchFamily="34" charset="0"/>
                          <a:cs typeface="Arial" panose="020B0604020202020204" pitchFamily="34" charset="0"/>
                        </a:rPr>
                        <a:t> said</a:t>
                      </a:r>
                      <a:endPar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3201354677"/>
                  </a:ext>
                </a:extLst>
              </a:tr>
              <a:tr h="428940">
                <a:tc>
                  <a:txBody>
                    <a:bodyPr/>
                    <a:lstStyle/>
                    <a:p>
                      <a:pPr marL="171450" lvl="0" indent="-171450" algn="ctr">
                        <a:buSzPct val="100000"/>
                        <a:buFont typeface="Arial" pitchFamily="34"/>
                        <a:buChar char="•"/>
                      </a:pPr>
                      <a:r>
                        <a:rPr lang="en-US" altLang="en-US" sz="1200" b="1" dirty="0">
                          <a:latin typeface="Arial" panose="020B0604020202020204" pitchFamily="34" charset="0"/>
                          <a:cs typeface="Arial" panose="020B0604020202020204" pitchFamily="34" charset="0"/>
                        </a:rPr>
                        <a:t>Talk about personal feelings in relation to the way a story starts and ends</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583868412"/>
                  </a:ext>
                </a:extLst>
              </a:tr>
              <a:tr h="372769">
                <a:tc>
                  <a:txBody>
                    <a:bodyPr/>
                    <a:lstStyle/>
                    <a:p>
                      <a:pPr marL="171450" lvl="0" indent="-171450" algn="ctr">
                        <a:buSzPct val="100000"/>
                        <a:buFont typeface="Arial" pitchFamily="34"/>
                        <a:buChar char="•"/>
                      </a:pPr>
                      <a:r>
                        <a:rPr lang="en-GB" altLang="en-US" sz="1200" b="1" dirty="0">
                          <a:latin typeface="Arial" panose="020B0604020202020204" pitchFamily="34" charset="0"/>
                          <a:ea typeface="Calibri" panose="020F0502020204030204" pitchFamily="34" charset="0"/>
                          <a:cs typeface="Arial" panose="020B0604020202020204" pitchFamily="34" charset="0"/>
                        </a:rPr>
                        <a:t>Ensure that persuasive talk provokes a strong response</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3954223310"/>
                  </a:ext>
                </a:extLst>
              </a:tr>
              <a:tr h="582133">
                <a:tc>
                  <a:txBody>
                    <a:bodyPr/>
                    <a:lstStyle/>
                    <a:p>
                      <a:pPr marL="171450" lvl="0" indent="-171450" algn="ctr">
                        <a:buSzPct val="100000"/>
                        <a:buFont typeface="Arial" pitchFamily="34"/>
                        <a:buChar char="•"/>
                      </a:pPr>
                      <a:r>
                        <a:rPr lang="en-GB" sz="1200" b="1" dirty="0">
                          <a:latin typeface="Arial" panose="020B0604020202020204" pitchFamily="34" charset="0"/>
                          <a:cs typeface="Arial" panose="020B0604020202020204" pitchFamily="34" charset="0"/>
                        </a:rPr>
                        <a:t>Listen to others responsively in discussion and link ideas clearly to what others have said, even when views are different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395584602"/>
                  </a:ext>
                </a:extLst>
              </a:tr>
              <a:tr h="428940">
                <a:tc>
                  <a:txBody>
                    <a:bodyPr/>
                    <a:lstStyle/>
                    <a:p>
                      <a:pPr marL="171450" lvl="0" indent="-171450" algn="ctr">
                        <a:buSzPct val="100000"/>
                        <a:buFont typeface="Arial" pitchFamily="34"/>
                        <a:buChar char="•"/>
                      </a:pPr>
                      <a:r>
                        <a:rPr lang="en-GB" altLang="en-US" sz="1200" b="1" dirty="0">
                          <a:latin typeface="Arial" panose="020B0604020202020204" pitchFamily="34" charset="0"/>
                          <a:ea typeface="Calibri" panose="020F0502020204030204" pitchFamily="34" charset="0"/>
                          <a:cs typeface="Arial" panose="020B0604020202020204" pitchFamily="34" charset="0"/>
                        </a:rPr>
                        <a:t>Make use of what is learnt from a discussion, presentation or broadcast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516249407"/>
                  </a:ext>
                </a:extLst>
              </a:tr>
              <a:tr h="428940">
                <a:tc>
                  <a:txBody>
                    <a:bodyPr/>
                    <a:lstStyle/>
                    <a:p>
                      <a:pPr marL="171450" lvl="0" indent="-171450" algn="ctr">
                        <a:buSzPct val="100000"/>
                        <a:buFont typeface="Arial" pitchFamily="34"/>
                        <a:buChar char="•"/>
                      </a:pPr>
                      <a:r>
                        <a:rPr lang="en-GB" altLang="en-US" sz="1200" b="1" dirty="0">
                          <a:latin typeface="Arial" panose="020B0604020202020204" pitchFamily="34" charset="0"/>
                          <a:ea typeface="Calibri" panose="020F0502020204030204" pitchFamily="34" charset="0"/>
                          <a:cs typeface="Arial" panose="020B0604020202020204" pitchFamily="34" charset="0"/>
                        </a:rPr>
                        <a:t>Ensure the language and structure used when</a:t>
                      </a:r>
                      <a:r>
                        <a:rPr lang="en-GB" altLang="en-US" sz="1200" b="1" baseline="0" dirty="0">
                          <a:latin typeface="Arial" panose="020B0604020202020204" pitchFamily="34" charset="0"/>
                          <a:ea typeface="Calibri" panose="020F0502020204030204" pitchFamily="34" charset="0"/>
                          <a:cs typeface="Arial" panose="020B0604020202020204" pitchFamily="34" charset="0"/>
                        </a:rPr>
                        <a:t> giving</a:t>
                      </a:r>
                      <a:r>
                        <a:rPr lang="en-GB" altLang="en-US" sz="1200" b="1" dirty="0">
                          <a:latin typeface="Arial" panose="020B0604020202020204" pitchFamily="34" charset="0"/>
                          <a:ea typeface="Calibri" panose="020F0502020204030204" pitchFamily="34" charset="0"/>
                          <a:cs typeface="Arial" panose="020B0604020202020204" pitchFamily="34" charset="0"/>
                        </a:rPr>
                        <a:t> instructions are appropriate for the task</a:t>
                      </a:r>
                      <a:endPar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981693999"/>
                  </a:ext>
                </a:extLst>
              </a:tr>
              <a:tr h="428940">
                <a:tc>
                  <a:txBody>
                    <a:bodyPr/>
                    <a:lstStyle/>
                    <a:p>
                      <a:pPr marL="171450" lvl="0" indent="-171450" algn="ctr">
                        <a:buSzPct val="100000"/>
                        <a:buFont typeface="Arial" pitchFamily="34"/>
                        <a:buChar char="•"/>
                      </a:pPr>
                      <a:r>
                        <a:rPr lang="en-GB" altLang="en-US" sz="1200" b="1" dirty="0">
                          <a:latin typeface="Arial" panose="020B0604020202020204" pitchFamily="34" charset="0"/>
                          <a:cs typeface="Arial" panose="020B0604020202020204" pitchFamily="34" charset="0"/>
                        </a:rPr>
                        <a:t>Give instruction with clear diction so that everything can be heard and understood</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3522995293"/>
                  </a:ext>
                </a:extLst>
              </a:tr>
              <a:tr h="428940">
                <a:tc>
                  <a:txBody>
                    <a:bodyPr/>
                    <a:lstStyle/>
                    <a:p>
                      <a:pPr marL="171450" lvl="0" indent="-171450" algn="ctr">
                        <a:buSzPct val="100000"/>
                        <a:buFont typeface="Arial" pitchFamily="34"/>
                        <a:buChar char="•"/>
                      </a:pPr>
                      <a:r>
                        <a:rPr lang="en-GB" altLang="en-US" sz="1200" b="1" dirty="0">
                          <a:latin typeface="Arial" panose="020B0604020202020204" pitchFamily="34" charset="0"/>
                          <a:cs typeface="Arial" panose="020B0604020202020204" pitchFamily="34" charset="0"/>
                        </a:rPr>
                        <a:t>Adapt instructions to suit different audiences, for example, adults or younger children</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1364961399"/>
                  </a:ext>
                </a:extLst>
              </a:tr>
              <a:tr h="428940">
                <a:tc>
                  <a:txBody>
                    <a:bodyPr/>
                    <a:lstStyle/>
                    <a:p>
                      <a:pPr marL="171450" lvl="0" indent="-171450" algn="ctr">
                        <a:buSzPct val="100000"/>
                        <a:buFont typeface="Arial" pitchFamily="34"/>
                        <a:buChar char="•"/>
                      </a:pPr>
                      <a:r>
                        <a:rPr lang="en-US" altLang="en-US" sz="1200" b="1" dirty="0">
                          <a:latin typeface="Arial" panose="020B0604020202020204" pitchFamily="34" charset="0"/>
                          <a:cs typeface="Arial" panose="020B0604020202020204" pitchFamily="34" charset="0"/>
                        </a:rPr>
                        <a:t>Be happy to attempt different roles/ responsibilities according to what is needed</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4053823756"/>
                  </a:ext>
                </a:extLst>
              </a:tr>
              <a:tr h="428940">
                <a:tc>
                  <a:txBody>
                    <a:bodyPr/>
                    <a:lstStyle/>
                    <a:p>
                      <a:pPr marL="171450" lvl="0" indent="-171450" algn="ctr">
                        <a:buSzPct val="100000"/>
                        <a:buFont typeface="Arial" pitchFamily="34"/>
                        <a:buChar char="•"/>
                      </a:pPr>
                      <a:r>
                        <a:rPr lang="en-GB" sz="1200" b="1" dirty="0">
                          <a:solidFill>
                            <a:schemeClr val="tx1"/>
                          </a:solidFill>
                          <a:latin typeface="Arial" panose="020B0604020202020204" pitchFamily="34" charset="0"/>
                          <a:cs typeface="Arial" panose="020B0604020202020204" pitchFamily="34" charset="0"/>
                        </a:rPr>
                        <a:t>Be happy to take a different viewpoint to influence feelings about a character</a:t>
                      </a:r>
                      <a:r>
                        <a:rPr lang="en-GB" sz="1200" b="1" baseline="0" dirty="0">
                          <a:solidFill>
                            <a:schemeClr val="tx1"/>
                          </a:solidFill>
                          <a:latin typeface="Arial" panose="020B0604020202020204" pitchFamily="34" charset="0"/>
                          <a:cs typeface="Arial" panose="020B0604020202020204" pitchFamily="34" charset="0"/>
                        </a:rPr>
                        <a:t> or situation</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tc>
                <a:extLst>
                  <a:ext uri="{0D108BD9-81ED-4DB2-BD59-A6C34878D82A}">
                    <a16:rowId xmlns:a16="http://schemas.microsoft.com/office/drawing/2014/main" val="2235708051"/>
                  </a:ext>
                </a:extLst>
              </a:tr>
            </a:tbl>
          </a:graphicData>
        </a:graphic>
      </p:graphicFrame>
    </p:spTree>
    <p:extLst>
      <p:ext uri="{BB962C8B-B14F-4D97-AF65-F5344CB8AC3E}">
        <p14:creationId xmlns:p14="http://schemas.microsoft.com/office/powerpoint/2010/main" val="1777642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3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3363652230"/>
              </p:ext>
            </p:extLst>
          </p:nvPr>
        </p:nvGraphicFramePr>
        <p:xfrm>
          <a:off x="1691680" y="1528614"/>
          <a:ext cx="4032448" cy="5130800"/>
        </p:xfrm>
        <a:graphic>
          <a:graphicData uri="http://schemas.openxmlformats.org/drawingml/2006/table">
            <a:tbl>
              <a:tblPr firstRow="1" bandRow="1"/>
              <a:tblGrid>
                <a:gridCol w="4032448">
                  <a:extLst>
                    <a:ext uri="{9D8B030D-6E8A-4147-A177-3AD203B41FA5}">
                      <a16:colId xmlns:a16="http://schemas.microsoft.com/office/drawing/2014/main" val="2892703056"/>
                    </a:ext>
                  </a:extLst>
                </a:gridCol>
              </a:tblGrid>
              <a:tr h="370840">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l">
                        <a:buSzPct val="100000"/>
                        <a:buFont typeface="Arial" pitchFamily="34"/>
                        <a:buNone/>
                      </a:pPr>
                      <a:r>
                        <a:rPr lang="en-GB" sz="1600" b="1" dirty="0">
                          <a:solidFill>
                            <a:schemeClr val="tx1"/>
                          </a:solidFill>
                          <a:latin typeface="Century Gothic" pitchFamily="34"/>
                        </a:rPr>
                        <a:t>Year 3 Expectations: Number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2942550952"/>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l">
                        <a:buSzPct val="100000"/>
                        <a:buFont typeface="Arial" pitchFamily="34"/>
                        <a:buChar char="•"/>
                      </a:pPr>
                      <a:r>
                        <a:rPr lang="en-GB" sz="1200" b="1" dirty="0">
                          <a:solidFill>
                            <a:schemeClr val="tx1"/>
                          </a:solidFill>
                          <a:latin typeface="Century Gothic" pitchFamily="34"/>
                        </a:rPr>
                        <a:t>Compare and order numbers to 1000 and read and write numbers to 1000 in numerals and words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lumMod val="20000"/>
                        <a:lumOff val="80000"/>
                      </a:srgbClr>
                    </a:solidFill>
                  </a:tcPr>
                </a:tc>
                <a:extLst>
                  <a:ext uri="{0D108BD9-81ED-4DB2-BD59-A6C34878D82A}">
                    <a16:rowId xmlns:a16="http://schemas.microsoft.com/office/drawing/2014/main" val="607662384"/>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Count from 0 in</a:t>
                      </a:r>
                      <a:r>
                        <a:rPr lang="en-GB" sz="1200" b="1" baseline="0" dirty="0">
                          <a:latin typeface="Century Gothic" pitchFamily="34"/>
                        </a:rPr>
                        <a:t> multiples of 4, 8, 50 and 100</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96119100"/>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Recognise the value of each digit in a 3-digit number</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697459763"/>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Understand and count in tenths, and find</a:t>
                      </a:r>
                      <a:r>
                        <a:rPr lang="en-GB" sz="1200" b="1" baseline="0" dirty="0">
                          <a:latin typeface="Century Gothic" pitchFamily="34"/>
                        </a:rPr>
                        <a:t> the fractional value of a given set</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339304289"/>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Add and subtract fractions with a common denominator</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555260129"/>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Derive and recall multiplication facts for 3, 4 and 8x multiplication tables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249544516"/>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Add and subtract mentally combinations of 1-digit and 2-digit numbers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588066766"/>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Add and subtract numbers with up to 3-digits using formal written methods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775529362"/>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100" b="1" dirty="0">
                          <a:latin typeface="Century Gothic" pitchFamily="34"/>
                        </a:rPr>
                        <a:t>Write and calculate mathematical statements for multiplication and division;</a:t>
                      </a:r>
                      <a:r>
                        <a:rPr lang="en-GB" sz="1100" b="1" baseline="0" dirty="0">
                          <a:latin typeface="Century Gothic" pitchFamily="34"/>
                        </a:rPr>
                        <a:t> including 2-digit number with a 1-digit number (from multiplication tables they know, </a:t>
                      </a:r>
                      <a:r>
                        <a:rPr lang="en-GB" sz="1100" b="1" baseline="0" dirty="0" err="1">
                          <a:latin typeface="Century Gothic" pitchFamily="34"/>
                        </a:rPr>
                        <a:t>ie</a:t>
                      </a:r>
                      <a:r>
                        <a:rPr lang="en-GB" sz="1100" b="1" baseline="0" dirty="0">
                          <a:latin typeface="Century Gothic" pitchFamily="34"/>
                        </a:rPr>
                        <a:t>, 2, 3, 4, 5, 8 and 10)</a:t>
                      </a:r>
                      <a:endParaRPr lang="en-GB" sz="11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41612708"/>
                  </a:ext>
                </a:extLst>
              </a:tr>
              <a:tr h="37084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100" b="1" dirty="0">
                          <a:latin typeface="Century Gothic" pitchFamily="34"/>
                        </a:rPr>
                        <a:t>Solve number problems using one and two step operations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84042390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60217326"/>
              </p:ext>
            </p:extLst>
          </p:nvPr>
        </p:nvGraphicFramePr>
        <p:xfrm>
          <a:off x="5868144" y="1511171"/>
          <a:ext cx="2952328" cy="4870156"/>
        </p:xfrm>
        <a:graphic>
          <a:graphicData uri="http://schemas.openxmlformats.org/drawingml/2006/table">
            <a:tbl>
              <a:tblPr firstRow="1" bandRow="1"/>
              <a:tblGrid>
                <a:gridCol w="2952328">
                  <a:extLst>
                    <a:ext uri="{9D8B030D-6E8A-4147-A177-3AD203B41FA5}">
                      <a16:colId xmlns:a16="http://schemas.microsoft.com/office/drawing/2014/main" val="4069694725"/>
                    </a:ext>
                  </a:extLst>
                </a:gridCol>
              </a:tblGrid>
              <a:tr h="952856">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l">
                        <a:buSzPct val="100000"/>
                        <a:buFont typeface="Arial" pitchFamily="34"/>
                        <a:buNone/>
                      </a:pPr>
                      <a:r>
                        <a:rPr lang="en-GB" sz="1600" b="1" dirty="0">
                          <a:solidFill>
                            <a:schemeClr val="tx1"/>
                          </a:solidFill>
                          <a:latin typeface="Century Gothic" pitchFamily="34"/>
                        </a:rPr>
                        <a:t>Year 3 Expectations: Measurement, Geometry and Statistics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2051980876"/>
                  </a:ext>
                </a:extLst>
              </a:tr>
              <a:tr h="74111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l">
                        <a:buSzPct val="100000"/>
                        <a:buFont typeface="Arial" pitchFamily="34"/>
                        <a:buChar char="•"/>
                      </a:pPr>
                      <a:r>
                        <a:rPr lang="en-GB" sz="1200" b="1" dirty="0">
                          <a:solidFill>
                            <a:schemeClr val="tx1"/>
                          </a:solidFill>
                          <a:latin typeface="Century Gothic" pitchFamily="34"/>
                        </a:rPr>
                        <a:t>Identify right angles; compare other angles to being greater or smaller than a right angle</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lumMod val="20000"/>
                        <a:lumOff val="80000"/>
                      </a:srgbClr>
                    </a:solidFill>
                  </a:tcPr>
                </a:tc>
                <a:extLst>
                  <a:ext uri="{0D108BD9-81ED-4DB2-BD59-A6C34878D82A}">
                    <a16:rowId xmlns:a16="http://schemas.microsoft.com/office/drawing/2014/main" val="1653188902"/>
                  </a:ext>
                </a:extLst>
              </a:tr>
              <a:tr h="74111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Identify horizontal and vertical lines and pairs of perpendicular and parallel lines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134725327"/>
                  </a:ext>
                </a:extLst>
              </a:tr>
              <a:tr h="74111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Tell time to nearest minute and use specific vocabulary: seconds, am and pm</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146054655"/>
                  </a:ext>
                </a:extLst>
              </a:tr>
              <a:tr h="74111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Measure,</a:t>
                      </a:r>
                      <a:r>
                        <a:rPr lang="en-GB" sz="1200" b="1" baseline="0" dirty="0">
                          <a:latin typeface="Century Gothic" pitchFamily="34"/>
                        </a:rPr>
                        <a:t> compare, add and subtract using common metric measures</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77095131"/>
                  </a:ext>
                </a:extLst>
              </a:tr>
              <a:tr h="95285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Solve one-step and two step problems using information presented in scaled bar charts,</a:t>
                      </a:r>
                      <a:r>
                        <a:rPr lang="en-GB" sz="1200" b="1" baseline="0" dirty="0">
                          <a:latin typeface="Century Gothic" pitchFamily="34"/>
                        </a:rPr>
                        <a:t> pictograms and tables</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519152391"/>
                  </a:ext>
                </a:extLst>
              </a:tr>
            </a:tbl>
          </a:graphicData>
        </a:graphic>
      </p:graphicFrame>
    </p:spTree>
    <p:extLst>
      <p:ext uri="{BB962C8B-B14F-4D97-AF65-F5344CB8AC3E}">
        <p14:creationId xmlns:p14="http://schemas.microsoft.com/office/powerpoint/2010/main" val="2702674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274638"/>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3 Expectations</a:t>
            </a:r>
            <a:endParaRPr lang="en-GB" sz="20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graphicFrame>
        <p:nvGraphicFramePr>
          <p:cNvPr id="4" name="Table 3"/>
          <p:cNvGraphicFramePr>
            <a:graphicFrameLocks noGrp="1"/>
          </p:cNvGraphicFramePr>
          <p:nvPr>
            <p:extLst>
              <p:ext uri="{D42A27DB-BD31-4B8C-83A1-F6EECF244321}">
                <p14:modId xmlns:p14="http://schemas.microsoft.com/office/powerpoint/2010/main" val="2573683869"/>
              </p:ext>
            </p:extLst>
          </p:nvPr>
        </p:nvGraphicFramePr>
        <p:xfrm>
          <a:off x="2123728" y="1412776"/>
          <a:ext cx="6206632" cy="5184576"/>
        </p:xfrm>
        <a:graphic>
          <a:graphicData uri="http://schemas.openxmlformats.org/drawingml/2006/table">
            <a:tbl>
              <a:tblPr firstRow="1" bandRow="1"/>
              <a:tblGrid>
                <a:gridCol w="6206632">
                  <a:extLst>
                    <a:ext uri="{9D8B030D-6E8A-4147-A177-3AD203B41FA5}">
                      <a16:colId xmlns:a16="http://schemas.microsoft.com/office/drawing/2014/main" val="3634096911"/>
                    </a:ext>
                  </a:extLst>
                </a:gridCol>
              </a:tblGrid>
              <a:tr h="400900">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l">
                        <a:buSzPct val="100000"/>
                        <a:buFont typeface="Arial" pitchFamily="34"/>
                        <a:buNone/>
                      </a:pPr>
                      <a:r>
                        <a:rPr lang="en-GB" sz="1600" b="1" dirty="0">
                          <a:solidFill>
                            <a:schemeClr val="tx1"/>
                          </a:solidFill>
                          <a:latin typeface="Century Gothic" pitchFamily="34"/>
                        </a:rPr>
                        <a:t>Year 3 Exceeding Expectations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4239229675"/>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Recognise the value of each digit in a 4-digit number and the value of a tenth</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lumMod val="20000"/>
                        <a:lumOff val="80000"/>
                      </a:srgbClr>
                    </a:solidFill>
                  </a:tcPr>
                </a:tc>
                <a:extLst>
                  <a:ext uri="{0D108BD9-81ED-4DB2-BD59-A6C34878D82A}">
                    <a16:rowId xmlns:a16="http://schemas.microsoft.com/office/drawing/2014/main" val="2452519552"/>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Know all multiplication facts up to 10 x 10 and be able to instantaneously answer questions such as,</a:t>
                      </a:r>
                      <a:r>
                        <a:rPr lang="en-GB" sz="1200" b="1" baseline="0" dirty="0">
                          <a:latin typeface="Century Gothic" pitchFamily="34"/>
                        </a:rPr>
                        <a:t> how many 7s in 42?</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509880990"/>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Add and subtract numbers with any</a:t>
                      </a:r>
                      <a:r>
                        <a:rPr lang="en-GB" sz="1200" b="1" baseline="0" dirty="0">
                          <a:latin typeface="Century Gothic" pitchFamily="34"/>
                        </a:rPr>
                        <a:t> number of </a:t>
                      </a:r>
                      <a:r>
                        <a:rPr lang="en-GB" sz="1200" b="1" dirty="0">
                          <a:latin typeface="Century Gothic" pitchFamily="34"/>
                        </a:rPr>
                        <a:t>digits using formal written methods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641548351"/>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Begin to have an understanding about negative numbers recognising they are smaller than zero</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147976365"/>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Multiply and divide any 2-digit</a:t>
                      </a:r>
                      <a:r>
                        <a:rPr lang="en-GB" sz="1200" b="1" baseline="0" dirty="0">
                          <a:latin typeface="Century Gothic" pitchFamily="34"/>
                        </a:rPr>
                        <a:t> number by a single digit number and have an understanding of ‘remainder’</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387580991"/>
                  </a:ext>
                </a:extLst>
              </a:tr>
              <a:tr h="40090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Can find fractional</a:t>
                      </a:r>
                      <a:r>
                        <a:rPr lang="en-GB" sz="1200" b="1" baseline="0" dirty="0">
                          <a:latin typeface="Century Gothic" pitchFamily="34"/>
                        </a:rPr>
                        <a:t> values (from </a:t>
                      </a:r>
                      <a:r>
                        <a:rPr lang="en-GB" sz="1200" kern="1200" dirty="0">
                          <a:solidFill>
                            <a:schemeClr val="tx1"/>
                          </a:solidFill>
                          <a:effectLst/>
                          <a:latin typeface="Century Gothic" pitchFamily="34" charset="0"/>
                          <a:ea typeface="+mn-ea"/>
                          <a:cs typeface="+mn-cs"/>
                        </a:rPr>
                        <a:t>½ </a:t>
                      </a:r>
                      <a:r>
                        <a:rPr lang="en-GB" sz="1200" b="1" kern="1200" dirty="0">
                          <a:solidFill>
                            <a:schemeClr val="tx1"/>
                          </a:solidFill>
                          <a:effectLst/>
                          <a:latin typeface="Century Gothic" pitchFamily="34" charset="0"/>
                          <a:ea typeface="+mn-ea"/>
                          <a:cs typeface="+mn-cs"/>
                        </a:rPr>
                        <a:t>to</a:t>
                      </a:r>
                      <a:r>
                        <a:rPr lang="en-GB" sz="1200" kern="1200" dirty="0">
                          <a:solidFill>
                            <a:schemeClr val="tx1"/>
                          </a:solidFill>
                          <a:effectLst/>
                          <a:latin typeface="Century Gothic" pitchFamily="34" charset="0"/>
                          <a:ea typeface="+mn-ea"/>
                          <a:cs typeface="+mn-cs"/>
                        </a:rPr>
                        <a:t> </a:t>
                      </a:r>
                      <a:r>
                        <a:rPr lang="en-GB" sz="1000" kern="1200" dirty="0">
                          <a:solidFill>
                            <a:schemeClr val="tx1"/>
                          </a:solidFill>
                          <a:effectLst/>
                          <a:latin typeface="Century Gothic" pitchFamily="34" charset="0"/>
                          <a:ea typeface="+mn-ea"/>
                          <a:cs typeface="+mn-cs"/>
                        </a:rPr>
                        <a:t>1/10 </a:t>
                      </a:r>
                      <a:r>
                        <a:rPr lang="en-GB" sz="1200" kern="1200" dirty="0">
                          <a:solidFill>
                            <a:schemeClr val="tx1"/>
                          </a:solidFill>
                          <a:effectLst/>
                          <a:latin typeface="Century Gothic" pitchFamily="34" charset="0"/>
                          <a:ea typeface="+mn-ea"/>
                          <a:cs typeface="+mn-cs"/>
                        </a:rPr>
                        <a:t>)</a:t>
                      </a:r>
                      <a:r>
                        <a:rPr lang="en-GB" sz="1200" b="1" baseline="0" dirty="0">
                          <a:latin typeface="Century Gothic" pitchFamily="34"/>
                        </a:rPr>
                        <a:t>of amounts up to 1000</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585276726"/>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Use knowledge of number to solve problems related to money,</a:t>
                      </a:r>
                      <a:r>
                        <a:rPr lang="en-GB" sz="1200" b="1" baseline="0" dirty="0">
                          <a:latin typeface="Century Gothic" pitchFamily="34"/>
                        </a:rPr>
                        <a:t> time and measures</a:t>
                      </a:r>
                      <a:endParaRPr lang="en-GB" sz="12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419929379"/>
                  </a:ext>
                </a:extLst>
              </a:tr>
              <a:tr h="4942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l">
                        <a:buSzPct val="100000"/>
                        <a:buFont typeface="Arial" pitchFamily="34"/>
                        <a:buChar char="•"/>
                      </a:pPr>
                      <a:r>
                        <a:rPr lang="en-GB" sz="1200" b="1" dirty="0">
                          <a:solidFill>
                            <a:schemeClr val="tx1"/>
                          </a:solidFill>
                          <a:latin typeface="Century Gothic" pitchFamily="34"/>
                        </a:rPr>
                        <a:t>Know that the total</a:t>
                      </a:r>
                      <a:r>
                        <a:rPr lang="en-GB" sz="1200" b="1" baseline="0" dirty="0">
                          <a:solidFill>
                            <a:schemeClr val="tx1"/>
                          </a:solidFill>
                          <a:latin typeface="Century Gothic" pitchFamily="34"/>
                        </a:rPr>
                        <a:t> internal angles of a triangle measure 180° and can measure each</a:t>
                      </a:r>
                      <a:endParaRPr lang="en-GB" sz="1200" b="1" dirty="0">
                        <a:solidFill>
                          <a:schemeClr val="tx1"/>
                        </a:solidFill>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647266332"/>
                  </a:ext>
                </a:extLst>
              </a:tr>
              <a:tr h="40090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buSzPct val="100000"/>
                        <a:buFont typeface="Arial" pitchFamily="34"/>
                        <a:buChar char="•"/>
                      </a:pPr>
                      <a:r>
                        <a:rPr lang="en-GB" sz="1200" b="1" dirty="0">
                          <a:latin typeface="Century Gothic" pitchFamily="34"/>
                        </a:rPr>
                        <a:t>Can relate knowledge of time to problems related to timetables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4143782025"/>
                  </a:ext>
                </a:extLst>
              </a:tr>
              <a:tr h="522056">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Measure,</a:t>
                      </a:r>
                      <a:r>
                        <a:rPr lang="en-GB" sz="1100" b="1" baseline="0" dirty="0">
                          <a:latin typeface="Century Gothic" pitchFamily="34"/>
                        </a:rPr>
                        <a:t> compare, add and subtract more complex problems using common metric measures set out in Kg, g; Kl, l; Km and m, etc.</a:t>
                      </a:r>
                      <a:endParaRPr lang="en-GB" sz="1100" b="1" dirty="0">
                        <a:latin typeface="Century Gothic" pitchFamily="34"/>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50636007"/>
                  </a:ext>
                </a:extLst>
              </a:tr>
            </a:tbl>
          </a:graphicData>
        </a:graphic>
      </p:graphicFrame>
    </p:spTree>
    <p:extLst>
      <p:ext uri="{BB962C8B-B14F-4D97-AF65-F5344CB8AC3E}">
        <p14:creationId xmlns:p14="http://schemas.microsoft.com/office/powerpoint/2010/main" val="2788462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403648" y="1600200"/>
            <a:ext cx="7128792" cy="4781128"/>
          </a:xfrm>
        </p:spPr>
        <p:txBody>
          <a:bodyPr>
            <a:normAutofit fontScale="70000" lnSpcReduction="20000"/>
          </a:bodyPr>
          <a:lstStyle/>
          <a:p>
            <a:pPr marL="0" indent="0">
              <a:buNone/>
            </a:pPr>
            <a:r>
              <a:rPr lang="en-GB" sz="1900" dirty="0"/>
              <a:t>Pupils at the </a:t>
            </a:r>
            <a:r>
              <a:rPr lang="en-GB" sz="1900" b="1" dirty="0"/>
              <a:t>expected level of attainment</a:t>
            </a:r>
            <a:r>
              <a:rPr lang="en-GB" sz="1900" dirty="0"/>
              <a:t> at the end of Year 3 will be able to</a:t>
            </a:r>
          </a:p>
          <a:p>
            <a:pPr marL="0" indent="0">
              <a:buNone/>
            </a:pPr>
            <a:r>
              <a:rPr lang="en-GB" b="1" u="sng" dirty="0"/>
              <a:t>Working Scientifically</a:t>
            </a:r>
          </a:p>
          <a:p>
            <a:pPr marL="0" indent="0">
              <a:buNone/>
            </a:pPr>
            <a:endParaRPr lang="en-GB" dirty="0"/>
          </a:p>
          <a:p>
            <a:r>
              <a:rPr lang="en-GB" dirty="0"/>
              <a:t>Ask relevant questions and use different types of scientific enquiries to answer them by:</a:t>
            </a:r>
          </a:p>
          <a:p>
            <a:pPr lvl="0"/>
            <a:r>
              <a:rPr lang="en-GB" dirty="0"/>
              <a:t>Set up simple practical enquiries, comparative and fair tests.</a:t>
            </a:r>
          </a:p>
          <a:p>
            <a:pPr lvl="0"/>
            <a:r>
              <a:rPr lang="en-GB" dirty="0"/>
              <a:t>Make systematic and careful observations, taking accurate measurements using equipment including thermometers and data loggers.</a:t>
            </a:r>
          </a:p>
          <a:p>
            <a:pPr lvl="0"/>
            <a:r>
              <a:rPr lang="en-GB" dirty="0"/>
              <a:t>Gather, record and classify and present data in a variety of ways.</a:t>
            </a:r>
          </a:p>
          <a:p>
            <a:pPr lvl="0"/>
            <a:r>
              <a:rPr lang="en-GB" dirty="0"/>
              <a:t>Recording findings using scientific language, drawings, labelled diagrams, keys, bar charts and tables.</a:t>
            </a:r>
          </a:p>
          <a:p>
            <a:pPr lvl="0"/>
            <a:r>
              <a:rPr lang="en-GB" dirty="0"/>
              <a:t>Report on findings, using oral or written displays and presentations which include results and conclusions.</a:t>
            </a:r>
          </a:p>
          <a:p>
            <a:pPr lvl="0"/>
            <a:r>
              <a:rPr lang="en-GB" dirty="0"/>
              <a:t>Use results to draw simple conclusions, make predictions, suggest improvements and raise further questions.</a:t>
            </a:r>
          </a:p>
          <a:p>
            <a:r>
              <a:rPr lang="en-GB" dirty="0"/>
              <a:t>Identify differences, similarities or changes related to simple scientific ideas and processes.</a:t>
            </a:r>
          </a:p>
          <a:p>
            <a:r>
              <a:rPr lang="en-GB" dirty="0"/>
              <a:t>Use straightforward scientific evidence to answer questions or to support their findings.</a:t>
            </a:r>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491064" cy="4637112"/>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3 will be able to:</a:t>
            </a:r>
          </a:p>
          <a:p>
            <a:pPr lvl="0"/>
            <a:r>
              <a:rPr lang="en-GB" dirty="0"/>
              <a:t>Name and describe the functions of the main parts of the musculoskeletal system. </a:t>
            </a:r>
          </a:p>
          <a:p>
            <a:pPr lvl="0"/>
            <a:r>
              <a:rPr lang="en-GB" dirty="0"/>
              <a:t>Name, locate and describe the functions of the main parts of plants, including those involved in transporting water and nutrients.</a:t>
            </a:r>
          </a:p>
          <a:p>
            <a:pPr lvl="0"/>
            <a:r>
              <a:rPr lang="en-GB" dirty="0"/>
              <a:t>Describe how fossils are formed. </a:t>
            </a:r>
          </a:p>
          <a:p>
            <a:pPr lvl="0"/>
            <a:r>
              <a:rPr lang="en-GB" dirty="0"/>
              <a:t>Group and identify materials, including rocks, in different ways according to their properties, based on first hand observation.</a:t>
            </a:r>
          </a:p>
          <a:p>
            <a:pPr lvl="0"/>
            <a:r>
              <a:rPr lang="en-GB" dirty="0"/>
              <a:t>Understand that light travels in straight lines and the formation and size of shadows.</a:t>
            </a:r>
          </a:p>
          <a:p>
            <a:pPr lvl="0"/>
            <a:r>
              <a:rPr lang="en-GB" dirty="0"/>
              <a:t>Describe the effects of magnetic forces (including those between like and unlike magnetic poles.)</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a:off x="5868144" y="6288323"/>
            <a:ext cx="3528392" cy="453650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1967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052736"/>
          </a:xfrm>
        </p:spPr>
        <p:txBody>
          <a:bodyPr>
            <a:normAutofit fontScale="90000"/>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426964"/>
            <a:ext cx="6624736" cy="4982964"/>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3 will be able to:</a:t>
            </a:r>
          </a:p>
          <a:p>
            <a:r>
              <a:rPr lang="en-GB" dirty="0"/>
              <a:t>Pupils are able to show facial expressions in their drawings.</a:t>
            </a:r>
          </a:p>
          <a:p>
            <a:r>
              <a:rPr lang="en-GB" dirty="0"/>
              <a:t>They are able to use different grades of pencil to shade and to show different tones and textures.</a:t>
            </a:r>
          </a:p>
          <a:p>
            <a:r>
              <a:rPr lang="en-GB" dirty="0"/>
              <a:t>In painting they show more accuracy when mixing colours and have a good understanding of the colour wheel. They can use a range of brushes to create different effects. </a:t>
            </a:r>
          </a:p>
          <a:p>
            <a:r>
              <a:rPr lang="en-GB" dirty="0"/>
              <a:t>Pupils can create a two colour print using a block they have made. </a:t>
            </a:r>
          </a:p>
          <a:p>
            <a:r>
              <a:rPr lang="en-GB" dirty="0"/>
              <a:t>Pupils can create texture and shape using different materials and fabrics. </a:t>
            </a:r>
          </a:p>
          <a:p>
            <a:r>
              <a:rPr lang="en-GB" dirty="0"/>
              <a:t>They use sketchbooks to make notes on their own work, including improvements and use these notes to produce a final piece of work. </a:t>
            </a:r>
          </a:p>
          <a:p>
            <a:r>
              <a:rPr lang="en-GB" dirty="0"/>
              <a:t>Pupils can use the internet to research an artist or style of art and record their feelings, likes and dislikes in their sketchbook. </a:t>
            </a:r>
          </a:p>
          <a:p>
            <a:r>
              <a:rPr lang="en-GB" dirty="0"/>
              <a:t>They can combine printed images with other media to produce art work. They can use IT programs to produce a collaborative piece of work. </a:t>
            </a:r>
          </a:p>
          <a:p>
            <a:r>
              <a:rPr lang="en-GB" dirty="0"/>
              <a:t>Pupils are able to discuss and compare the work of different artists, work from other cultures and from different periods in time.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930121" y="52636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3 will be able to:</a:t>
            </a:r>
          </a:p>
          <a:p>
            <a:pPr marL="0" indent="0">
              <a:buNone/>
            </a:pPr>
            <a:r>
              <a:rPr lang="en-GB" dirty="0"/>
              <a:t>Use a safe search engine to find relevant facts. They will change the font face, size and colour of text to create effects and add and re-size images. Pupils will change the brush size and style in a painting program and change the size and rotation of shapes and pictures. They will compose and read emails, then reply to emails and add attachments to them.  </a:t>
            </a:r>
          </a:p>
          <a:p>
            <a:pPr marL="0" indent="0">
              <a:buNone/>
            </a:pPr>
            <a:r>
              <a:rPr lang="en-GB" b="1" u="sng" dirty="0"/>
              <a:t>Programming</a:t>
            </a:r>
            <a:endParaRPr lang="en-GB" b="1" dirty="0"/>
          </a:p>
          <a:p>
            <a:r>
              <a:rPr lang="en-GB" dirty="0"/>
              <a:t>Pupils will break up coding problems into smaller parts, testing and debugging their sequences. They will use programming commands to achieve specific goals and start to use repeat commands. They can detect a problem in an algorithm that will cause it not to work properly.</a:t>
            </a:r>
          </a:p>
          <a:p>
            <a:pPr marL="0" indent="0">
              <a:buNone/>
            </a:pPr>
            <a:r>
              <a:rPr lang="en-GB" b="1" u="sng" dirty="0"/>
              <a:t>E-safety</a:t>
            </a:r>
            <a:endParaRPr lang="en-GB" b="1" dirty="0"/>
          </a:p>
          <a:p>
            <a:r>
              <a:rPr lang="en-GB" dirty="0"/>
              <a:t>Explain what makes a good password and keep their online information private. Use websites safely, report issues to an adult and recognise websites and games that are age appropriate. They are kind and considerate online and post positive comments.</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85000" lnSpcReduction="20000"/>
          </a:bodyPr>
          <a:lstStyle/>
          <a:p>
            <a:pPr marL="0" indent="0">
              <a:buNone/>
            </a:pPr>
            <a:r>
              <a:rPr lang="en-GB" sz="1400" dirty="0"/>
              <a:t>Pupils at the </a:t>
            </a:r>
            <a:r>
              <a:rPr lang="en-GB" sz="1400" b="1" dirty="0"/>
              <a:t>expected level of attainment</a:t>
            </a:r>
            <a:r>
              <a:rPr lang="en-GB" sz="1400" dirty="0"/>
              <a:t> at the end of Year 3 will be able to:</a:t>
            </a:r>
          </a:p>
          <a:p>
            <a:pPr marL="0" indent="0">
              <a:buNone/>
            </a:pPr>
            <a:endParaRPr lang="en-GB" sz="1400" dirty="0"/>
          </a:p>
          <a:p>
            <a:pPr marL="0" indent="0">
              <a:buNone/>
            </a:pPr>
            <a:r>
              <a:rPr lang="en-GB" b="1" u="sng" dirty="0"/>
              <a:t>Design and Evaluate:</a:t>
            </a:r>
            <a:endParaRPr lang="en-GB" b="1" dirty="0"/>
          </a:p>
          <a:p>
            <a:pPr lvl="0"/>
            <a:r>
              <a:rPr lang="en-GB" dirty="0"/>
              <a:t>Generate designs and simple step-by-step plans which shows the tools they will need for their purposeful product. </a:t>
            </a:r>
          </a:p>
          <a:p>
            <a:pPr lvl="0"/>
            <a:r>
              <a:rPr lang="en-GB" dirty="0"/>
              <a:t>Develop their ideas by changing and improving a product during the design and making process, to improve it.</a:t>
            </a:r>
          </a:p>
          <a:p>
            <a:pPr lvl="0"/>
            <a:r>
              <a:rPr lang="en-GB" dirty="0"/>
              <a:t>Evaluate their ideas and products against a design criteria within a function or user in mind and explain how they improved their product along the way.</a:t>
            </a:r>
          </a:p>
          <a:p>
            <a:pPr marL="0" indent="0">
              <a:buNone/>
            </a:pPr>
            <a:r>
              <a:rPr lang="en-GB" dirty="0"/>
              <a:t> </a:t>
            </a:r>
          </a:p>
          <a:p>
            <a:pPr marL="0" indent="0">
              <a:buNone/>
            </a:pPr>
            <a:r>
              <a:rPr lang="en-GB" b="1" u="sng" dirty="0"/>
              <a:t>Cooking and Nutrition:</a:t>
            </a:r>
            <a:endParaRPr lang="en-GB" b="1" dirty="0"/>
          </a:p>
          <a:p>
            <a:pPr lvl="0"/>
            <a:r>
              <a:rPr lang="en-GB" dirty="0"/>
              <a:t>Describing how ingredients come together when cooking and use equipment safely and more independently, such as knives for cutting. </a:t>
            </a:r>
          </a:p>
          <a:p>
            <a:pPr lvl="0"/>
            <a:r>
              <a:rPr lang="en-GB" dirty="0"/>
              <a:t>Pupils use their tools and equipment more accurately and with less guidance. </a:t>
            </a:r>
          </a:p>
          <a:p>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2051719" y="1628800"/>
            <a:ext cx="6486583" cy="4558208"/>
          </a:xfrm>
        </p:spPr>
        <p:txBody>
          <a:bodyPr>
            <a:normAutofit fontScale="70000" lnSpcReduction="20000"/>
          </a:bodyPr>
          <a:lstStyle/>
          <a:p>
            <a:pPr marL="0" indent="0">
              <a:buNone/>
            </a:pPr>
            <a:r>
              <a:rPr lang="en-GB" dirty="0"/>
              <a:t>Pupils at the </a:t>
            </a:r>
            <a:r>
              <a:rPr lang="en-GB" b="1" dirty="0"/>
              <a:t>expected level of attainment</a:t>
            </a:r>
            <a:r>
              <a:rPr lang="en-GB" dirty="0"/>
              <a:t> at the end of Year 3 will be able to:</a:t>
            </a:r>
          </a:p>
          <a:p>
            <a:pPr marL="0" indent="0">
              <a:buNone/>
            </a:pPr>
            <a:endParaRPr lang="en-GB" dirty="0"/>
          </a:p>
          <a:p>
            <a:pPr marL="0" indent="0">
              <a:buNone/>
            </a:pPr>
            <a:r>
              <a:rPr lang="en-GB" b="1" u="sng" dirty="0"/>
              <a:t>Textiles:</a:t>
            </a:r>
            <a:endParaRPr lang="en-GB" b="1" dirty="0"/>
          </a:p>
          <a:p>
            <a:pPr lvl="0"/>
            <a:r>
              <a:rPr lang="en-GB" dirty="0"/>
              <a:t>Select from a range of textiles for appearance and also quality for the function of the product and with a user in mind. </a:t>
            </a:r>
          </a:p>
          <a:p>
            <a:pPr lvl="0"/>
            <a:r>
              <a:rPr lang="en-GB" dirty="0"/>
              <a:t>Pupils will use different joining techniques with their textiles such as gluing, stitching, holes etc. </a:t>
            </a:r>
          </a:p>
          <a:p>
            <a:pPr marL="0" indent="0">
              <a:buNone/>
            </a:pPr>
            <a:endParaRPr lang="en-GB" dirty="0"/>
          </a:p>
          <a:p>
            <a:pPr marL="0" indent="0">
              <a:buNone/>
            </a:pPr>
            <a:r>
              <a:rPr lang="en-GB" b="1" u="sng" dirty="0"/>
              <a:t>Electrical and Mechanical Components:</a:t>
            </a:r>
            <a:endParaRPr lang="en-GB" b="1" dirty="0"/>
          </a:p>
          <a:p>
            <a:pPr lvl="0"/>
            <a:r>
              <a:rPr lang="en-GB" dirty="0"/>
              <a:t>Explore and use a product that has a range of mechanical components and folds within one product such as a sliders, levels, pivots, box fold, mouth fold, flaps and springs within their product. </a:t>
            </a:r>
          </a:p>
          <a:p>
            <a:pPr marL="0" lvl="0" indent="0">
              <a:buNone/>
            </a:pPr>
            <a:r>
              <a:rPr lang="en-GB" dirty="0"/>
              <a:t> </a:t>
            </a:r>
          </a:p>
          <a:p>
            <a:pPr marL="0" indent="0">
              <a:buNone/>
            </a:pPr>
            <a:r>
              <a:rPr lang="en-GB" b="1" u="sng" dirty="0"/>
              <a:t>Stiff, Flexible and Mouldable Materials:</a:t>
            </a:r>
            <a:endParaRPr lang="en-GB" b="1" dirty="0"/>
          </a:p>
          <a:p>
            <a:pPr lvl="0"/>
            <a:r>
              <a:rPr lang="en-GB" dirty="0"/>
              <a:t>Use a range of techniques to mould and shape mouldable materials such as rolling and squashing clay. </a:t>
            </a:r>
          </a:p>
          <a:p>
            <a:pPr lvl="0"/>
            <a:r>
              <a:rPr lang="en-GB" dirty="0"/>
              <a:t>Select from a wide range of materials and work accurately to make cuts, holes and joins for a purpose. </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80316"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3 will be able to: </a:t>
            </a:r>
          </a:p>
          <a:p>
            <a:r>
              <a:rPr lang="en-GB" dirty="0"/>
              <a:t>Demonstrate both knowledge and understanding of history through identifying and explaining some of the ways that significant individuals and events during the period from the beginning of the Stone Age to the end of Roman Britain have contributed to shaping life in present day Britain. </a:t>
            </a:r>
          </a:p>
          <a:p>
            <a:r>
              <a:rPr lang="en-GB" dirty="0"/>
              <a:t>Through a local historical study of Romans linked with Hadrian’s Wall they will be able to describe and explain the design of the wall and why the Romans constructed it.</a:t>
            </a:r>
          </a:p>
          <a:p>
            <a:r>
              <a:rPr lang="en-GB" dirty="0"/>
              <a:t>They will begin to use an increasing range of basic and more specialised subject vocabulary accurately and show that they can synthesise information from a broader range of historic sources including artefacts to help formulate their explanations.  </a:t>
            </a: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907704"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3 will be able to:</a:t>
            </a:r>
          </a:p>
          <a:p>
            <a:pPr marL="0" indent="0">
              <a:buNone/>
            </a:pPr>
            <a:r>
              <a:rPr lang="en-GB" sz="1900" dirty="0"/>
              <a:t> </a:t>
            </a:r>
          </a:p>
          <a:p>
            <a:r>
              <a:rPr lang="en-GB" dirty="0"/>
              <a:t>Demonstrate geographical understanding by describing and explaining in basic terms the similarities and differences in the physical and human features of their home area and a region in North America, including offering some reasons why both places are changing.  </a:t>
            </a:r>
          </a:p>
          <a:p>
            <a:r>
              <a:rPr lang="en-GB" dirty="0"/>
              <a:t>They will be able to locate, describe and explain some of the reasons for the distribution of globally important physical and human geographical features including climate zones, earthquakes and the world’s largest urban areas.  </a:t>
            </a:r>
          </a:p>
          <a:p>
            <a:r>
              <a:rPr lang="en-GB" dirty="0"/>
              <a:t>Additionally they will also be able to identify, describe and explain the significance on a world map and globe of important lines of latitude and longitude, the Northern and Southern Hemisphere, together with the Artic and Antarctic Circle. </a:t>
            </a:r>
          </a:p>
          <a:p>
            <a:r>
              <a:rPr lang="en-GB" dirty="0"/>
              <a:t>Show they understand and apply some specialised subject vocabulary and use effectively more complex techniques to gather, present and communicate geographical information, including digital technologies, inside and outside the classroom.</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628800"/>
            <a:ext cx="6768752" cy="4781128"/>
          </a:xfrm>
        </p:spPr>
        <p:txBody>
          <a:bodyPr>
            <a:normAutofit/>
          </a:bodyPr>
          <a:lstStyle/>
          <a:p>
            <a:pPr marL="0" indent="0">
              <a:buNone/>
            </a:pPr>
            <a:r>
              <a:rPr lang="en-GB" sz="1300" dirty="0"/>
              <a:t>Pupils at the </a:t>
            </a:r>
            <a:r>
              <a:rPr lang="en-GB" sz="1300" b="1" dirty="0"/>
              <a:t>expected level of attainment</a:t>
            </a:r>
            <a:r>
              <a:rPr lang="en-GB" sz="1300" dirty="0"/>
              <a:t> at the end of Year 3 will be able to:</a:t>
            </a:r>
          </a:p>
          <a:p>
            <a:pPr marL="0" indent="0">
              <a:buNone/>
            </a:pPr>
            <a:endParaRPr lang="en-GB" b="1" dirty="0">
              <a:ea typeface="MS Mincho"/>
              <a:cs typeface="Times New Roman" panose="02020603050405020304" pitchFamily="18" charset="0"/>
            </a:endParaRPr>
          </a:p>
          <a:p>
            <a:pPr marL="0" indent="0">
              <a:buNone/>
            </a:pPr>
            <a:r>
              <a:rPr lang="en-GB" b="1" dirty="0">
                <a:ea typeface="MS Mincho"/>
                <a:cs typeface="Times New Roman" panose="02020603050405020304" pitchFamily="18" charset="0"/>
              </a:rPr>
              <a:t>Performing</a:t>
            </a:r>
          </a:p>
          <a:p>
            <a:r>
              <a:rPr lang="en-GB" sz="1400" dirty="0"/>
              <a:t>Sing in tune and with good expression, controlling their voice when singing. They play clear notes on instruments.</a:t>
            </a:r>
          </a:p>
          <a:p>
            <a:r>
              <a:rPr lang="en-GB" sz="1400" dirty="0"/>
              <a:t>Create a piece of work with a partner using more than one instrument.</a:t>
            </a:r>
            <a:r>
              <a:rPr lang="en-GB" sz="1400" dirty="0">
                <a:ea typeface="MS Mincho"/>
                <a:cs typeface="Times New Roman" panose="02020603050405020304" pitchFamily="18" charset="0"/>
              </a:rPr>
              <a:t> </a:t>
            </a:r>
          </a:p>
          <a:p>
            <a:pPr marL="0" indent="0">
              <a:buNone/>
            </a:pPr>
            <a:r>
              <a:rPr lang="en-GB" sz="1600" b="1" dirty="0">
                <a:ea typeface="MS Mincho"/>
                <a:cs typeface="Times New Roman" panose="02020603050405020304" pitchFamily="18" charset="0"/>
              </a:rPr>
              <a:t>Composing</a:t>
            </a:r>
            <a:r>
              <a:rPr lang="en-GB" sz="1600" dirty="0">
                <a:ea typeface="MS Mincho"/>
                <a:cs typeface="Times New Roman" panose="02020603050405020304" pitchFamily="18" charset="0"/>
              </a:rPr>
              <a:t> </a:t>
            </a:r>
          </a:p>
          <a:p>
            <a:r>
              <a:rPr lang="en-GB" sz="1400" dirty="0"/>
              <a:t>Compose melodies and songs, creating repeated patterns with different instruments. They combine different sounds to create a specific mood or feeling.</a:t>
            </a:r>
          </a:p>
          <a:p>
            <a:pPr marL="0" indent="0">
              <a:buNone/>
            </a:pPr>
            <a:r>
              <a:rPr lang="en-GB" sz="1600" b="1" dirty="0">
                <a:ea typeface="MS Mincho"/>
                <a:cs typeface="Times New Roman" panose="02020603050405020304" pitchFamily="18" charset="0"/>
              </a:rPr>
              <a:t>Appraising</a:t>
            </a:r>
            <a:r>
              <a:rPr lang="en-GB" sz="1600" dirty="0">
                <a:ea typeface="MS Mincho"/>
                <a:cs typeface="Times New Roman" panose="02020603050405020304" pitchFamily="18" charset="0"/>
              </a:rPr>
              <a:t> </a:t>
            </a:r>
          </a:p>
          <a:p>
            <a:r>
              <a:rPr lang="en-GB" sz="1400" dirty="0"/>
              <a:t>Use musical words to describe pieces of music and improve their own work. They use musical words to describe what they like and dislike and recognise the work of at least one famous composer.</a:t>
            </a:r>
            <a:endParaRPr lang="en-GB" sz="1400" dirty="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7523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3 will be able to:</a:t>
            </a:r>
          </a:p>
          <a:p>
            <a:pPr marL="0" indent="0">
              <a:buNone/>
            </a:pPr>
            <a:endParaRPr lang="en-GB" sz="1300" dirty="0"/>
          </a:p>
          <a:p>
            <a:r>
              <a:rPr lang="en-GB" dirty="0"/>
              <a:t>Can understand simple classroom commands, short statements and questions. Understand speech spoken clearly, face-to-face or from a good-quality recording, with no background noise or interference. </a:t>
            </a:r>
          </a:p>
          <a:p>
            <a:r>
              <a:rPr lang="en-GB" dirty="0"/>
              <a:t>Can respond briefly, with single words or short phrases, to what he/she sees and hears. Pronunciation is approximate, and sometimes needs considerable support from a spoken model and from visual cues </a:t>
            </a:r>
            <a:r>
              <a:rPr lang="en-GB" b="1" dirty="0"/>
              <a:t> </a:t>
            </a:r>
            <a:endParaRPr lang="en-GB" dirty="0"/>
          </a:p>
          <a:p>
            <a:r>
              <a:rPr lang="en-GB" dirty="0"/>
              <a:t>Can understand single words presented in clear script in a familiar context. Sometimes needs visual cues.</a:t>
            </a:r>
            <a:r>
              <a:rPr lang="en-GB" b="1" dirty="0"/>
              <a:t> </a:t>
            </a:r>
            <a:endParaRPr lang="en-GB" dirty="0"/>
          </a:p>
          <a:p>
            <a:r>
              <a:rPr lang="en-GB" dirty="0"/>
              <a:t>Can copy single familiar words correctly. Can label items and select appropriate words to complete short phrases or sentences.</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62068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MFL (French)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25000" lnSpcReduction="20000"/>
          </a:bodyPr>
          <a:lstStyle/>
          <a:p>
            <a:pPr marL="0" indent="0">
              <a:buNone/>
            </a:pPr>
            <a:endParaRPr lang="en-GB" sz="1600" b="1" dirty="0">
              <a:latin typeface="Century Gothic" pitchFamily="34" charset="0"/>
            </a:endParaRPr>
          </a:p>
          <a:p>
            <a:pPr marL="0" indent="0">
              <a:lnSpc>
                <a:spcPct val="120000"/>
              </a:lnSpc>
              <a:buNone/>
            </a:pPr>
            <a:r>
              <a:rPr lang="en-GB" sz="4800" dirty="0"/>
              <a:t>Pupils at the </a:t>
            </a:r>
            <a:r>
              <a:rPr lang="en-GB" sz="4800" b="1" dirty="0"/>
              <a:t>expected level of attainment</a:t>
            </a:r>
            <a:r>
              <a:rPr lang="en-GB" sz="4800" dirty="0"/>
              <a:t> at the end of Year 3 will be able to:</a:t>
            </a:r>
          </a:p>
          <a:p>
            <a:pPr marL="0" indent="0">
              <a:lnSpc>
                <a:spcPct val="120000"/>
              </a:lnSpc>
              <a:buNone/>
            </a:pPr>
            <a:endParaRPr lang="en-GB" sz="4800" dirty="0"/>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Show a developing understanding of attacking and defending tactics</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Demonstrate increasing flexibility, strength, technique, control and balance.</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Know principles of balance and apply them to both floor and apparatus. </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perform dances using a range of movement patterns</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compare their performances with previous ones and demonstrate improvement to achieve their personal best.</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Keep control &amp; possession in a game </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Name some major muscle groups. </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Recognise change in heart rete and recovery time after activity. </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1000"/>
              </a:spcAft>
              <a:buFont typeface="Symbol" panose="05050102010706020507" pitchFamily="18" charset="2"/>
              <a:buChar char=""/>
            </a:pPr>
            <a:r>
              <a:rPr lang="en-GB" sz="6400" dirty="0">
                <a:latin typeface="Arial" panose="020B0604020202020204" pitchFamily="34" charset="0"/>
                <a:ea typeface="Calibri" panose="020F0502020204030204" pitchFamily="34" charset="0"/>
                <a:cs typeface="Times New Roman" panose="02020603050405020304" pitchFamily="18" charset="0"/>
              </a:rPr>
              <a:t>Use a simple shape map successfully. </a:t>
            </a:r>
            <a:endParaRPr lang="en-GB" sz="6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20000"/>
              </a:lnSpc>
              <a:buNone/>
            </a:pPr>
            <a:endParaRPr lang="en-GB" sz="5200" dirty="0"/>
          </a:p>
          <a:p>
            <a:pPr marL="0" indent="0">
              <a:buNone/>
            </a:pPr>
            <a:endParaRPr lang="en-GB" sz="52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2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74697"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511256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3 will be able to:</a:t>
            </a:r>
          </a:p>
          <a:p>
            <a:r>
              <a:rPr lang="en-GB" dirty="0"/>
              <a:t>Children will show that they are beginning to manage anger and stress, with support if needed and will start to develop strategies for resolving these feelings in some situations. </a:t>
            </a:r>
          </a:p>
          <a:p>
            <a:r>
              <a:rPr lang="en-GB" dirty="0"/>
              <a:t>Children express feelings of compassion, empathy and sympathy in familiar situations and in discussion about what they see in the media. They can identify  some factors that affect emotional health and well-being and talk about basic positive ways to face new challenges and develop new skills. </a:t>
            </a:r>
          </a:p>
          <a:p>
            <a:r>
              <a:rPr lang="en-GB" dirty="0"/>
              <a:t>Children are beginning to make clear judgements and decisions about their emotional health and well-being and behaviour. They are able to discuss some of the emotional changes that they are beginning to feel.</a:t>
            </a:r>
          </a:p>
          <a:p>
            <a:r>
              <a:rPr lang="en-GB" dirty="0"/>
              <a:t>Children are beginning to demonstrate that they recognise their own worth and that of others and express their views with some confidence. They listen to and show respect for the views of others and recognise their actions have consequences. </a:t>
            </a:r>
          </a:p>
          <a:p>
            <a:r>
              <a:rPr lang="en-GB" dirty="0"/>
              <a:t>Children recognise different types of bullying, including cyberbullying and how it feels to be bullied.  They are developing an understanding of how to make situations less risky. </a:t>
            </a:r>
          </a:p>
          <a:p>
            <a:r>
              <a:rPr lang="en-GB" dirty="0"/>
              <a:t>Children are beginning to recognise the importance of keeping personal information safe online.</a:t>
            </a:r>
          </a:p>
          <a:p>
            <a:pPr>
              <a:lnSpc>
                <a:spcPct val="107000"/>
              </a:lnSpc>
              <a:spcAft>
                <a:spcPts val="800"/>
              </a:spcAft>
            </a:pPr>
            <a:endParaRPr lang="en-GB" sz="2000" dirty="0">
              <a:solidFill>
                <a:srgbClr val="000000"/>
              </a:solidFill>
              <a:latin typeface="+mj-lt"/>
              <a:ea typeface="Times New Roman" panose="02020603050405020304" pitchFamily="18" charset="0"/>
              <a:cs typeface="Arial" panose="020B0604020202020204" pitchFamily="34" charset="0"/>
            </a:endParaRP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19672"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r>
              <a:rPr lang="en-GB" sz="1700" dirty="0"/>
              <a:t>Pupils at the </a:t>
            </a:r>
            <a:r>
              <a:rPr lang="en-GB" sz="1700" b="1" dirty="0"/>
              <a:t>expected level of attainment</a:t>
            </a:r>
            <a:r>
              <a:rPr lang="en-GB" sz="1700" dirty="0"/>
              <a:t> at the end of Year 3 will be able to:</a:t>
            </a:r>
          </a:p>
          <a:p>
            <a:pPr marL="0" indent="0">
              <a:buNone/>
            </a:pPr>
            <a:endParaRPr lang="en-GB" sz="1700" dirty="0"/>
          </a:p>
          <a:p>
            <a:r>
              <a:rPr lang="en-GB" dirty="0"/>
              <a:t>Children clearly understand class rules and the need for them. They recognise the importance of kindness and can give lots of ideas about how to be a good friend and some ideas about what to do to resolve a fall out with friends. They work hard to promote tolerance and respect for their peers and strive to make their classroom a happy, safe place. They can begin to discuss a few key things about what a positive and negative relationship looks like.</a:t>
            </a:r>
          </a:p>
          <a:p>
            <a:r>
              <a:rPr lang="en-GB" dirty="0"/>
              <a:t>Children will be able to make clear choices about some aspects of their health and well-being, they understand and can describe how their bodies can do many things when they are healthy. They are beginning to understand that there are many influences and dilemmas that affect a healthy lifestyle but can show how they have taken responsibility for some aspects of their health.</a:t>
            </a:r>
          </a:p>
          <a:p>
            <a:r>
              <a:rPr lang="en-GB" dirty="0"/>
              <a:t>Children can describe ways of keeping safe in different situations and how to minimise risk, they understand the importance of personal space and the right to ask people to move out of their personal space. They are beginning to develop an understanding of some human rights. </a:t>
            </a:r>
          </a:p>
          <a:p>
            <a:r>
              <a:rPr lang="en-GB" dirty="0"/>
              <a:t>Children can give examples of different groups in school and their community. They celebrate the differences of these groups and are able to accept the views of others, understanding that sometimes we don’t always agree with each other. </a:t>
            </a:r>
            <a:r>
              <a:rPr lang="en-US" dirty="0"/>
              <a:t>Children are able to demonstrate compassion, empathy and tolerance for their peers, family and wider society.</a:t>
            </a:r>
            <a:endParaRPr lang="en-GB" dirty="0"/>
          </a:p>
          <a:p>
            <a:pPr marL="0" indent="0">
              <a:buNone/>
            </a:pPr>
            <a:endParaRPr lang="en-GB" sz="2100"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 (continued)</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3 will be able to:</a:t>
            </a:r>
          </a:p>
          <a:p>
            <a:pPr marL="0" indent="0">
              <a:buNone/>
            </a:pPr>
            <a:endParaRPr lang="en-GB" sz="1400" dirty="0"/>
          </a:p>
          <a:p>
            <a:r>
              <a:rPr lang="en-GB" u="sng" dirty="0"/>
              <a:t>Attainment target 1</a:t>
            </a:r>
            <a:r>
              <a:rPr lang="en-GB" dirty="0"/>
              <a:t> - Pupils use a developing religious vocabulary to describe some key features of religions, recognising similarities and differences. (A1)They make links between beliefs and sources, including religious stories and sacred texts. (A2)They begin to identify the impact religion has on believers’ lives. (B2)They describe some forms of religious expression.(A3) </a:t>
            </a:r>
          </a:p>
          <a:p>
            <a:r>
              <a:rPr lang="en-GB" u="sng" dirty="0"/>
              <a:t>Attainment target 2</a:t>
            </a:r>
            <a:r>
              <a:rPr lang="en-GB" dirty="0"/>
              <a:t>- Pupils identify what influences them, making links between aspects of their own and others’ experiences.  Children study the 10 commandments and discuss if this has any influence on their choices in life. (C3) Compare Siddhartha’s feelings when he discovered sadness outside the palace to a personal feeling of dissatisfaction and use what they have learned to think of a way to respond positively to this dissatisfaction. Explore how our own actions can affect others in different parts of the world. (C2)</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6962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3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r>
              <a:rPr lang="en-GB"/>
              <a:t>We </a:t>
            </a:r>
            <a:r>
              <a:rPr lang="en-GB" dirty="0"/>
              <a:t>hope this information will help you understand the expectations for Year 3.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telephone contact.</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0</TotalTime>
  <Words>4383</Words>
  <Application>Microsoft Office PowerPoint</Application>
  <PresentationFormat>On-screen Show (4:3)</PresentationFormat>
  <Paragraphs>480</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Century Gothic</vt:lpstr>
      <vt:lpstr>Symbol</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3 Expectations</vt:lpstr>
      <vt:lpstr>Assessing Writing  Meeting Year 3 Expectations</vt:lpstr>
      <vt:lpstr>Assessing Spoken Language   Meeting Year 3 Expectations</vt:lpstr>
      <vt:lpstr>Assessing Reading Exceeding Year 3 Expectations</vt:lpstr>
      <vt:lpstr>Assessing Writing  Exceeding Year 3 Expectations</vt:lpstr>
      <vt:lpstr>Assessing Spoken Language   Exceeding Year 3 Expectations</vt:lpstr>
      <vt:lpstr>   Assessing Mathematics  Meeting Year 3 Expectations</vt:lpstr>
      <vt:lpstr> Assessing Mathematics  Exceeding Year 3 Expectations</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Lee Garratt</cp:lastModifiedBy>
  <cp:revision>59</cp:revision>
  <cp:lastPrinted>2016-03-16T09:15:23Z</cp:lastPrinted>
  <dcterms:created xsi:type="dcterms:W3CDTF">2015-06-29T08:49:16Z</dcterms:created>
  <dcterms:modified xsi:type="dcterms:W3CDTF">2022-09-11T19:18:48Z</dcterms:modified>
</cp:coreProperties>
</file>