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D4D6"/>
    <a:srgbClr val="33CCCB"/>
    <a:srgbClr val="D07F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671"/>
    <p:restoredTop sz="94846"/>
  </p:normalViewPr>
  <p:slideViewPr>
    <p:cSldViewPr snapToGrid="0" snapToObjects="1">
      <p:cViewPr varScale="1">
        <p:scale>
          <a:sx n="78" d="100"/>
          <a:sy n="78" d="100"/>
        </p:scale>
        <p:origin x="121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6CD86D-CAF1-1841-90B1-3B6BB04FDF98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841FF-61D9-4E41-B69E-B0B1C8ACB9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248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2841FF-61D9-4E41-B69E-B0B1C8ACB94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58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7EF31-4C2D-9945-B116-3593CAB55E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88542-F910-5A40-BF00-A3A920C909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C41035-D6A1-7442-B3B6-11DF09EB2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1EB8E-B24B-4841-B0D3-4AC4FA7B2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97021B-98D6-414C-921D-CFD52AD23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858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9F927-8B46-2E47-8DA6-6E45AD1F1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6E9AC-CFF4-A74F-BCF8-896D3EF46D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13B989-9B28-F34F-921A-F98B49755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A31E6-3994-4F4E-B818-E35E04F32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91B52-5662-3647-B623-53190A3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758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F956E-7149-C344-B90C-49F2061C6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5FBA15-982F-8D45-B8B1-BA7431A4E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CC6D3-BFF9-D74E-A5D7-252193C9D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9B2D44-9DD4-EB46-BD4C-8F3509457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7E53B2-E77A-C74B-A7A3-1999CBC12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232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4CDEF-0E2B-2045-A754-BD8B21672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39690-7C31-0941-AE7D-4FFCE1D7FF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BB3D23-87C1-8C42-8853-776A85C01B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D75601-9434-C047-A57D-649CE9AC9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D42931-739A-F647-A685-E1FAAB24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A57BEE-DD29-3F41-8155-95245F1D1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474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479F0-356F-8247-A505-5696FE631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B71025-A02C-E049-95C3-813AC0FEF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CD58B6-58DF-6040-98C5-5B78220B99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DA7784-AB1B-A24A-8175-FB4E3FC25A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DCD40B-8A9F-0641-948C-1CA54B63F3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1CBDF0-CE68-6944-B26F-D2CE7CE4A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B204E8-262B-4E4A-B56F-DB6C20FA6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7C91D-D503-554E-8B70-CB07DE65A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429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4BAC1-1768-104A-A971-BCADEC232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82CCC4-03FA-5C4F-AE36-4DA56B61E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0AF96D-2071-F342-86F3-1B930F6C5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42AFA3-940D-6C44-8BB4-96F4A4B42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25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9AAE36-0984-9A4E-A8D0-A5DDE67AF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6995F9-22FE-EA48-BB54-780107608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520D6F-33DC-C54A-A4DF-1B55FAC5B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588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57ED8-1C26-914E-8A71-D87D820BF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FC0FFC-AAA8-264A-BDEB-E8B5B7F06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4B39C-0C44-594D-9A34-0385C15818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661831-15A0-B942-8B91-B5DE4AEB5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493D3F-16C4-8A44-82B8-CA45289C3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2A3C84-C9C7-FA46-9AF0-97B383463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738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AAC03-94DF-E049-8F2F-77508BA79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D9708-4A8B-D34D-B212-861EBF519F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DCE3F1-FDE5-CC46-B703-818A72FC4E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9A5ACF-DE4D-B14B-A3A5-0F530F40B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C831A1-8D8A-D746-A812-8A55ABB66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7806F3-B4C6-6D4B-9745-5AAD00D3A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895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FFF75-C367-524C-80F9-1DA2E3154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993A0B-DA85-F74B-96BB-BCE22BFE41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AD27D0-88B8-034A-B211-5862D208B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E55EE2-6B17-CD49-BE2B-CC19300E1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40AAF3-1333-AE44-A865-5990D2F16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260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20F223-1C10-3848-93F3-063A6523D9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821CC9-E5FF-184A-A9D0-15816914AC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AF1EF7-9081-C643-8BD0-5864AAD24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E7821-7EE0-CA4C-969E-E246FB732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B4BBA4-D54A-F04A-8581-660EC4C65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18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8C7775-4EFF-C940-A8DD-3CCBB4C5A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DAED65-4AEB-D641-AB17-7050B31212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8CE16-35D6-C047-B0AD-F568A10490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9D5E0-E215-7840-B722-7FFE537826F4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C111B-7B70-4141-AFB0-324586BB4E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89B4EB-21D1-5F48-ACA5-9917C5509B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366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9.png"/><Relationship Id="rId5" Type="http://schemas.openxmlformats.org/officeDocument/2006/relationships/image" Target="../media/image3.jp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6F7B741-E7C4-FF4F-9B37-86E243B3DAC7}"/>
              </a:ext>
            </a:extLst>
          </p:cNvPr>
          <p:cNvSpPr/>
          <p:nvPr/>
        </p:nvSpPr>
        <p:spPr>
          <a:xfrm>
            <a:off x="180287" y="106427"/>
            <a:ext cx="3173224" cy="564543"/>
          </a:xfrm>
          <a:prstGeom prst="roundRect">
            <a:avLst>
              <a:gd name="adj" fmla="val 31421"/>
            </a:avLst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Arial Rounded MT Bold" panose="020F0704030504030204" pitchFamily="34" charset="77"/>
              </a:rPr>
              <a:t>Year 2 Knowledge Organiser</a:t>
            </a:r>
            <a:br>
              <a:rPr lang="en-GB" sz="1600" dirty="0">
                <a:latin typeface="Arial Rounded MT Bold" panose="020F0704030504030204" pitchFamily="34" charset="77"/>
              </a:rPr>
            </a:br>
            <a:r>
              <a:rPr lang="en-GB" sz="1600" dirty="0">
                <a:latin typeface="Arial Rounded MT Bold" panose="020F0704030504030204" pitchFamily="34" charset="77"/>
              </a:rPr>
              <a:t>Unit: </a:t>
            </a:r>
            <a:r>
              <a:rPr lang="en-GB" sz="14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Habitats Around the World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B46A1BD-2E01-B543-A580-F87A0A3BD9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1754817"/>
              </p:ext>
            </p:extLst>
          </p:nvPr>
        </p:nvGraphicFramePr>
        <p:xfrm>
          <a:off x="7063740" y="115656"/>
          <a:ext cx="4917526" cy="60451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7526">
                  <a:extLst>
                    <a:ext uri="{9D8B030D-6E8A-4147-A177-3AD203B41FA5}">
                      <a16:colId xmlns:a16="http://schemas.microsoft.com/office/drawing/2014/main" val="2519945507"/>
                    </a:ext>
                  </a:extLst>
                </a:gridCol>
              </a:tblGrid>
              <a:tr h="37583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rial Rounded MT Bold" panose="020F0704030504030204" pitchFamily="34" charset="77"/>
                        </a:rPr>
                        <a:t>What is a microhabitat?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9910194"/>
                  </a:ext>
                </a:extLst>
              </a:tr>
              <a:tr h="1767758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Microhabitats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are very small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habitats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where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minibeasts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may live. </a:t>
                      </a:r>
                      <a:endParaRPr lang="en-GB" sz="1200" dirty="0">
                        <a:effectLst/>
                        <a:latin typeface="Arial Rounded MT Bold" panose="020F0704030504030204" pitchFamily="34" charset="7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Examples of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microhabitats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include under stones, in grass, under fallen leaves and in the soil. </a:t>
                      </a:r>
                      <a:endParaRPr lang="en-GB" sz="1200" dirty="0">
                        <a:effectLst/>
                        <a:latin typeface="Arial Rounded MT Bold" panose="020F0704030504030204" pitchFamily="34" charset="7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Minibeasts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that can be found there include worms, snails, ants, centipedes, millipedes, and butterflies and they help to keep the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microhabitat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healthy. </a:t>
                      </a:r>
                      <a:endParaRPr lang="en-GB" sz="1200" dirty="0">
                        <a:effectLst/>
                        <a:latin typeface="Arial Rounded MT Bold" panose="020F0704030504030204" pitchFamily="34" charset="7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Minibeasts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are able to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survive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in their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habitats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because they can find the things they need to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survive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there, such as food and water. For example, caterpillars can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survive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on leaves as they give them food.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Arial Rounded MT Bold" panose="020F0704030504030204" pitchFamily="34" charset="77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Arial Rounded MT Bold" panose="020F0704030504030204" pitchFamily="34" charset="77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314442"/>
                  </a:ext>
                </a:extLst>
              </a:tr>
              <a:tr h="2233374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Animals and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plants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depend on each other to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survive.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For example, worms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depend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on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plants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because they feed on dead leaves, but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plants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depend on worms who make the soil healthy by digging holes and allowing air in. </a:t>
                      </a:r>
                      <a:endParaRPr lang="en-GB" sz="1200" dirty="0">
                        <a:effectLst/>
                        <a:latin typeface="Arial Rounded MT Bold" panose="020F0704030504030204" pitchFamily="34" charset="7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Birds also need worms because they eat them. Worms are a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source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of food for birds. </a:t>
                      </a:r>
                      <a:endParaRPr lang="en-GB" sz="1200" dirty="0">
                        <a:effectLst/>
                        <a:latin typeface="Arial Rounded MT Bold" panose="020F0704030504030204" pitchFamily="34" charset="7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This called a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food chain. </a:t>
                      </a:r>
                      <a:endParaRPr lang="en-GB" sz="1200" dirty="0">
                        <a:effectLst/>
                        <a:latin typeface="Arial Rounded MT Bold" panose="020F0704030504030204" pitchFamily="34" charset="7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If there were no worms, there would be less </a:t>
                      </a:r>
                      <a:endParaRPr lang="en-GB" sz="1200" dirty="0">
                        <a:effectLst/>
                        <a:latin typeface="Arial Rounded MT Bold" panose="020F0704030504030204" pitchFamily="34" charset="7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birds as there would be more competition for food. The soil would not be as healthy without worms. </a:t>
                      </a:r>
                      <a:endParaRPr lang="en-GB" sz="1200" dirty="0">
                        <a:effectLst/>
                        <a:latin typeface="Arial Rounded MT Bold" panose="020F0704030504030204" pitchFamily="34" charset="77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All living things (or things that were once living) have a part to play in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food chains.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Without them, other animals and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plants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Arial Rounded MT Bold" panose="020F0704030504030204" pitchFamily="34" charset="77"/>
                          <a:ea typeface="+mn-ea"/>
                          <a:cs typeface="+mn-cs"/>
                        </a:rPr>
                        <a:t>may not be able to survive.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Arial Rounded MT Bold" panose="020F0704030504030204" pitchFamily="34" charset="77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Arial Rounded MT Bold" panose="020F0704030504030204" pitchFamily="34" charset="77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Arial Rounded MT Bold" panose="020F0704030504030204" pitchFamily="34" charset="77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Arial Rounded MT Bold" panose="020F0704030504030204" pitchFamily="34" charset="77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9159433"/>
                  </a:ext>
                </a:extLst>
              </a:tr>
            </a:tbl>
          </a:graphicData>
        </a:graphic>
      </p:graphicFrame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41C0EE7A-18B9-BE43-B900-4EC6E1601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32777"/>
            <a:ext cx="4114800" cy="365125"/>
          </a:xfrm>
        </p:spPr>
        <p:txBody>
          <a:bodyPr/>
          <a:lstStyle/>
          <a:p>
            <a:r>
              <a:rPr lang="en-GB" sz="10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Copyright - Developing Experts Ltd. 2020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310AE39-CB15-794F-AB6E-5D2D8A301D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2968" y="6244046"/>
            <a:ext cx="498298" cy="498298"/>
          </a:xfrm>
          <a:prstGeom prst="rect">
            <a:avLst/>
          </a:prstGeom>
        </p:spPr>
      </p:pic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7898F359-A27D-044F-9661-9173C34E8BEB}"/>
              </a:ext>
            </a:extLst>
          </p:cNvPr>
          <p:cNvSpPr/>
          <p:nvPr/>
        </p:nvSpPr>
        <p:spPr>
          <a:xfrm>
            <a:off x="210734" y="757960"/>
            <a:ext cx="3173223" cy="2150703"/>
          </a:xfrm>
          <a:prstGeom prst="roundRect">
            <a:avLst>
              <a:gd name="adj" fmla="val 4639"/>
            </a:avLst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  <a:p>
            <a:endParaRPr lang="en-GB" sz="1300" u="sng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r>
              <a:rPr lang="en-GB" sz="1300" u="sng" dirty="0">
                <a:solidFill>
                  <a:schemeClr val="tx1"/>
                </a:solidFill>
                <a:latin typeface="Arial Rounded MT Bold" panose="020F0704030504030204" pitchFamily="34" charset="77"/>
              </a:rPr>
              <a:t>Unit Lessons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b="1" dirty="0">
                <a:latin typeface="Arial Rounded MT Bold" panose="020F0704030504030204" pitchFamily="34" charset="77"/>
              </a:rPr>
              <a:t>Know that living things live in environments to which they are suited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Appreciate that environments are constantly changing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bg1"/>
                </a:solidFill>
                <a:latin typeface="Arial Rounded MT Bold" panose="020F0704030504030204" pitchFamily="34" charset="77"/>
              </a:rPr>
              <a:t>Describe life in the ocean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Appreciate the dangers of ocean life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bg1"/>
                </a:solidFill>
                <a:latin typeface="Arial Rounded MT Bold" panose="020F0704030504030204" pitchFamily="34" charset="77"/>
              </a:rPr>
              <a:t>Explore the Arctic and Antarctic habitat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Explore the rainforest and its problems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bg1"/>
                </a:solidFill>
                <a:latin typeface="Arial Rounded MT Bold" panose="020F0704030504030204" pitchFamily="34" charset="77"/>
              </a:rPr>
              <a:t>Understand desert, underground and ocean habitats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  <a:p>
            <a:pPr algn="ctr"/>
            <a:endParaRPr lang="en-GB" sz="1400" dirty="0">
              <a:solidFill>
                <a:schemeClr val="bg1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F23DBAB-C60D-4149-8CC0-80842B4AF628}"/>
              </a:ext>
            </a:extLst>
          </p:cNvPr>
          <p:cNvSpPr/>
          <p:nvPr/>
        </p:nvSpPr>
        <p:spPr>
          <a:xfrm>
            <a:off x="3515060" y="142911"/>
            <a:ext cx="2982737" cy="523220"/>
          </a:xfrm>
          <a:prstGeom prst="rect">
            <a:avLst/>
          </a:prstGeom>
          <a:solidFill>
            <a:srgbClr val="33CCCB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Rounded MT Bold" panose="020F0704030504030204" pitchFamily="34" charset="77"/>
              </a:rPr>
              <a:t>Did you know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F0670D-E89B-474F-A5FD-0B0004769930}"/>
              </a:ext>
            </a:extLst>
          </p:cNvPr>
          <p:cNvSpPr/>
          <p:nvPr/>
        </p:nvSpPr>
        <p:spPr>
          <a:xfrm rot="541544">
            <a:off x="6444027" y="143333"/>
            <a:ext cx="426720" cy="584775"/>
          </a:xfrm>
          <a:prstGeom prst="rect">
            <a:avLst/>
          </a:prstGeom>
          <a:solidFill>
            <a:srgbClr val="33CCCB"/>
          </a:solidFill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33CCCB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Rounded MT Bold" panose="020F0704030504030204" pitchFamily="34" charset="77"/>
              </a:rPr>
              <a:t>?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16F3D089-06E9-444C-838B-21CD37B86A53}"/>
              </a:ext>
            </a:extLst>
          </p:cNvPr>
          <p:cNvSpPr/>
          <p:nvPr/>
        </p:nvSpPr>
        <p:spPr>
          <a:xfrm>
            <a:off x="3515061" y="780980"/>
            <a:ext cx="3398914" cy="887359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A </a:t>
            </a:r>
            <a:r>
              <a:rPr lang="en-GB" sz="11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habitat </a:t>
            </a:r>
            <a:r>
              <a:rPr lang="en-GB" sz="11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is a place where living things, such as animals and </a:t>
            </a:r>
            <a:r>
              <a:rPr lang="en-GB" sz="11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plants</a:t>
            </a:r>
            <a:r>
              <a:rPr lang="en-GB" sz="11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, can find all of the things they need to </a:t>
            </a:r>
            <a:r>
              <a:rPr lang="en-GB" sz="11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survive</a:t>
            </a:r>
            <a:r>
              <a:rPr lang="en-GB" sz="11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. This includes food, water, air, space to move and grow and some shelter. </a:t>
            </a:r>
            <a:endParaRPr lang="en-GB" sz="1100" dirty="0">
              <a:solidFill>
                <a:schemeClr val="tx1"/>
              </a:solidFill>
              <a:effectLst/>
              <a:latin typeface="Arial Rounded MT Bold" panose="020F0704030504030204" pitchFamily="34" charset="77"/>
            </a:endParaRP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49EE0715-0C76-A043-A912-57ACF09F2212}"/>
              </a:ext>
            </a:extLst>
          </p:cNvPr>
          <p:cNvSpPr/>
          <p:nvPr/>
        </p:nvSpPr>
        <p:spPr>
          <a:xfrm>
            <a:off x="3515060" y="1763393"/>
            <a:ext cx="3398914" cy="425283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Some </a:t>
            </a:r>
            <a:r>
              <a:rPr lang="en-GB" sz="11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habitats </a:t>
            </a:r>
            <a:r>
              <a:rPr lang="en-GB" sz="11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are large, like the ocean, and some are very small, such as under a log. </a:t>
            </a:r>
            <a:endParaRPr lang="en-GB" sz="1100" dirty="0">
              <a:solidFill>
                <a:schemeClr val="tx1"/>
              </a:solidFill>
              <a:effectLst/>
              <a:latin typeface="Arial Rounded MT Bold" panose="020F0704030504030204" pitchFamily="34" charset="77"/>
            </a:endParaRP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C9B253F6-B7ED-9845-AAEF-285F2A2E524A}"/>
              </a:ext>
            </a:extLst>
          </p:cNvPr>
          <p:cNvSpPr/>
          <p:nvPr/>
        </p:nvSpPr>
        <p:spPr>
          <a:xfrm>
            <a:off x="3515060" y="2272067"/>
            <a:ext cx="3398914" cy="648432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Some </a:t>
            </a:r>
            <a:r>
              <a:rPr lang="en-GB" sz="11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habitats </a:t>
            </a:r>
            <a:r>
              <a:rPr lang="en-GB" sz="11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in our local area include the river and woodlands. Other habitats include the coast and the forest. </a:t>
            </a:r>
            <a:endParaRPr lang="en-GB" sz="1100" dirty="0">
              <a:solidFill>
                <a:schemeClr val="tx1"/>
              </a:solidFill>
              <a:effectLst/>
              <a:latin typeface="Arial Rounded MT Bold" panose="020F0704030504030204" pitchFamily="34" charset="77"/>
            </a:endParaRPr>
          </a:p>
        </p:txBody>
      </p:sp>
      <p:pic>
        <p:nvPicPr>
          <p:cNvPr id="3" name="Picture 2" descr="A picture containing nature, dark, person, looking&#10;&#10;Description automatically generated">
            <a:extLst>
              <a:ext uri="{FF2B5EF4-FFF2-40B4-BE49-F238E27FC236}">
                <a16:creationId xmlns:a16="http://schemas.microsoft.com/office/drawing/2014/main" id="{718A0E7A-FEE2-CE41-96A7-06218E4C25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252" y="3142834"/>
            <a:ext cx="6700722" cy="3350361"/>
          </a:xfrm>
          <a:prstGeom prst="rect">
            <a:avLst/>
          </a:prstGeom>
        </p:spPr>
      </p:pic>
      <p:pic>
        <p:nvPicPr>
          <p:cNvPr id="6" name="Picture 5" descr="A close up of a flower&#10;&#10;Description automatically generated">
            <a:extLst>
              <a:ext uri="{FF2B5EF4-FFF2-40B4-BE49-F238E27FC236}">
                <a16:creationId xmlns:a16="http://schemas.microsoft.com/office/drawing/2014/main" id="{62753F9A-A274-6C43-854A-8415D44D1C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7665" y="5419867"/>
            <a:ext cx="831428" cy="624929"/>
          </a:xfrm>
          <a:prstGeom prst="rect">
            <a:avLst/>
          </a:prstGeom>
        </p:spPr>
      </p:pic>
      <p:pic>
        <p:nvPicPr>
          <p:cNvPr id="9" name="Picture 8" descr="A rodent looking at the camera&#10;&#10;Description automatically generated">
            <a:extLst>
              <a:ext uri="{FF2B5EF4-FFF2-40B4-BE49-F238E27FC236}">
                <a16:creationId xmlns:a16="http://schemas.microsoft.com/office/drawing/2014/main" id="{E5B4A038-3948-3A49-8033-E16C4A85B3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54302" y="5419867"/>
            <a:ext cx="866141" cy="611394"/>
          </a:xfrm>
          <a:prstGeom prst="rect">
            <a:avLst/>
          </a:prstGeom>
        </p:spPr>
      </p:pic>
      <p:pic>
        <p:nvPicPr>
          <p:cNvPr id="11" name="Picture 10" descr="A snake with its mouth open&#10;&#10;Description automatically generated">
            <a:extLst>
              <a:ext uri="{FF2B5EF4-FFF2-40B4-BE49-F238E27FC236}">
                <a16:creationId xmlns:a16="http://schemas.microsoft.com/office/drawing/2014/main" id="{97C1A6C3-F5DA-6C45-9BF2-729943C41E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0683" y="5419867"/>
            <a:ext cx="922317" cy="613917"/>
          </a:xfrm>
          <a:prstGeom prst="rect">
            <a:avLst/>
          </a:prstGeom>
        </p:spPr>
      </p:pic>
      <p:pic>
        <p:nvPicPr>
          <p:cNvPr id="13" name="Picture 12" descr="A close up of an owl&#10;&#10;Description automatically generated">
            <a:extLst>
              <a:ext uri="{FF2B5EF4-FFF2-40B4-BE49-F238E27FC236}">
                <a16:creationId xmlns:a16="http://schemas.microsoft.com/office/drawing/2014/main" id="{E2CBED0C-7170-5C44-8F1C-229F29FCE4B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5605"/>
          <a:stretch/>
        </p:blipFill>
        <p:spPr>
          <a:xfrm>
            <a:off x="10783232" y="5419867"/>
            <a:ext cx="1027766" cy="612000"/>
          </a:xfrm>
          <a:prstGeom prst="rect">
            <a:avLst/>
          </a:prstGeom>
        </p:spPr>
      </p:pic>
      <p:sp>
        <p:nvSpPr>
          <p:cNvPr id="14" name="Right Arrow 13">
            <a:extLst>
              <a:ext uri="{FF2B5EF4-FFF2-40B4-BE49-F238E27FC236}">
                <a16:creationId xmlns:a16="http://schemas.microsoft.com/office/drawing/2014/main" id="{383B6C56-5AB0-5D44-982A-DC0EF6DD16FD}"/>
              </a:ext>
            </a:extLst>
          </p:cNvPr>
          <p:cNvSpPr/>
          <p:nvPr/>
        </p:nvSpPr>
        <p:spPr>
          <a:xfrm>
            <a:off x="8036979" y="5630731"/>
            <a:ext cx="325967" cy="203200"/>
          </a:xfrm>
          <a:prstGeom prst="rightArrow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38D4D6"/>
              </a:solidFill>
            </a:endParaRPr>
          </a:p>
        </p:txBody>
      </p:sp>
      <p:sp>
        <p:nvSpPr>
          <p:cNvPr id="24" name="Right Arrow 23">
            <a:extLst>
              <a:ext uri="{FF2B5EF4-FFF2-40B4-BE49-F238E27FC236}">
                <a16:creationId xmlns:a16="http://schemas.microsoft.com/office/drawing/2014/main" id="{551B1DEB-E648-2E4C-9BF2-7ECDA0795B2E}"/>
              </a:ext>
            </a:extLst>
          </p:cNvPr>
          <p:cNvSpPr/>
          <p:nvPr/>
        </p:nvSpPr>
        <p:spPr>
          <a:xfrm>
            <a:off x="9209685" y="5617755"/>
            <a:ext cx="325967" cy="203200"/>
          </a:xfrm>
          <a:prstGeom prst="rightArrow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38D4D6"/>
              </a:solidFill>
            </a:endParaRPr>
          </a:p>
        </p:txBody>
      </p:sp>
      <p:sp>
        <p:nvSpPr>
          <p:cNvPr id="25" name="Right Arrow 24">
            <a:extLst>
              <a:ext uri="{FF2B5EF4-FFF2-40B4-BE49-F238E27FC236}">
                <a16:creationId xmlns:a16="http://schemas.microsoft.com/office/drawing/2014/main" id="{84D28AAB-BE08-1A4E-89F9-35F018B0C663}"/>
              </a:ext>
            </a:extLst>
          </p:cNvPr>
          <p:cNvSpPr/>
          <p:nvPr/>
        </p:nvSpPr>
        <p:spPr>
          <a:xfrm>
            <a:off x="10457697" y="5624267"/>
            <a:ext cx="325967" cy="203200"/>
          </a:xfrm>
          <a:prstGeom prst="rightArrow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38D4D6"/>
              </a:solidFill>
            </a:endParaRPr>
          </a:p>
        </p:txBody>
      </p:sp>
      <p:pic>
        <p:nvPicPr>
          <p:cNvPr id="20" name="Picture 19" descr="A picture containing animal, mammal, white, outdoor&#10;&#10;Description automatically generated">
            <a:extLst>
              <a:ext uri="{FF2B5EF4-FFF2-40B4-BE49-F238E27FC236}">
                <a16:creationId xmlns:a16="http://schemas.microsoft.com/office/drawing/2014/main" id="{A62A8032-4B29-9F4A-89AD-37A7DE2229F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71604" y="2697159"/>
            <a:ext cx="864577" cy="648432"/>
          </a:xfrm>
          <a:prstGeom prst="rect">
            <a:avLst/>
          </a:prstGeom>
        </p:spPr>
      </p:pic>
      <p:pic>
        <p:nvPicPr>
          <p:cNvPr id="27" name="Picture 26" descr="A picture containing game, baseball, basketball&#10;&#10;Description automatically generated">
            <a:extLst>
              <a:ext uri="{FF2B5EF4-FFF2-40B4-BE49-F238E27FC236}">
                <a16:creationId xmlns:a16="http://schemas.microsoft.com/office/drawing/2014/main" id="{1D5825F3-2D33-AF4A-A98A-983D1160C4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07996" y="3148783"/>
            <a:ext cx="560434" cy="280217"/>
          </a:xfrm>
          <a:prstGeom prst="rect">
            <a:avLst/>
          </a:prstGeom>
        </p:spPr>
      </p:pic>
      <p:pic>
        <p:nvPicPr>
          <p:cNvPr id="29" name="Picture 28" descr="A picture containing animal, mammal, sitting, black&#10;&#10;Description automatically generated">
            <a:extLst>
              <a:ext uri="{FF2B5EF4-FFF2-40B4-BE49-F238E27FC236}">
                <a16:creationId xmlns:a16="http://schemas.microsoft.com/office/drawing/2014/main" id="{B7FB7477-A9DB-9A49-8BE5-4AE7A3F144C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825308" y="3160657"/>
            <a:ext cx="375916" cy="457453"/>
          </a:xfrm>
          <a:prstGeom prst="rect">
            <a:avLst/>
          </a:prstGeom>
        </p:spPr>
      </p:pic>
      <p:pic>
        <p:nvPicPr>
          <p:cNvPr id="32" name="Picture 31" descr="A picture containing light&#10;&#10;Description automatically generated">
            <a:extLst>
              <a:ext uri="{FF2B5EF4-FFF2-40B4-BE49-F238E27FC236}">
                <a16:creationId xmlns:a16="http://schemas.microsoft.com/office/drawing/2014/main" id="{E17E1BAA-4894-B742-86C0-FC3AB39DAC9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3573607" y="6167651"/>
            <a:ext cx="278409" cy="365126"/>
          </a:xfrm>
          <a:prstGeom prst="rect">
            <a:avLst/>
          </a:prstGeom>
        </p:spPr>
      </p:pic>
      <p:pic>
        <p:nvPicPr>
          <p:cNvPr id="34" name="Picture 33" descr="A picture containing light&#10;&#10;Description automatically generated">
            <a:extLst>
              <a:ext uri="{FF2B5EF4-FFF2-40B4-BE49-F238E27FC236}">
                <a16:creationId xmlns:a16="http://schemas.microsoft.com/office/drawing/2014/main" id="{56DF2C94-4352-D549-8125-F83E1BF063E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17703" y="6167651"/>
            <a:ext cx="506138" cy="420727"/>
          </a:xfrm>
          <a:prstGeom prst="rect">
            <a:avLst/>
          </a:prstGeom>
        </p:spPr>
      </p:pic>
      <p:pic>
        <p:nvPicPr>
          <p:cNvPr id="39" name="Picture 38" descr="A close up of a giraffe&#10;&#10;Description automatically generated">
            <a:extLst>
              <a:ext uri="{FF2B5EF4-FFF2-40B4-BE49-F238E27FC236}">
                <a16:creationId xmlns:a16="http://schemas.microsoft.com/office/drawing/2014/main" id="{AF05D4AD-B7D9-9148-AE50-C2C9A5288B2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10293" y="4222585"/>
            <a:ext cx="341723" cy="683443"/>
          </a:xfrm>
          <a:prstGeom prst="rect">
            <a:avLst/>
          </a:prstGeom>
        </p:spPr>
      </p:pic>
      <p:pic>
        <p:nvPicPr>
          <p:cNvPr id="41" name="Picture 40" descr="A close up of an animal&#10;&#10;Description automatically generated">
            <a:extLst>
              <a:ext uri="{FF2B5EF4-FFF2-40B4-BE49-F238E27FC236}">
                <a16:creationId xmlns:a16="http://schemas.microsoft.com/office/drawing/2014/main" id="{1F671E1B-1EE3-BC47-B9ED-F81E54BE129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773460" y="3974885"/>
            <a:ext cx="429914" cy="431262"/>
          </a:xfrm>
          <a:prstGeom prst="rect">
            <a:avLst/>
          </a:prstGeom>
        </p:spPr>
      </p:pic>
      <p:pic>
        <p:nvPicPr>
          <p:cNvPr id="43" name="Picture 42" descr="A picture containing table, dark, sitting, pair&#10;&#10;Description automatically generated">
            <a:extLst>
              <a:ext uri="{FF2B5EF4-FFF2-40B4-BE49-F238E27FC236}">
                <a16:creationId xmlns:a16="http://schemas.microsoft.com/office/drawing/2014/main" id="{96E3D154-C096-B24B-BC83-B661EC4FCBE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766899" y="4070911"/>
            <a:ext cx="995127" cy="497564"/>
          </a:xfrm>
          <a:prstGeom prst="rect">
            <a:avLst/>
          </a:prstGeom>
        </p:spPr>
      </p:pic>
      <p:pic>
        <p:nvPicPr>
          <p:cNvPr id="45" name="Picture 44" descr="A picture containing dark, computer, mouse, keyboard&#10;&#10;Description automatically generated">
            <a:extLst>
              <a:ext uri="{FF2B5EF4-FFF2-40B4-BE49-F238E27FC236}">
                <a16:creationId xmlns:a16="http://schemas.microsoft.com/office/drawing/2014/main" id="{ACBD6555-1135-8547-A54D-E31820628E5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4602523">
            <a:off x="247624" y="4158767"/>
            <a:ext cx="578609" cy="321851"/>
          </a:xfrm>
          <a:prstGeom prst="rect">
            <a:avLst/>
          </a:prstGeom>
        </p:spPr>
      </p:pic>
      <p:pic>
        <p:nvPicPr>
          <p:cNvPr id="47" name="Picture 46" descr="A picture containing shirt&#10;&#10;Description automatically generated">
            <a:extLst>
              <a:ext uri="{FF2B5EF4-FFF2-40B4-BE49-F238E27FC236}">
                <a16:creationId xmlns:a16="http://schemas.microsoft.com/office/drawing/2014/main" id="{B4DCD926-512E-A342-AB35-83A0D717A865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165271" y="4322900"/>
            <a:ext cx="445154" cy="343603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8830B10F-D1CF-6049-BFD7-E20402A8DEE9}"/>
              </a:ext>
            </a:extLst>
          </p:cNvPr>
          <p:cNvSpPr txBox="1"/>
          <p:nvPr/>
        </p:nvSpPr>
        <p:spPr>
          <a:xfrm>
            <a:off x="3048000" y="326338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1" i="0" dirty="0">
                <a:solidFill>
                  <a:srgbClr val="333333"/>
                </a:solidFill>
                <a:effectLst/>
                <a:latin typeface="proxima-soft"/>
              </a:rPr>
              <a:t>Everyday Materials</a:t>
            </a:r>
          </a:p>
        </p:txBody>
      </p:sp>
    </p:spTree>
    <p:extLst>
      <p:ext uri="{BB962C8B-B14F-4D97-AF65-F5344CB8AC3E}">
        <p14:creationId xmlns:p14="http://schemas.microsoft.com/office/powerpoint/2010/main" val="3955060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2543</TotalTime>
  <Words>391</Words>
  <Application>Microsoft Office PowerPoint</Application>
  <PresentationFormat>Widescreen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Rounded MT Bold</vt:lpstr>
      <vt:lpstr>Calibri</vt:lpstr>
      <vt:lpstr>Calibri Light</vt:lpstr>
      <vt:lpstr>proxima-soft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Usher</dc:creator>
  <cp:lastModifiedBy>donna wilson</cp:lastModifiedBy>
  <cp:revision>59</cp:revision>
  <cp:lastPrinted>2019-03-19T11:41:17Z</cp:lastPrinted>
  <dcterms:created xsi:type="dcterms:W3CDTF">2019-02-26T09:29:27Z</dcterms:created>
  <dcterms:modified xsi:type="dcterms:W3CDTF">2023-02-26T12:19:11Z</dcterms:modified>
</cp:coreProperties>
</file>