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0C1E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23C814-E35A-406F-A787-7D3D72B0DD71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5858F5-F472-4308-A651-D541B29ECE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38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5858F5-F472-4308-A651-D541B29ECEE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381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5858F5-F472-4308-A651-D541B29ECEE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393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8586215" y="6338316"/>
            <a:ext cx="558165" cy="520065"/>
          </a:xfrm>
          <a:custGeom>
            <a:avLst/>
            <a:gdLst/>
            <a:ahLst/>
            <a:cxnLst/>
            <a:rect l="l" t="t" r="r" b="b"/>
            <a:pathLst>
              <a:path w="558165" h="520065">
                <a:moveTo>
                  <a:pt x="557783" y="0"/>
                </a:moveTo>
                <a:lnTo>
                  <a:pt x="0" y="0"/>
                </a:lnTo>
                <a:lnTo>
                  <a:pt x="0" y="519684"/>
                </a:lnTo>
                <a:lnTo>
                  <a:pt x="557783" y="519684"/>
                </a:lnTo>
                <a:lnTo>
                  <a:pt x="557783" y="454723"/>
                </a:lnTo>
                <a:lnTo>
                  <a:pt x="84074" y="454723"/>
                </a:lnTo>
                <a:lnTo>
                  <a:pt x="84074" y="64960"/>
                </a:lnTo>
                <a:lnTo>
                  <a:pt x="557783" y="64960"/>
                </a:lnTo>
                <a:lnTo>
                  <a:pt x="557783" y="0"/>
                </a:lnTo>
                <a:close/>
              </a:path>
              <a:path w="558165" h="520065">
                <a:moveTo>
                  <a:pt x="557783" y="64960"/>
                </a:moveTo>
                <a:lnTo>
                  <a:pt x="84074" y="64960"/>
                </a:lnTo>
                <a:lnTo>
                  <a:pt x="473709" y="259842"/>
                </a:lnTo>
                <a:lnTo>
                  <a:pt x="84074" y="454723"/>
                </a:lnTo>
                <a:lnTo>
                  <a:pt x="557783" y="454723"/>
                </a:lnTo>
                <a:lnTo>
                  <a:pt x="557783" y="64960"/>
                </a:lnTo>
                <a:close/>
              </a:path>
            </a:pathLst>
          </a:custGeom>
          <a:solidFill>
            <a:srgbClr val="FFC000">
              <a:alpha val="7803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8670289" y="6403276"/>
            <a:ext cx="389890" cy="389890"/>
          </a:xfrm>
          <a:custGeom>
            <a:avLst/>
            <a:gdLst/>
            <a:ahLst/>
            <a:cxnLst/>
            <a:rect l="l" t="t" r="r" b="b"/>
            <a:pathLst>
              <a:path w="389890" h="389890">
                <a:moveTo>
                  <a:pt x="0" y="0"/>
                </a:moveTo>
                <a:lnTo>
                  <a:pt x="0" y="389763"/>
                </a:lnTo>
                <a:lnTo>
                  <a:pt x="389635" y="194881"/>
                </a:lnTo>
                <a:lnTo>
                  <a:pt x="0" y="0"/>
                </a:lnTo>
                <a:close/>
              </a:path>
            </a:pathLst>
          </a:custGeom>
          <a:solidFill>
            <a:srgbClr val="997300">
              <a:alpha val="7803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8670289" y="6403276"/>
            <a:ext cx="389890" cy="389890"/>
          </a:xfrm>
          <a:custGeom>
            <a:avLst/>
            <a:gdLst/>
            <a:ahLst/>
            <a:cxnLst/>
            <a:rect l="l" t="t" r="r" b="b"/>
            <a:pathLst>
              <a:path w="389890" h="389890">
                <a:moveTo>
                  <a:pt x="389635" y="194881"/>
                </a:moveTo>
                <a:lnTo>
                  <a:pt x="0" y="389763"/>
                </a:lnTo>
                <a:lnTo>
                  <a:pt x="0" y="0"/>
                </a:lnTo>
                <a:lnTo>
                  <a:pt x="389635" y="194881"/>
                </a:lnTo>
                <a:close/>
              </a:path>
            </a:pathLst>
          </a:custGeom>
          <a:ln w="12191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586215" y="6338316"/>
            <a:ext cx="558165" cy="520065"/>
          </a:xfrm>
          <a:custGeom>
            <a:avLst/>
            <a:gdLst/>
            <a:ahLst/>
            <a:cxnLst/>
            <a:rect l="l" t="t" r="r" b="b"/>
            <a:pathLst>
              <a:path w="558165" h="520065">
                <a:moveTo>
                  <a:pt x="0" y="519684"/>
                </a:moveTo>
                <a:lnTo>
                  <a:pt x="557783" y="519684"/>
                </a:lnTo>
                <a:lnTo>
                  <a:pt x="557783" y="0"/>
                </a:lnTo>
                <a:lnTo>
                  <a:pt x="0" y="0"/>
                </a:lnTo>
                <a:lnTo>
                  <a:pt x="0" y="519684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30679" y="1218641"/>
            <a:ext cx="4882641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1634" y="1911222"/>
            <a:ext cx="7780731" cy="3043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2240513"/>
            <a:ext cx="9184006" cy="9119615"/>
            <a:chOff x="-39625" y="638556"/>
            <a:chExt cx="9184006" cy="9119615"/>
          </a:xfrm>
        </p:grpSpPr>
        <p:sp>
          <p:nvSpPr>
            <p:cNvPr id="3" name="object 3"/>
            <p:cNvSpPr/>
            <p:nvPr/>
          </p:nvSpPr>
          <p:spPr>
            <a:xfrm>
              <a:off x="8586216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557783" y="0"/>
                  </a:moveTo>
                  <a:lnTo>
                    <a:pt x="0" y="0"/>
                  </a:lnTo>
                  <a:lnTo>
                    <a:pt x="0" y="519684"/>
                  </a:lnTo>
                  <a:lnTo>
                    <a:pt x="557783" y="519684"/>
                  </a:lnTo>
                  <a:lnTo>
                    <a:pt x="557783" y="454723"/>
                  </a:lnTo>
                  <a:lnTo>
                    <a:pt x="84074" y="454723"/>
                  </a:lnTo>
                  <a:lnTo>
                    <a:pt x="84074" y="64960"/>
                  </a:lnTo>
                  <a:lnTo>
                    <a:pt x="557783" y="64960"/>
                  </a:lnTo>
                  <a:lnTo>
                    <a:pt x="557783" y="0"/>
                  </a:lnTo>
                  <a:close/>
                </a:path>
                <a:path w="558165" h="520065">
                  <a:moveTo>
                    <a:pt x="557783" y="64960"/>
                  </a:moveTo>
                  <a:lnTo>
                    <a:pt x="84074" y="64960"/>
                  </a:lnTo>
                  <a:lnTo>
                    <a:pt x="473709" y="259842"/>
                  </a:lnTo>
                  <a:lnTo>
                    <a:pt x="84074" y="454723"/>
                  </a:lnTo>
                  <a:lnTo>
                    <a:pt x="557783" y="454723"/>
                  </a:lnTo>
                  <a:lnTo>
                    <a:pt x="557783" y="64960"/>
                  </a:lnTo>
                  <a:close/>
                </a:path>
              </a:pathLst>
            </a:custGeom>
            <a:solidFill>
              <a:srgbClr val="FFC0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670290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0" y="0"/>
                  </a:moveTo>
                  <a:lnTo>
                    <a:pt x="0" y="389763"/>
                  </a:lnTo>
                  <a:lnTo>
                    <a:pt x="389635" y="1948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73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670290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389635" y="194881"/>
                  </a:moveTo>
                  <a:lnTo>
                    <a:pt x="0" y="389763"/>
                  </a:lnTo>
                  <a:lnTo>
                    <a:pt x="0" y="0"/>
                  </a:lnTo>
                  <a:lnTo>
                    <a:pt x="389635" y="194881"/>
                  </a:lnTo>
                  <a:close/>
                </a:path>
              </a:pathLst>
            </a:custGeom>
            <a:ln w="12191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586216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0" y="519684"/>
                  </a:moveTo>
                  <a:lnTo>
                    <a:pt x="557783" y="519684"/>
                  </a:lnTo>
                  <a:lnTo>
                    <a:pt x="557783" y="0"/>
                  </a:lnTo>
                  <a:lnTo>
                    <a:pt x="0" y="0"/>
                  </a:lnTo>
                  <a:lnTo>
                    <a:pt x="0" y="519684"/>
                  </a:lnTo>
                  <a:close/>
                </a:path>
              </a:pathLst>
            </a:custGeom>
            <a:ln w="12192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9625" y="2918461"/>
              <a:ext cx="9144000" cy="683971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96200" y="638556"/>
              <a:ext cx="780288" cy="84124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15311" y="661415"/>
              <a:ext cx="4834128" cy="922019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765928AF-F192-4105-881F-A3E72D17C6CA}"/>
              </a:ext>
            </a:extLst>
          </p:cNvPr>
          <p:cNvSpPr txBox="1"/>
          <p:nvPr/>
        </p:nvSpPr>
        <p:spPr>
          <a:xfrm>
            <a:off x="1905000" y="685800"/>
            <a:ext cx="54864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rgbClr val="E30C1E"/>
                </a:solidFill>
              </a:rPr>
              <a:t>Year 6 SATs 2026</a:t>
            </a:r>
            <a:endParaRPr lang="en-GB" sz="4800" dirty="0">
              <a:solidFill>
                <a:srgbClr val="E30C1E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086EF33-3E04-4098-9BFE-FA2C19AC2170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7" t="12060" r="9347" b="11645"/>
          <a:stretch/>
        </p:blipFill>
        <p:spPr bwMode="auto">
          <a:xfrm>
            <a:off x="7239000" y="765543"/>
            <a:ext cx="1123950" cy="1032688"/>
          </a:xfrm>
          <a:prstGeom prst="ellipse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09600" y="609601"/>
            <a:ext cx="8077198" cy="5791334"/>
            <a:chOff x="815339" y="662939"/>
            <a:chExt cx="7513319" cy="5534153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5339" y="662939"/>
              <a:ext cx="7513319" cy="553364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33855" y="5498592"/>
              <a:ext cx="4610100" cy="698500"/>
            </a:xfrm>
            <a:custGeom>
              <a:avLst/>
              <a:gdLst/>
              <a:ahLst/>
              <a:cxnLst/>
              <a:rect l="l" t="t" r="r" b="b"/>
              <a:pathLst>
                <a:path w="4610100" h="698500">
                  <a:moveTo>
                    <a:pt x="4610100" y="0"/>
                  </a:moveTo>
                  <a:lnTo>
                    <a:pt x="0" y="0"/>
                  </a:lnTo>
                  <a:lnTo>
                    <a:pt x="0" y="697991"/>
                  </a:lnTo>
                  <a:lnTo>
                    <a:pt x="4610100" y="697991"/>
                  </a:lnTo>
                  <a:lnTo>
                    <a:pt x="46101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Graphic 6" descr="Close with solid fill">
            <a:extLst>
              <a:ext uri="{FF2B5EF4-FFF2-40B4-BE49-F238E27FC236}">
                <a16:creationId xmlns:a16="http://schemas.microsoft.com/office/drawing/2014/main" id="{353BD57C-DD1F-F03A-BFE3-87ED04858F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43800" y="5578255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81200" y="685800"/>
            <a:ext cx="559371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How</a:t>
            </a:r>
            <a:r>
              <a:rPr spc="-30" dirty="0"/>
              <a:t> </a:t>
            </a:r>
            <a:r>
              <a:rPr dirty="0"/>
              <a:t>do</a:t>
            </a:r>
            <a:r>
              <a:rPr spc="-25" dirty="0"/>
              <a:t> </a:t>
            </a:r>
            <a:r>
              <a:rPr dirty="0"/>
              <a:t>the</a:t>
            </a:r>
            <a:r>
              <a:rPr spc="-25" dirty="0"/>
              <a:t> </a:t>
            </a:r>
            <a:r>
              <a:rPr spc="-5" dirty="0"/>
              <a:t>tests</a:t>
            </a:r>
            <a:r>
              <a:rPr spc="-20" dirty="0"/>
              <a:t> </a:t>
            </a:r>
            <a:r>
              <a:rPr spc="-5" dirty="0"/>
              <a:t>take</a:t>
            </a:r>
            <a:r>
              <a:rPr spc="-25" dirty="0"/>
              <a:t> </a:t>
            </a:r>
            <a:r>
              <a:rPr spc="-5" dirty="0"/>
              <a:t>place?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9601" y="1345017"/>
            <a:ext cx="8060688" cy="485068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0353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 tests</a:t>
            </a:r>
            <a:r>
              <a:rPr sz="2400"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all</a:t>
            </a:r>
            <a:r>
              <a:rPr sz="24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take</a:t>
            </a:r>
            <a:r>
              <a:rPr sz="24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place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normal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school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time,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under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test </a:t>
            </a:r>
            <a:r>
              <a:rPr sz="2400" b="1" spc="-5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conditions.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Pupils</a:t>
            </a:r>
            <a:r>
              <a:rPr sz="24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will</a:t>
            </a:r>
            <a:r>
              <a:rPr sz="2400" b="1" spc="-6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not be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allowed</a:t>
            </a:r>
            <a:r>
              <a:rPr sz="2400" b="1" spc="-5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to talk</a:t>
            </a:r>
            <a:r>
              <a:rPr sz="24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to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each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other</a:t>
            </a:r>
            <a:r>
              <a:rPr lang="en-GB" sz="2400" b="1" dirty="0">
                <a:solidFill>
                  <a:srgbClr val="001F5F"/>
                </a:solidFill>
                <a:latin typeface="Arial"/>
                <a:cs typeface="Arial"/>
              </a:rPr>
              <a:t> or communicate in any way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during</a:t>
            </a:r>
            <a:r>
              <a:rPr sz="24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tests.</a:t>
            </a:r>
            <a:endParaRPr sz="2400" dirty="0">
              <a:latin typeface="Arial"/>
              <a:cs typeface="Arial"/>
            </a:endParaRPr>
          </a:p>
          <a:p>
            <a:pPr marL="355600" marR="1044575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completed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papers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are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sent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away</a:t>
            </a:r>
            <a:r>
              <a:rPr sz="2400" b="1" spc="-5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to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be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marked </a:t>
            </a:r>
            <a:r>
              <a:rPr sz="2400" b="1" spc="-5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externally.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Results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are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returned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to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school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40" dirty="0">
                <a:solidFill>
                  <a:srgbClr val="001F5F"/>
                </a:solidFill>
                <a:latin typeface="Arial"/>
                <a:cs typeface="Arial"/>
              </a:rPr>
              <a:t>July.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tests</a:t>
            </a:r>
            <a:r>
              <a:rPr sz="2400"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vary</a:t>
            </a:r>
            <a:r>
              <a:rPr sz="24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sz="2400" b="1" spc="-2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length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but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last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no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longer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than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60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minutes:</a:t>
            </a:r>
            <a:endParaRPr sz="2400" dirty="0">
              <a:latin typeface="Arial"/>
              <a:cs typeface="Arial"/>
            </a:endParaRPr>
          </a:p>
          <a:p>
            <a:pPr marL="495300" lvl="1" indent="-140335">
              <a:lnSpc>
                <a:spcPct val="100000"/>
              </a:lnSpc>
              <a:spcBef>
                <a:spcPts val="10"/>
              </a:spcBef>
              <a:buChar char="-"/>
              <a:tabLst>
                <a:tab pos="495934" algn="l"/>
              </a:tabLst>
            </a:pPr>
            <a:r>
              <a:rPr sz="2000" b="1" spc="-5" dirty="0">
                <a:solidFill>
                  <a:srgbClr val="6F2F9F"/>
                </a:solidFill>
                <a:latin typeface="Arial"/>
                <a:cs typeface="Arial"/>
              </a:rPr>
              <a:t>Reading:</a:t>
            </a:r>
            <a:r>
              <a:rPr sz="2000" b="1" spc="-25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4471C4"/>
                </a:solidFill>
                <a:latin typeface="Arial"/>
                <a:cs typeface="Arial"/>
              </a:rPr>
              <a:t>60</a:t>
            </a:r>
            <a:r>
              <a:rPr sz="2000" b="1" spc="-25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471C4"/>
                </a:solidFill>
                <a:latin typeface="Arial"/>
                <a:cs typeface="Arial"/>
              </a:rPr>
              <a:t>minutes</a:t>
            </a:r>
            <a:endParaRPr sz="2000" dirty="0">
              <a:latin typeface="Arial"/>
              <a:cs typeface="Arial"/>
            </a:endParaRPr>
          </a:p>
          <a:p>
            <a:pPr marL="495300" lvl="1" indent="-140335">
              <a:lnSpc>
                <a:spcPct val="100000"/>
              </a:lnSpc>
              <a:buChar char="-"/>
              <a:tabLst>
                <a:tab pos="495934" algn="l"/>
              </a:tabLst>
            </a:pPr>
            <a:r>
              <a:rPr sz="2000" b="1" spc="-20" dirty="0">
                <a:solidFill>
                  <a:srgbClr val="6F2F9F"/>
                </a:solidFill>
                <a:latin typeface="Arial"/>
                <a:cs typeface="Arial"/>
              </a:rPr>
              <a:t>Grammar,</a:t>
            </a:r>
            <a:r>
              <a:rPr sz="2000" b="1" dirty="0">
                <a:solidFill>
                  <a:srgbClr val="6F2F9F"/>
                </a:solidFill>
                <a:latin typeface="Arial"/>
                <a:cs typeface="Arial"/>
              </a:rPr>
              <a:t> Punctuation</a:t>
            </a:r>
            <a:r>
              <a:rPr sz="2000" b="1" spc="-10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6F2F9F"/>
                </a:solidFill>
                <a:latin typeface="Arial"/>
                <a:cs typeface="Arial"/>
              </a:rPr>
              <a:t>&amp; </a:t>
            </a:r>
            <a:r>
              <a:rPr sz="2000" b="1" spc="-15" dirty="0">
                <a:solidFill>
                  <a:srgbClr val="6F2F9F"/>
                </a:solidFill>
                <a:latin typeface="Arial"/>
                <a:cs typeface="Arial"/>
              </a:rPr>
              <a:t>Vocabulary:</a:t>
            </a:r>
            <a:r>
              <a:rPr sz="2000" b="1" spc="10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4471C4"/>
                </a:solidFill>
                <a:latin typeface="Arial"/>
                <a:cs typeface="Arial"/>
              </a:rPr>
              <a:t>45</a:t>
            </a:r>
            <a:r>
              <a:rPr sz="2000" b="1" spc="-15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471C4"/>
                </a:solidFill>
                <a:latin typeface="Arial"/>
                <a:cs typeface="Arial"/>
              </a:rPr>
              <a:t>minutes</a:t>
            </a:r>
            <a:endParaRPr sz="2000" dirty="0">
              <a:latin typeface="Arial"/>
              <a:cs typeface="Arial"/>
            </a:endParaRPr>
          </a:p>
          <a:p>
            <a:pPr marL="495300" lvl="1" indent="-140335">
              <a:lnSpc>
                <a:spcPct val="100000"/>
              </a:lnSpc>
              <a:buChar char="-"/>
              <a:tabLst>
                <a:tab pos="495934" algn="l"/>
              </a:tabLst>
            </a:pPr>
            <a:r>
              <a:rPr sz="2000" b="1" dirty="0">
                <a:solidFill>
                  <a:srgbClr val="6F2F9F"/>
                </a:solidFill>
                <a:latin typeface="Arial"/>
                <a:cs typeface="Arial"/>
              </a:rPr>
              <a:t>Spelling:</a:t>
            </a:r>
            <a:r>
              <a:rPr sz="2000" b="1" spc="-45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4471C4"/>
                </a:solidFill>
                <a:latin typeface="Arial"/>
                <a:cs typeface="Arial"/>
              </a:rPr>
              <a:t>15</a:t>
            </a:r>
            <a:r>
              <a:rPr sz="2000" b="1" spc="-35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471C4"/>
                </a:solidFill>
                <a:latin typeface="Arial"/>
                <a:cs typeface="Arial"/>
              </a:rPr>
              <a:t>minutes</a:t>
            </a:r>
            <a:endParaRPr sz="2000" dirty="0">
              <a:latin typeface="Arial"/>
              <a:cs typeface="Arial"/>
            </a:endParaRPr>
          </a:p>
          <a:p>
            <a:pPr marL="486409" lvl="1" indent="-131445">
              <a:lnSpc>
                <a:spcPts val="2155"/>
              </a:lnSpc>
              <a:buChar char="-"/>
              <a:tabLst>
                <a:tab pos="487045" algn="l"/>
              </a:tabLst>
            </a:pPr>
            <a:r>
              <a:rPr sz="2000" b="1" spc="-10" dirty="0">
                <a:solidFill>
                  <a:srgbClr val="6F2F9F"/>
                </a:solidFill>
                <a:latin typeface="Arial"/>
                <a:cs typeface="Arial"/>
              </a:rPr>
              <a:t>Arithmetic:</a:t>
            </a:r>
            <a:r>
              <a:rPr sz="2000" b="1" spc="35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4471C4"/>
                </a:solidFill>
                <a:latin typeface="Arial"/>
                <a:cs typeface="Arial"/>
              </a:rPr>
              <a:t>30</a:t>
            </a:r>
            <a:r>
              <a:rPr sz="2000" b="1" dirty="0">
                <a:solidFill>
                  <a:srgbClr val="4471C4"/>
                </a:solidFill>
                <a:latin typeface="Arial"/>
                <a:cs typeface="Arial"/>
              </a:rPr>
              <a:t> minutes</a:t>
            </a:r>
            <a:endParaRPr sz="2000" dirty="0">
              <a:latin typeface="Arial"/>
              <a:cs typeface="Arial"/>
            </a:endParaRPr>
          </a:p>
          <a:p>
            <a:pPr marL="495300" lvl="1" indent="-140335">
              <a:lnSpc>
                <a:spcPts val="2400"/>
              </a:lnSpc>
              <a:buChar char="-"/>
              <a:tabLst>
                <a:tab pos="495934" algn="l"/>
              </a:tabLst>
            </a:pPr>
            <a:r>
              <a:rPr sz="2000" b="1" spc="-5" dirty="0">
                <a:solidFill>
                  <a:srgbClr val="6F2F9F"/>
                </a:solidFill>
                <a:latin typeface="Arial"/>
                <a:cs typeface="Arial"/>
              </a:rPr>
              <a:t>Mathematical</a:t>
            </a:r>
            <a:r>
              <a:rPr sz="2000" b="1" spc="5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6F2F9F"/>
                </a:solidFill>
                <a:latin typeface="Arial"/>
                <a:cs typeface="Arial"/>
              </a:rPr>
              <a:t>Reasoning:</a:t>
            </a:r>
            <a:r>
              <a:rPr sz="2000" b="1" spc="5" dirty="0">
                <a:solidFill>
                  <a:srgbClr val="6F2F9F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4471C4"/>
                </a:solidFill>
                <a:latin typeface="Arial"/>
                <a:cs typeface="Arial"/>
              </a:rPr>
              <a:t>2</a:t>
            </a:r>
            <a:r>
              <a:rPr sz="2000" b="1" spc="5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4471C4"/>
                </a:solidFill>
                <a:latin typeface="Arial"/>
                <a:cs typeface="Arial"/>
              </a:rPr>
              <a:t>papers</a:t>
            </a:r>
            <a:r>
              <a:rPr sz="2000" b="1" spc="5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lang="en-GB" sz="2000" b="1" spc="5" dirty="0">
                <a:solidFill>
                  <a:srgbClr val="4471C4"/>
                </a:solidFill>
                <a:latin typeface="Arial"/>
                <a:cs typeface="Arial"/>
              </a:rPr>
              <a:t>(</a:t>
            </a:r>
            <a:r>
              <a:rPr sz="2000" b="1" spc="-10" dirty="0">
                <a:solidFill>
                  <a:srgbClr val="4471C4"/>
                </a:solidFill>
                <a:latin typeface="Arial"/>
                <a:cs typeface="Arial"/>
              </a:rPr>
              <a:t>40</a:t>
            </a:r>
            <a:r>
              <a:rPr sz="2000" b="1" spc="10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4471C4"/>
                </a:solidFill>
                <a:latin typeface="Arial"/>
                <a:cs typeface="Arial"/>
              </a:rPr>
              <a:t>minutes</a:t>
            </a:r>
            <a:r>
              <a:rPr sz="2000" b="1" spc="-15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4471C4"/>
                </a:solidFill>
                <a:latin typeface="Arial"/>
                <a:cs typeface="Arial"/>
              </a:rPr>
              <a:t>each</a:t>
            </a:r>
            <a:r>
              <a:rPr lang="en-GB" sz="2000" b="1" spc="-5" dirty="0">
                <a:solidFill>
                  <a:srgbClr val="4471C4"/>
                </a:solidFill>
                <a:latin typeface="Arial"/>
                <a:cs typeface="Arial"/>
              </a:rPr>
              <a:t>)</a:t>
            </a:r>
            <a:r>
              <a:rPr sz="2400" b="1" spc="-5" dirty="0">
                <a:solidFill>
                  <a:srgbClr val="6F2F9F"/>
                </a:solidFill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580119" y="6332220"/>
            <a:ext cx="570230" cy="532130"/>
            <a:chOff x="8580119" y="6332220"/>
            <a:chExt cx="570230" cy="532130"/>
          </a:xfrm>
        </p:grpSpPr>
        <p:sp>
          <p:nvSpPr>
            <p:cNvPr id="5" name="object 5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557783" y="0"/>
                  </a:moveTo>
                  <a:lnTo>
                    <a:pt x="0" y="0"/>
                  </a:lnTo>
                  <a:lnTo>
                    <a:pt x="0" y="519684"/>
                  </a:lnTo>
                  <a:lnTo>
                    <a:pt x="557783" y="519684"/>
                  </a:lnTo>
                  <a:lnTo>
                    <a:pt x="557783" y="454723"/>
                  </a:lnTo>
                  <a:lnTo>
                    <a:pt x="84074" y="454723"/>
                  </a:lnTo>
                  <a:lnTo>
                    <a:pt x="84074" y="64960"/>
                  </a:lnTo>
                  <a:lnTo>
                    <a:pt x="557783" y="64960"/>
                  </a:lnTo>
                  <a:lnTo>
                    <a:pt x="557783" y="0"/>
                  </a:lnTo>
                  <a:close/>
                </a:path>
                <a:path w="558165" h="520065">
                  <a:moveTo>
                    <a:pt x="557783" y="64960"/>
                  </a:moveTo>
                  <a:lnTo>
                    <a:pt x="84074" y="64960"/>
                  </a:lnTo>
                  <a:lnTo>
                    <a:pt x="473709" y="259842"/>
                  </a:lnTo>
                  <a:lnTo>
                    <a:pt x="84074" y="454723"/>
                  </a:lnTo>
                  <a:lnTo>
                    <a:pt x="557783" y="454723"/>
                  </a:lnTo>
                  <a:lnTo>
                    <a:pt x="557783" y="64960"/>
                  </a:lnTo>
                  <a:close/>
                </a:path>
              </a:pathLst>
            </a:custGeom>
            <a:solidFill>
              <a:srgbClr val="FFC0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0" y="0"/>
                  </a:moveTo>
                  <a:lnTo>
                    <a:pt x="0" y="389763"/>
                  </a:lnTo>
                  <a:lnTo>
                    <a:pt x="389635" y="1948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73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389635" y="194881"/>
                  </a:moveTo>
                  <a:lnTo>
                    <a:pt x="0" y="389763"/>
                  </a:lnTo>
                  <a:lnTo>
                    <a:pt x="0" y="0"/>
                  </a:lnTo>
                  <a:lnTo>
                    <a:pt x="389635" y="194881"/>
                  </a:lnTo>
                  <a:close/>
                </a:path>
              </a:pathLst>
            </a:custGeom>
            <a:ln w="12191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0" y="519684"/>
                  </a:moveTo>
                  <a:lnTo>
                    <a:pt x="557783" y="519684"/>
                  </a:lnTo>
                  <a:lnTo>
                    <a:pt x="557783" y="0"/>
                  </a:lnTo>
                  <a:lnTo>
                    <a:pt x="0" y="0"/>
                  </a:lnTo>
                  <a:lnTo>
                    <a:pt x="0" y="519684"/>
                  </a:lnTo>
                  <a:close/>
                </a:path>
              </a:pathLst>
            </a:custGeom>
            <a:ln w="12192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27862" y="627424"/>
            <a:ext cx="8349233" cy="5603152"/>
            <a:chOff x="598931" y="573023"/>
            <a:chExt cx="7946135" cy="42992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8931" y="605028"/>
              <a:ext cx="7946135" cy="42672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10383" y="573023"/>
              <a:ext cx="4523232" cy="104089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67355" y="813816"/>
              <a:ext cx="4270248" cy="6096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369820" y="612648"/>
              <a:ext cx="4404360" cy="923925"/>
            </a:xfrm>
            <a:custGeom>
              <a:avLst/>
              <a:gdLst/>
              <a:ahLst/>
              <a:cxnLst/>
              <a:rect l="l" t="t" r="r" b="b"/>
              <a:pathLst>
                <a:path w="4404359" h="923925">
                  <a:moveTo>
                    <a:pt x="4404359" y="0"/>
                  </a:moveTo>
                  <a:lnTo>
                    <a:pt x="0" y="0"/>
                  </a:lnTo>
                  <a:lnTo>
                    <a:pt x="0" y="923543"/>
                  </a:lnTo>
                  <a:lnTo>
                    <a:pt x="4404359" y="923543"/>
                  </a:lnTo>
                  <a:lnTo>
                    <a:pt x="440435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0D7C6351-5FEF-424F-9E4C-02A1CEA1F28E}"/>
              </a:ext>
            </a:extLst>
          </p:cNvPr>
          <p:cNvSpPr/>
          <p:nvPr/>
        </p:nvSpPr>
        <p:spPr>
          <a:xfrm>
            <a:off x="2340863" y="645248"/>
            <a:ext cx="45232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READING 2025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54146" y="538480"/>
            <a:ext cx="22332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Reading</a:t>
            </a:r>
            <a:r>
              <a:rPr sz="2800" spc="-55" dirty="0"/>
              <a:t> Test</a:t>
            </a:r>
            <a:endParaRPr sz="2800" dirty="0"/>
          </a:p>
        </p:txBody>
      </p:sp>
      <p:sp>
        <p:nvSpPr>
          <p:cNvPr id="4" name="object 4"/>
          <p:cNvSpPr txBox="1"/>
          <p:nvPr/>
        </p:nvSpPr>
        <p:spPr>
          <a:xfrm>
            <a:off x="685800" y="914400"/>
            <a:ext cx="7924800" cy="50398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For</a:t>
            </a:r>
            <a:r>
              <a:rPr sz="24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this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test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there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10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sz="2400" b="1" spc="-3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be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one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reading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book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let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and one</a:t>
            </a:r>
            <a:r>
              <a:rPr sz="24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answer</a:t>
            </a:r>
            <a:r>
              <a:rPr sz="2400" b="1" spc="-4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booklet.</a:t>
            </a:r>
            <a:endParaRPr lang="en-GB" sz="2400" b="1" dirty="0">
              <a:solidFill>
                <a:srgbClr val="1F3863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en-GB" sz="2400" b="1" dirty="0">
              <a:solidFill>
                <a:srgbClr val="1F3863"/>
              </a:solidFill>
              <a:latin typeface="Arial"/>
              <a:cs typeface="Arial"/>
            </a:endParaRPr>
          </a:p>
          <a:p>
            <a:pPr marL="12700">
              <a:spcBef>
                <a:spcPts val="100"/>
              </a:spcBef>
            </a:pP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The</a:t>
            </a:r>
            <a:r>
              <a:rPr lang="en-GB" sz="2400" b="1" spc="-2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test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10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lang="en-GB" sz="2400" b="1" spc="-4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last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 for one</a:t>
            </a:r>
            <a:r>
              <a:rPr lang="en-GB" sz="24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hour</a:t>
            </a:r>
            <a:r>
              <a:rPr lang="en-GB"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(including</a:t>
            </a:r>
            <a:r>
              <a:rPr lang="en-GB" sz="2400" b="1" spc="-3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reading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time). </a:t>
            </a:r>
            <a:r>
              <a:rPr lang="en-GB" sz="2400" b="1" spc="-484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There </a:t>
            </a:r>
            <a:r>
              <a:rPr lang="en-GB" sz="2400" b="1" spc="5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lang="en-GB" sz="2400" b="1" spc="-4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be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a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total</a:t>
            </a:r>
            <a:r>
              <a:rPr lang="en-GB"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of</a:t>
            </a:r>
            <a:r>
              <a:rPr lang="en-GB" sz="24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50</a:t>
            </a:r>
            <a:r>
              <a:rPr lang="en-GB" sz="24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marks</a:t>
            </a:r>
            <a:r>
              <a:rPr lang="en-GB" sz="24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available.</a:t>
            </a:r>
          </a:p>
          <a:p>
            <a:pPr marL="12700">
              <a:spcBef>
                <a:spcPts val="100"/>
              </a:spcBef>
            </a:pPr>
            <a:endParaRPr lang="en-GB" sz="2400" b="1" spc="-5" dirty="0">
              <a:solidFill>
                <a:srgbClr val="1F3863"/>
              </a:solidFill>
              <a:latin typeface="Arial"/>
              <a:cs typeface="Arial"/>
            </a:endParaRPr>
          </a:p>
          <a:p>
            <a:pPr marL="12700">
              <a:spcBef>
                <a:spcPts val="100"/>
              </a:spcBef>
            </a:pP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There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5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lang="en-GB" sz="2400" b="1" spc="-4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be</a:t>
            </a:r>
            <a:r>
              <a:rPr lang="en-GB" sz="24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a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range</a:t>
            </a:r>
            <a:r>
              <a:rPr lang="en-GB" sz="24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of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texts</a:t>
            </a:r>
            <a:r>
              <a:rPr lang="en-GB" sz="2400" b="1" spc="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including</a:t>
            </a:r>
            <a:r>
              <a:rPr lang="en-GB" sz="2400" b="1" spc="-2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fiction,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non-fiction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and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25" dirty="0">
                <a:solidFill>
                  <a:srgbClr val="1F3863"/>
                </a:solidFill>
                <a:latin typeface="Arial"/>
                <a:cs typeface="Arial"/>
              </a:rPr>
              <a:t>poetry. </a:t>
            </a:r>
            <a:r>
              <a:rPr lang="en-GB" sz="2400" b="1" spc="-49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Marks</a:t>
            </a:r>
            <a:r>
              <a:rPr lang="en-GB" sz="24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10" dirty="0">
                <a:solidFill>
                  <a:srgbClr val="1F3863"/>
                </a:solidFill>
                <a:latin typeface="Arial"/>
                <a:cs typeface="Arial"/>
              </a:rPr>
              <a:t>will</a:t>
            </a:r>
            <a:r>
              <a:rPr lang="en-GB" sz="2400" b="1" spc="-4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be awarded</a:t>
            </a:r>
            <a:r>
              <a:rPr lang="en-GB" sz="2400" b="1" spc="-3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as</a:t>
            </a:r>
            <a:r>
              <a:rPr lang="en-GB"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  <a:t>follows:</a:t>
            </a:r>
            <a:endParaRPr lang="en-GB" sz="2400" dirty="0">
              <a:latin typeface="Arial"/>
              <a:cs typeface="Arial"/>
            </a:endParaRPr>
          </a:p>
          <a:p>
            <a:pPr marL="12065">
              <a:lnSpc>
                <a:spcPts val="2115"/>
              </a:lnSpc>
              <a:tabLst>
                <a:tab pos="156210" algn="l"/>
              </a:tabLst>
            </a:pPr>
            <a:endParaRPr lang="en-GB" sz="2400" b="1" dirty="0">
              <a:solidFill>
                <a:srgbClr val="1F3863"/>
              </a:solidFill>
              <a:latin typeface="Arial"/>
              <a:cs typeface="Arial"/>
            </a:endParaRPr>
          </a:p>
          <a:p>
            <a:pPr marL="155575" indent="-143510">
              <a:lnSpc>
                <a:spcPts val="2115"/>
              </a:lnSpc>
              <a:buChar char="•"/>
              <a:tabLst>
                <a:tab pos="156210" algn="l"/>
              </a:tabLst>
            </a:pPr>
            <a:endParaRPr lang="en-GB" sz="2400" b="1" dirty="0">
              <a:solidFill>
                <a:srgbClr val="1F3863"/>
              </a:solidFill>
              <a:latin typeface="Arial"/>
              <a:cs typeface="Arial"/>
            </a:endParaRPr>
          </a:p>
          <a:p>
            <a:pPr marL="155575" indent="-143510">
              <a:lnSpc>
                <a:spcPts val="2115"/>
              </a:lnSpc>
              <a:buChar char="•"/>
              <a:tabLst>
                <a:tab pos="156210" algn="l"/>
              </a:tabLst>
            </a:pP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Multiple</a:t>
            </a:r>
            <a:r>
              <a:rPr sz="2400" b="1" spc="-3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choice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or</a:t>
            </a:r>
            <a:r>
              <a:rPr sz="24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other</a:t>
            </a:r>
            <a:r>
              <a:rPr sz="24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selected</a:t>
            </a:r>
            <a:r>
              <a:rPr sz="2400" b="1" spc="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responses: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br>
              <a:rPr lang="en-GB" sz="2400" b="1" dirty="0">
                <a:solidFill>
                  <a:srgbClr val="1F3863"/>
                </a:solidFill>
                <a:latin typeface="Arial"/>
                <a:cs typeface="Arial"/>
              </a:rPr>
            </a:b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10%</a:t>
            </a:r>
            <a:r>
              <a:rPr lang="en-GB" sz="2400" b="1" spc="-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 30%</a:t>
            </a:r>
            <a:endParaRPr sz="2400" dirty="0">
              <a:latin typeface="Arial"/>
              <a:cs typeface="Arial"/>
            </a:endParaRPr>
          </a:p>
          <a:p>
            <a:pPr marL="155575" indent="-143510">
              <a:lnSpc>
                <a:spcPct val="100000"/>
              </a:lnSpc>
              <a:spcBef>
                <a:spcPts val="790"/>
              </a:spcBef>
              <a:buChar char="•"/>
              <a:tabLst>
                <a:tab pos="156210" algn="l"/>
              </a:tabLst>
            </a:pP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Short</a:t>
            </a:r>
            <a:r>
              <a:rPr sz="2400" b="1" spc="-2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responses: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40%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-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60%</a:t>
            </a:r>
            <a:endParaRPr sz="2400" dirty="0">
              <a:latin typeface="Arial"/>
              <a:cs typeface="Arial"/>
            </a:endParaRPr>
          </a:p>
          <a:p>
            <a:pPr marL="155575" indent="-143510">
              <a:lnSpc>
                <a:spcPct val="100000"/>
              </a:lnSpc>
              <a:spcBef>
                <a:spcPts val="780"/>
              </a:spcBef>
              <a:buChar char="•"/>
              <a:tabLst>
                <a:tab pos="156210" algn="l"/>
              </a:tabLst>
            </a:pP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Extended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responses: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Arial"/>
                <a:cs typeface="Arial"/>
              </a:rPr>
              <a:t>20%</a:t>
            </a:r>
            <a:r>
              <a:rPr sz="2400" b="1" spc="10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F3863"/>
                </a:solidFill>
                <a:latin typeface="Arial"/>
                <a:cs typeface="Arial"/>
              </a:rPr>
              <a:t>-</a:t>
            </a:r>
            <a:r>
              <a:rPr sz="2400" b="1" spc="-15" dirty="0">
                <a:solidFill>
                  <a:srgbClr val="1F3863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1F3863"/>
                </a:solidFill>
                <a:latin typeface="Arial"/>
                <a:cs typeface="Arial"/>
              </a:rPr>
              <a:t>40%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3708" y="609600"/>
            <a:ext cx="8496583" cy="5829300"/>
            <a:chOff x="457200" y="952500"/>
            <a:chExt cx="8129016" cy="54483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1447800"/>
              <a:ext cx="8129016" cy="4953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10483" y="952500"/>
              <a:ext cx="2923032" cy="658367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" y="150194"/>
            <a:ext cx="8686799" cy="6553199"/>
            <a:chOff x="832103" y="606551"/>
            <a:chExt cx="7252970" cy="57702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103" y="1264919"/>
              <a:ext cx="7252716" cy="511149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08959" y="606551"/>
              <a:ext cx="2926080" cy="658368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" y="176052"/>
            <a:ext cx="8610600" cy="6505895"/>
            <a:chOff x="637031" y="594359"/>
            <a:chExt cx="7313930" cy="57442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98876" y="594359"/>
              <a:ext cx="2926079" cy="65836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7031" y="1175004"/>
              <a:ext cx="7313676" cy="5163312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8580119" y="6332220"/>
            <a:ext cx="570230" cy="532130"/>
            <a:chOff x="8580119" y="6332220"/>
            <a:chExt cx="570230" cy="532130"/>
          </a:xfrm>
        </p:grpSpPr>
        <p:sp>
          <p:nvSpPr>
            <p:cNvPr id="4" name="object 4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557783" y="0"/>
                  </a:moveTo>
                  <a:lnTo>
                    <a:pt x="0" y="0"/>
                  </a:lnTo>
                  <a:lnTo>
                    <a:pt x="0" y="519684"/>
                  </a:lnTo>
                  <a:lnTo>
                    <a:pt x="557783" y="519684"/>
                  </a:lnTo>
                  <a:lnTo>
                    <a:pt x="557783" y="454723"/>
                  </a:lnTo>
                  <a:lnTo>
                    <a:pt x="84074" y="454723"/>
                  </a:lnTo>
                  <a:lnTo>
                    <a:pt x="84074" y="64960"/>
                  </a:lnTo>
                  <a:lnTo>
                    <a:pt x="557783" y="64960"/>
                  </a:lnTo>
                  <a:lnTo>
                    <a:pt x="557783" y="0"/>
                  </a:lnTo>
                  <a:close/>
                </a:path>
                <a:path w="558165" h="520065">
                  <a:moveTo>
                    <a:pt x="557783" y="64960"/>
                  </a:moveTo>
                  <a:lnTo>
                    <a:pt x="84074" y="64960"/>
                  </a:lnTo>
                  <a:lnTo>
                    <a:pt x="473709" y="259842"/>
                  </a:lnTo>
                  <a:lnTo>
                    <a:pt x="84074" y="454723"/>
                  </a:lnTo>
                  <a:lnTo>
                    <a:pt x="557783" y="454723"/>
                  </a:lnTo>
                  <a:lnTo>
                    <a:pt x="557783" y="64960"/>
                  </a:lnTo>
                  <a:close/>
                </a:path>
              </a:pathLst>
            </a:custGeom>
            <a:solidFill>
              <a:srgbClr val="FFC0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0" y="0"/>
                  </a:moveTo>
                  <a:lnTo>
                    <a:pt x="0" y="389763"/>
                  </a:lnTo>
                  <a:lnTo>
                    <a:pt x="389635" y="1948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73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389635" y="194881"/>
                  </a:moveTo>
                  <a:lnTo>
                    <a:pt x="0" y="389763"/>
                  </a:lnTo>
                  <a:lnTo>
                    <a:pt x="0" y="0"/>
                  </a:lnTo>
                  <a:lnTo>
                    <a:pt x="389635" y="194881"/>
                  </a:lnTo>
                  <a:close/>
                </a:path>
              </a:pathLst>
            </a:custGeom>
            <a:ln w="12191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0" y="519684"/>
                  </a:moveTo>
                  <a:lnTo>
                    <a:pt x="557783" y="519684"/>
                  </a:lnTo>
                  <a:lnTo>
                    <a:pt x="557783" y="0"/>
                  </a:lnTo>
                  <a:lnTo>
                    <a:pt x="0" y="0"/>
                  </a:lnTo>
                  <a:lnTo>
                    <a:pt x="0" y="519684"/>
                  </a:lnTo>
                  <a:close/>
                </a:path>
              </a:pathLst>
            </a:custGeom>
            <a:ln w="12192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419099"/>
            <a:ext cx="8305800" cy="6315395"/>
            <a:chOff x="832103" y="745236"/>
            <a:chExt cx="7281672" cy="5367528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2103" y="745236"/>
              <a:ext cx="7281672" cy="536752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03803" y="838200"/>
              <a:ext cx="3468624" cy="104089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95827" y="1078992"/>
              <a:ext cx="3116579" cy="6096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062985" y="764668"/>
              <a:ext cx="3350260" cy="923925"/>
            </a:xfrm>
            <a:custGeom>
              <a:avLst/>
              <a:gdLst/>
              <a:ahLst/>
              <a:cxnLst/>
              <a:rect l="l" t="t" r="r" b="b"/>
              <a:pathLst>
                <a:path w="3350260" h="923925">
                  <a:moveTo>
                    <a:pt x="3349752" y="0"/>
                  </a:moveTo>
                  <a:lnTo>
                    <a:pt x="0" y="0"/>
                  </a:lnTo>
                  <a:lnTo>
                    <a:pt x="0" y="923543"/>
                  </a:lnTo>
                  <a:lnTo>
                    <a:pt x="3349752" y="923543"/>
                  </a:lnTo>
                  <a:lnTo>
                    <a:pt x="334975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A22D314-47EC-4A5F-B49B-01727F0A9E5C}"/>
              </a:ext>
            </a:extLst>
          </p:cNvPr>
          <p:cNvSpPr/>
          <p:nvPr/>
        </p:nvSpPr>
        <p:spPr>
          <a:xfrm>
            <a:off x="2869113" y="660589"/>
            <a:ext cx="40295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SPaG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2025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7200" y="609600"/>
            <a:ext cx="8229600" cy="5791200"/>
            <a:chOff x="716280" y="859536"/>
            <a:chExt cx="7562215" cy="53359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6280" y="1566672"/>
              <a:ext cx="7562088" cy="462838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64991" y="859536"/>
              <a:ext cx="2414016" cy="707136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38200" y="152400"/>
            <a:ext cx="7664198" cy="6248399"/>
            <a:chOff x="870203" y="338327"/>
            <a:chExt cx="6845934" cy="60001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0203" y="1043940"/>
              <a:ext cx="6845808" cy="529437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29355" y="338327"/>
              <a:ext cx="2420112" cy="705612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457200"/>
            <a:ext cx="8305800" cy="60198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252253"/>
            <a:ext cx="8534400" cy="6353494"/>
            <a:chOff x="676655" y="608076"/>
            <a:chExt cx="7790688" cy="5535168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6655" y="608076"/>
              <a:ext cx="7790688" cy="553516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44723" y="742188"/>
              <a:ext cx="3944112" cy="104089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97123" y="982980"/>
              <a:ext cx="3698748" cy="60807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804160" y="781812"/>
              <a:ext cx="3825240" cy="923925"/>
            </a:xfrm>
            <a:custGeom>
              <a:avLst/>
              <a:gdLst/>
              <a:ahLst/>
              <a:cxnLst/>
              <a:rect l="l" t="t" r="r" b="b"/>
              <a:pathLst>
                <a:path w="3825240" h="923925">
                  <a:moveTo>
                    <a:pt x="3825240" y="0"/>
                  </a:moveTo>
                  <a:lnTo>
                    <a:pt x="0" y="0"/>
                  </a:lnTo>
                  <a:lnTo>
                    <a:pt x="0" y="923544"/>
                  </a:lnTo>
                  <a:lnTo>
                    <a:pt x="3825240" y="923544"/>
                  </a:lnTo>
                  <a:lnTo>
                    <a:pt x="382524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6512CC-29AE-421A-8980-B31523122BF2}"/>
              </a:ext>
            </a:extLst>
          </p:cNvPr>
          <p:cNvSpPr/>
          <p:nvPr/>
        </p:nvSpPr>
        <p:spPr>
          <a:xfrm>
            <a:off x="2700509" y="541916"/>
            <a:ext cx="40295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MATHS 2025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457200"/>
            <a:ext cx="8381999" cy="588111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609600"/>
            <a:ext cx="8153399" cy="572871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8580119" y="6332220"/>
            <a:ext cx="570230" cy="532130"/>
            <a:chOff x="8580119" y="6332220"/>
            <a:chExt cx="570230" cy="532130"/>
          </a:xfrm>
        </p:grpSpPr>
        <p:sp>
          <p:nvSpPr>
            <p:cNvPr id="4" name="object 4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557783" y="0"/>
                  </a:moveTo>
                  <a:lnTo>
                    <a:pt x="0" y="0"/>
                  </a:lnTo>
                  <a:lnTo>
                    <a:pt x="0" y="519684"/>
                  </a:lnTo>
                  <a:lnTo>
                    <a:pt x="557783" y="519684"/>
                  </a:lnTo>
                  <a:lnTo>
                    <a:pt x="557783" y="454723"/>
                  </a:lnTo>
                  <a:lnTo>
                    <a:pt x="84074" y="454723"/>
                  </a:lnTo>
                  <a:lnTo>
                    <a:pt x="84074" y="64960"/>
                  </a:lnTo>
                  <a:lnTo>
                    <a:pt x="557783" y="64960"/>
                  </a:lnTo>
                  <a:lnTo>
                    <a:pt x="557783" y="0"/>
                  </a:lnTo>
                  <a:close/>
                </a:path>
                <a:path w="558165" h="520065">
                  <a:moveTo>
                    <a:pt x="557783" y="64960"/>
                  </a:moveTo>
                  <a:lnTo>
                    <a:pt x="84074" y="64960"/>
                  </a:lnTo>
                  <a:lnTo>
                    <a:pt x="473709" y="259842"/>
                  </a:lnTo>
                  <a:lnTo>
                    <a:pt x="84074" y="454723"/>
                  </a:lnTo>
                  <a:lnTo>
                    <a:pt x="557783" y="454723"/>
                  </a:lnTo>
                  <a:lnTo>
                    <a:pt x="557783" y="64960"/>
                  </a:lnTo>
                  <a:close/>
                </a:path>
              </a:pathLst>
            </a:custGeom>
            <a:solidFill>
              <a:srgbClr val="FFC0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0" y="0"/>
                  </a:moveTo>
                  <a:lnTo>
                    <a:pt x="0" y="389763"/>
                  </a:lnTo>
                  <a:lnTo>
                    <a:pt x="389635" y="1948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73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389635" y="194881"/>
                  </a:moveTo>
                  <a:lnTo>
                    <a:pt x="0" y="389763"/>
                  </a:lnTo>
                  <a:lnTo>
                    <a:pt x="0" y="0"/>
                  </a:lnTo>
                  <a:lnTo>
                    <a:pt x="389635" y="194881"/>
                  </a:lnTo>
                  <a:close/>
                </a:path>
              </a:pathLst>
            </a:custGeom>
            <a:ln w="12191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0" y="519684"/>
                  </a:moveTo>
                  <a:lnTo>
                    <a:pt x="557783" y="519684"/>
                  </a:lnTo>
                  <a:lnTo>
                    <a:pt x="557783" y="0"/>
                  </a:lnTo>
                  <a:lnTo>
                    <a:pt x="0" y="0"/>
                  </a:lnTo>
                  <a:lnTo>
                    <a:pt x="0" y="519684"/>
                  </a:lnTo>
                  <a:close/>
                </a:path>
              </a:pathLst>
            </a:custGeom>
            <a:ln w="12192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9550" y="6734495"/>
            <a:ext cx="725805" cy="12446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©Ks2history</a:t>
            </a:r>
            <a:r>
              <a:rPr sz="700" spc="-2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2018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609600"/>
            <a:ext cx="8001000" cy="586739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533400"/>
            <a:ext cx="8153400" cy="58674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" y="381000"/>
            <a:ext cx="807720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59698" y="476250"/>
            <a:ext cx="382460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Other</a:t>
            </a:r>
            <a:r>
              <a:rPr spc="-204" dirty="0"/>
              <a:t> </a:t>
            </a:r>
            <a:r>
              <a:rPr spc="-5" dirty="0"/>
              <a:t>Assessments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7060" y="870690"/>
            <a:ext cx="8003540" cy="48141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There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is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no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writing</a:t>
            </a:r>
            <a:r>
              <a:rPr sz="2400"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0" dirty="0">
                <a:solidFill>
                  <a:srgbClr val="001F5F"/>
                </a:solidFill>
                <a:latin typeface="Arial"/>
                <a:cs typeface="Arial"/>
              </a:rPr>
              <a:t>SATS</a:t>
            </a:r>
            <a:r>
              <a:rPr sz="2400" b="1" spc="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test.</a:t>
            </a:r>
            <a:endParaRPr sz="2400" dirty="0">
              <a:latin typeface="Arial"/>
              <a:cs typeface="Arial"/>
            </a:endParaRPr>
          </a:p>
          <a:p>
            <a:pPr marL="355600" marR="222885" indent="-342900">
              <a:lnSpc>
                <a:spcPct val="100000"/>
              </a:lnSpc>
              <a:buFont typeface="Arial"/>
              <a:buChar char="•"/>
              <a:tabLst>
                <a:tab pos="355600" algn="l"/>
              </a:tabLst>
            </a:pP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Writing assessment </a:t>
            </a:r>
            <a:r>
              <a:rPr lang="en-GB" sz="2400" b="1" spc="-5" dirty="0">
                <a:solidFill>
                  <a:srgbClr val="001F5F"/>
                </a:solidFill>
                <a:latin typeface="Arial"/>
                <a:cs typeface="Arial"/>
              </a:rPr>
              <a:t>data </a:t>
            </a:r>
            <a:r>
              <a:rPr lang="en-GB" sz="2400" b="1" spc="10" dirty="0">
                <a:solidFill>
                  <a:srgbClr val="001F5F"/>
                </a:solidFill>
                <a:latin typeface="Arial"/>
                <a:cs typeface="Arial"/>
              </a:rPr>
              <a:t>will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be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formed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from judgements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made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by the </a:t>
            </a:r>
            <a:r>
              <a:rPr sz="2400" b="1" spc="-49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teacher,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looking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at 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evidence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from 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writing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collected 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over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course </a:t>
            </a:r>
            <a:r>
              <a:rPr sz="2400" b="1" spc="-49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of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 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year.</a:t>
            </a:r>
            <a:endParaRPr sz="24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teacher </a:t>
            </a:r>
            <a:r>
              <a:rPr sz="2400" b="1" spc="10" dirty="0">
                <a:solidFill>
                  <a:srgbClr val="001F5F"/>
                </a:solidFill>
                <a:latin typeface="Arial"/>
                <a:cs typeface="Arial"/>
              </a:rPr>
              <a:t>will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moderate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their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assessments </a:t>
            </a:r>
            <a:r>
              <a:rPr sz="2400" b="1" spc="10" dirty="0">
                <a:solidFill>
                  <a:srgbClr val="001F5F"/>
                </a:solidFill>
                <a:latin typeface="Arial"/>
                <a:cs typeface="Arial"/>
              </a:rPr>
              <a:t>with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other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professionals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to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make</a:t>
            </a:r>
            <a:r>
              <a:rPr sz="24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sure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there</a:t>
            </a:r>
            <a:r>
              <a:rPr sz="24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is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a</a:t>
            </a:r>
            <a:r>
              <a:rPr sz="24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consistent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standard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across</a:t>
            </a:r>
            <a:r>
              <a:rPr sz="2400" b="1" spc="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 </a:t>
            </a:r>
            <a:r>
              <a:rPr sz="2400" b="1" spc="-48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001F5F"/>
                </a:solidFill>
                <a:latin typeface="Arial"/>
                <a:cs typeface="Arial"/>
              </a:rPr>
              <a:t>country.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Final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judgements</a:t>
            </a:r>
            <a:r>
              <a:rPr sz="24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will</a:t>
            </a:r>
            <a:r>
              <a:rPr sz="2400" b="1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be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reported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 to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parents</a:t>
            </a:r>
            <a:r>
              <a:rPr sz="24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at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 the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same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time</a:t>
            </a:r>
            <a:r>
              <a:rPr sz="24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as</a:t>
            </a:r>
            <a:r>
              <a:rPr sz="24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the</a:t>
            </a:r>
            <a:r>
              <a:rPr lang="en-GB" sz="2400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1F5F"/>
                </a:solidFill>
                <a:latin typeface="Arial"/>
                <a:cs typeface="Arial"/>
              </a:rPr>
              <a:t>other</a:t>
            </a:r>
            <a:r>
              <a:rPr sz="24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assessment</a:t>
            </a:r>
            <a:r>
              <a:rPr sz="24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Arial"/>
                <a:cs typeface="Arial"/>
              </a:rPr>
              <a:t>results.</a:t>
            </a:r>
            <a:endParaRPr sz="2400" dirty="0">
              <a:latin typeface="Arial"/>
              <a:cs typeface="Arial"/>
            </a:endParaRPr>
          </a:p>
          <a:p>
            <a:pPr marL="355600" marR="685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b="1" spc="-5" dirty="0">
                <a:solidFill>
                  <a:srgbClr val="4471C4"/>
                </a:solidFill>
                <a:latin typeface="Arial"/>
                <a:cs typeface="Arial"/>
              </a:rPr>
              <a:t>Science</a:t>
            </a:r>
            <a:r>
              <a:rPr sz="2400" b="1" spc="-10" dirty="0">
                <a:solidFill>
                  <a:srgbClr val="4471C4"/>
                </a:solidFill>
                <a:latin typeface="Arial"/>
                <a:cs typeface="Arial"/>
              </a:rPr>
              <a:t> </a:t>
            </a:r>
            <a:r>
              <a:rPr lang="en-GB" sz="2400" b="1" spc="-5" dirty="0">
                <a:solidFill>
                  <a:srgbClr val="4471C4"/>
                </a:solidFill>
                <a:latin typeface="Arial"/>
                <a:cs typeface="Arial"/>
              </a:rPr>
              <a:t>sampling has been discontinued by the government. Unless they change their minds, there will be no science sampling tests this year. </a:t>
            </a:r>
            <a:endParaRPr sz="2400" dirty="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580119" y="6332220"/>
            <a:ext cx="570230" cy="532130"/>
            <a:chOff x="8580119" y="6332220"/>
            <a:chExt cx="570230" cy="532130"/>
          </a:xfrm>
        </p:grpSpPr>
        <p:sp>
          <p:nvSpPr>
            <p:cNvPr id="5" name="object 5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557783" y="0"/>
                  </a:moveTo>
                  <a:lnTo>
                    <a:pt x="0" y="0"/>
                  </a:lnTo>
                  <a:lnTo>
                    <a:pt x="0" y="519684"/>
                  </a:lnTo>
                  <a:lnTo>
                    <a:pt x="557783" y="519684"/>
                  </a:lnTo>
                  <a:lnTo>
                    <a:pt x="557783" y="454723"/>
                  </a:lnTo>
                  <a:lnTo>
                    <a:pt x="84074" y="454723"/>
                  </a:lnTo>
                  <a:lnTo>
                    <a:pt x="84074" y="64960"/>
                  </a:lnTo>
                  <a:lnTo>
                    <a:pt x="557783" y="64960"/>
                  </a:lnTo>
                  <a:lnTo>
                    <a:pt x="557783" y="0"/>
                  </a:lnTo>
                  <a:close/>
                </a:path>
                <a:path w="558165" h="520065">
                  <a:moveTo>
                    <a:pt x="557783" y="64960"/>
                  </a:moveTo>
                  <a:lnTo>
                    <a:pt x="84074" y="64960"/>
                  </a:lnTo>
                  <a:lnTo>
                    <a:pt x="473709" y="259842"/>
                  </a:lnTo>
                  <a:lnTo>
                    <a:pt x="84074" y="454723"/>
                  </a:lnTo>
                  <a:lnTo>
                    <a:pt x="557783" y="454723"/>
                  </a:lnTo>
                  <a:lnTo>
                    <a:pt x="557783" y="64960"/>
                  </a:lnTo>
                  <a:close/>
                </a:path>
              </a:pathLst>
            </a:custGeom>
            <a:solidFill>
              <a:srgbClr val="FFC0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0" y="0"/>
                  </a:moveTo>
                  <a:lnTo>
                    <a:pt x="0" y="389763"/>
                  </a:lnTo>
                  <a:lnTo>
                    <a:pt x="389635" y="1948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73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389635" y="194881"/>
                  </a:moveTo>
                  <a:lnTo>
                    <a:pt x="0" y="389763"/>
                  </a:lnTo>
                  <a:lnTo>
                    <a:pt x="0" y="0"/>
                  </a:lnTo>
                  <a:lnTo>
                    <a:pt x="389635" y="194881"/>
                  </a:lnTo>
                  <a:close/>
                </a:path>
              </a:pathLst>
            </a:custGeom>
            <a:ln w="12191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0" y="519684"/>
                  </a:moveTo>
                  <a:lnTo>
                    <a:pt x="557783" y="519684"/>
                  </a:lnTo>
                  <a:lnTo>
                    <a:pt x="557783" y="0"/>
                  </a:lnTo>
                  <a:lnTo>
                    <a:pt x="0" y="0"/>
                  </a:lnTo>
                  <a:lnTo>
                    <a:pt x="0" y="519684"/>
                  </a:lnTo>
                  <a:close/>
                </a:path>
              </a:pathLst>
            </a:custGeom>
            <a:ln w="12192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30679" y="476250"/>
            <a:ext cx="4882641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105"/>
              </a:spcBef>
            </a:pPr>
            <a:r>
              <a:rPr dirty="0"/>
              <a:t>How</a:t>
            </a:r>
            <a:r>
              <a:rPr spc="-35" dirty="0"/>
              <a:t> </a:t>
            </a:r>
            <a:r>
              <a:rPr dirty="0"/>
              <a:t>can</a:t>
            </a:r>
            <a:r>
              <a:rPr spc="-25" dirty="0"/>
              <a:t> </a:t>
            </a:r>
            <a:r>
              <a:rPr dirty="0"/>
              <a:t>I</a:t>
            </a:r>
            <a:r>
              <a:rPr spc="-5" dirty="0"/>
              <a:t> help</a:t>
            </a:r>
            <a:r>
              <a:rPr spc="-30" dirty="0"/>
              <a:t> </a:t>
            </a:r>
            <a:r>
              <a:rPr dirty="0"/>
              <a:t>my</a:t>
            </a:r>
            <a:r>
              <a:rPr spc="-20" dirty="0"/>
              <a:t> </a:t>
            </a:r>
            <a:r>
              <a:rPr dirty="0"/>
              <a:t>child?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6835" y="914400"/>
            <a:ext cx="7989379" cy="53989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Help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children not to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feel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worried</a:t>
            </a:r>
            <a:r>
              <a:rPr sz="25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or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pressured</a:t>
            </a:r>
            <a:r>
              <a:rPr sz="25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about</a:t>
            </a:r>
            <a:r>
              <a:rPr sz="25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40" dirty="0">
                <a:solidFill>
                  <a:srgbClr val="001F5F"/>
                </a:solidFill>
                <a:latin typeface="Arial"/>
                <a:cs typeface="Arial"/>
              </a:rPr>
              <a:t>SATS.</a:t>
            </a:r>
            <a:r>
              <a:rPr sz="2500" b="1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lang="en-GB" sz="2500" b="1" spc="-30" dirty="0">
                <a:solidFill>
                  <a:srgbClr val="001F5F"/>
                </a:solidFill>
                <a:latin typeface="Arial"/>
                <a:cs typeface="Arial"/>
              </a:rPr>
              <a:t>T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hey</a:t>
            </a:r>
            <a:r>
              <a:rPr lang="en-GB" sz="2500" b="1" dirty="0">
                <a:solidFill>
                  <a:srgbClr val="001F5F"/>
                </a:solidFill>
                <a:latin typeface="Arial"/>
                <a:cs typeface="Arial"/>
              </a:rPr>
              <a:t> just need to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try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their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best</a:t>
            </a:r>
            <a:r>
              <a:rPr lang="en-GB" sz="2500" b="1" spc="-5" dirty="0">
                <a:solidFill>
                  <a:srgbClr val="001F5F"/>
                </a:solidFill>
                <a:latin typeface="Arial"/>
                <a:cs typeface="Arial"/>
              </a:rPr>
              <a:t>.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45" dirty="0">
                <a:solidFill>
                  <a:srgbClr val="001F5F"/>
                </a:solidFill>
                <a:latin typeface="Arial"/>
                <a:cs typeface="Arial"/>
              </a:rPr>
              <a:t>SATS</a:t>
            </a:r>
            <a:r>
              <a:rPr sz="2500" b="1" spc="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should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not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be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causing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20" dirty="0">
                <a:solidFill>
                  <a:srgbClr val="001F5F"/>
                </a:solidFill>
                <a:latin typeface="Arial"/>
                <a:cs typeface="Arial"/>
              </a:rPr>
              <a:t>anxiety</a:t>
            </a:r>
            <a:r>
              <a:rPr lang="en-GB" sz="2500" b="1" spc="-20" dirty="0">
                <a:solidFill>
                  <a:srgbClr val="001F5F"/>
                </a:solidFill>
                <a:latin typeface="Arial"/>
                <a:cs typeface="Arial"/>
              </a:rPr>
              <a:t> (not for children anyway)</a:t>
            </a:r>
            <a:r>
              <a:rPr sz="2500" b="1" spc="-20" dirty="0">
                <a:solidFill>
                  <a:srgbClr val="001F5F"/>
                </a:solidFill>
                <a:latin typeface="Arial"/>
                <a:cs typeface="Arial"/>
              </a:rPr>
              <a:t>.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Do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give</a:t>
            </a:r>
            <a:r>
              <a:rPr sz="2500" b="1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lots</a:t>
            </a:r>
            <a:r>
              <a:rPr sz="25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of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praise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and 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encouragement!</a:t>
            </a:r>
            <a:endParaRPr sz="2500" dirty="0">
              <a:latin typeface="Arial"/>
              <a:cs typeface="Arial"/>
            </a:endParaRPr>
          </a:p>
          <a:p>
            <a:pPr marL="355600" marR="1574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Help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children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with</a:t>
            </a:r>
            <a:r>
              <a:rPr sz="2500" b="1" spc="-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organising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their</a:t>
            </a:r>
            <a:r>
              <a:rPr sz="25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homework</a:t>
            </a:r>
            <a:r>
              <a:rPr sz="2500" b="1" spc="-4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(including</a:t>
            </a:r>
            <a:r>
              <a:rPr sz="2500" b="1" spc="-3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lang="en-GB" sz="2500" b="1" spc="-35" dirty="0">
                <a:solidFill>
                  <a:srgbClr val="001F5F"/>
                </a:solidFill>
                <a:latin typeface="Arial"/>
                <a:cs typeface="Arial"/>
              </a:rPr>
              <a:t>reading comprehension, practising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spellings </a:t>
            </a:r>
            <a:r>
              <a:rPr sz="2500" b="1" spc="-48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and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arithmetic)</a:t>
            </a:r>
            <a:r>
              <a:rPr sz="25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and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support</a:t>
            </a:r>
            <a:r>
              <a:rPr sz="25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their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reading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for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pleasure activities.</a:t>
            </a:r>
            <a:endParaRPr sz="25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Help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them</a:t>
            </a:r>
            <a:r>
              <a:rPr sz="25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to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15" dirty="0">
                <a:solidFill>
                  <a:srgbClr val="001F5F"/>
                </a:solidFill>
                <a:latin typeface="Arial"/>
                <a:cs typeface="Arial"/>
              </a:rPr>
              <a:t>have</a:t>
            </a:r>
            <a:r>
              <a:rPr sz="2500" b="1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early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nights</a:t>
            </a:r>
            <a:r>
              <a:rPr sz="2500" b="1" spc="-2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and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500" b="1" spc="-1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healthy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diet.</a:t>
            </a:r>
            <a:endParaRPr sz="25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Help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your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child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to </a:t>
            </a:r>
            <a:r>
              <a:rPr sz="2500" b="1" spc="-15" dirty="0">
                <a:solidFill>
                  <a:srgbClr val="001F5F"/>
                </a:solidFill>
                <a:latin typeface="Arial"/>
                <a:cs typeface="Arial"/>
              </a:rPr>
              <a:t>have</a:t>
            </a:r>
            <a:r>
              <a:rPr sz="2500" b="1" spc="5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the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 best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possible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attendance</a:t>
            </a:r>
            <a:r>
              <a:rPr sz="2500" b="1" spc="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at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school.</a:t>
            </a:r>
            <a:endParaRPr sz="2500" dirty="0">
              <a:latin typeface="Arial"/>
              <a:cs typeface="Arial"/>
            </a:endParaRPr>
          </a:p>
          <a:p>
            <a:pPr marL="355600" marR="9575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Please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speak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to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member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of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staff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 if</a:t>
            </a:r>
            <a:r>
              <a:rPr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you</a:t>
            </a:r>
            <a:r>
              <a:rPr lang="en-GB" sz="2500" b="1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15" dirty="0">
                <a:solidFill>
                  <a:srgbClr val="001F5F"/>
                </a:solidFill>
                <a:latin typeface="Arial"/>
                <a:cs typeface="Arial"/>
              </a:rPr>
              <a:t>have</a:t>
            </a:r>
            <a:r>
              <a:rPr sz="2500" b="1" spc="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questions</a:t>
            </a:r>
            <a:r>
              <a:rPr sz="2500" b="1" spc="-1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dirty="0">
                <a:solidFill>
                  <a:srgbClr val="001F5F"/>
                </a:solidFill>
                <a:latin typeface="Arial"/>
                <a:cs typeface="Arial"/>
              </a:rPr>
              <a:t>or </a:t>
            </a:r>
            <a:r>
              <a:rPr sz="2500" b="1" spc="-484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500" b="1" spc="-5" dirty="0">
                <a:solidFill>
                  <a:srgbClr val="001F5F"/>
                </a:solidFill>
                <a:latin typeface="Arial"/>
                <a:cs typeface="Arial"/>
              </a:rPr>
              <a:t>concerns.</a:t>
            </a:r>
            <a:endParaRPr sz="2500" dirty="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580119" y="6332220"/>
            <a:ext cx="570230" cy="532130"/>
            <a:chOff x="8580119" y="6332220"/>
            <a:chExt cx="570230" cy="532130"/>
          </a:xfrm>
        </p:grpSpPr>
        <p:sp>
          <p:nvSpPr>
            <p:cNvPr id="5" name="object 5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557783" y="0"/>
                  </a:moveTo>
                  <a:lnTo>
                    <a:pt x="0" y="0"/>
                  </a:lnTo>
                  <a:lnTo>
                    <a:pt x="0" y="519684"/>
                  </a:lnTo>
                  <a:lnTo>
                    <a:pt x="557783" y="519684"/>
                  </a:lnTo>
                  <a:lnTo>
                    <a:pt x="557783" y="454723"/>
                  </a:lnTo>
                  <a:lnTo>
                    <a:pt x="84074" y="454723"/>
                  </a:lnTo>
                  <a:lnTo>
                    <a:pt x="84074" y="64960"/>
                  </a:lnTo>
                  <a:lnTo>
                    <a:pt x="557783" y="64960"/>
                  </a:lnTo>
                  <a:lnTo>
                    <a:pt x="557783" y="0"/>
                  </a:lnTo>
                  <a:close/>
                </a:path>
                <a:path w="558165" h="520065">
                  <a:moveTo>
                    <a:pt x="557783" y="64960"/>
                  </a:moveTo>
                  <a:lnTo>
                    <a:pt x="84074" y="64960"/>
                  </a:lnTo>
                  <a:lnTo>
                    <a:pt x="473709" y="259842"/>
                  </a:lnTo>
                  <a:lnTo>
                    <a:pt x="84074" y="454723"/>
                  </a:lnTo>
                  <a:lnTo>
                    <a:pt x="557783" y="454723"/>
                  </a:lnTo>
                  <a:lnTo>
                    <a:pt x="557783" y="64960"/>
                  </a:lnTo>
                  <a:close/>
                </a:path>
              </a:pathLst>
            </a:custGeom>
            <a:solidFill>
              <a:srgbClr val="FFC0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0" y="0"/>
                  </a:moveTo>
                  <a:lnTo>
                    <a:pt x="0" y="389763"/>
                  </a:lnTo>
                  <a:lnTo>
                    <a:pt x="389635" y="1948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73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389635" y="194881"/>
                  </a:moveTo>
                  <a:lnTo>
                    <a:pt x="0" y="389763"/>
                  </a:lnTo>
                  <a:lnTo>
                    <a:pt x="0" y="0"/>
                  </a:lnTo>
                  <a:lnTo>
                    <a:pt x="389635" y="194881"/>
                  </a:lnTo>
                  <a:close/>
                </a:path>
              </a:pathLst>
            </a:custGeom>
            <a:ln w="12191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0" y="519684"/>
                  </a:moveTo>
                  <a:lnTo>
                    <a:pt x="557783" y="519684"/>
                  </a:lnTo>
                  <a:lnTo>
                    <a:pt x="557783" y="0"/>
                  </a:lnTo>
                  <a:lnTo>
                    <a:pt x="0" y="0"/>
                  </a:lnTo>
                  <a:lnTo>
                    <a:pt x="0" y="519684"/>
                  </a:lnTo>
                  <a:close/>
                </a:path>
              </a:pathLst>
            </a:custGeom>
            <a:ln w="12192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1500" y="419493"/>
            <a:ext cx="8000999" cy="419252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62000" y="4191000"/>
            <a:ext cx="7810499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indent="-3429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Comic Sans MS"/>
                <a:cs typeface="Comic Sans MS"/>
              </a:rPr>
              <a:t>SPaG.com</a:t>
            </a:r>
            <a:r>
              <a:rPr lang="en-GB" sz="2400" spc="-35" dirty="0">
                <a:latin typeface="Comic Sans MS"/>
                <a:cs typeface="Comic Sans MS"/>
              </a:rPr>
              <a:t> </a:t>
            </a:r>
            <a:r>
              <a:rPr lang="en-GB" sz="2400" dirty="0">
                <a:latin typeface="Comic Sans MS"/>
                <a:cs typeface="Comic Sans MS"/>
              </a:rPr>
              <a:t>– </a:t>
            </a:r>
            <a:r>
              <a:rPr lang="en-GB" sz="2400" spc="-5" dirty="0">
                <a:latin typeface="Comic Sans MS"/>
                <a:cs typeface="Comic Sans MS"/>
              </a:rPr>
              <a:t>practice</a:t>
            </a:r>
            <a:r>
              <a:rPr lang="en-GB" sz="2400" spc="-20" dirty="0">
                <a:latin typeface="Comic Sans MS"/>
                <a:cs typeface="Comic Sans MS"/>
              </a:rPr>
              <a:t> </a:t>
            </a:r>
            <a:r>
              <a:rPr lang="en-GB" sz="2400" spc="-5" dirty="0">
                <a:latin typeface="Comic Sans MS"/>
                <a:cs typeface="Comic Sans MS"/>
              </a:rPr>
              <a:t>at </a:t>
            </a:r>
            <a:r>
              <a:rPr lang="en-GB" sz="2400" dirty="0">
                <a:latin typeface="Comic Sans MS"/>
                <a:cs typeface="Comic Sans MS"/>
              </a:rPr>
              <a:t>home</a:t>
            </a:r>
            <a:r>
              <a:rPr lang="en-GB" sz="2400" spc="-20" dirty="0">
                <a:latin typeface="Comic Sans MS"/>
                <a:cs typeface="Comic Sans MS"/>
              </a:rPr>
              <a:t> </a:t>
            </a:r>
            <a:r>
              <a:rPr lang="en-GB" sz="2400" spc="-5" dirty="0">
                <a:latin typeface="Comic Sans MS"/>
                <a:cs typeface="Comic Sans MS"/>
              </a:rPr>
              <a:t>using </a:t>
            </a:r>
            <a:r>
              <a:rPr lang="en-GB" sz="2400" dirty="0">
                <a:latin typeface="Comic Sans MS"/>
                <a:cs typeface="Comic Sans MS"/>
              </a:rPr>
              <a:t>login details.</a:t>
            </a:r>
          </a:p>
          <a:p>
            <a:pPr marL="354965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Comic Sans MS"/>
                <a:cs typeface="Comic Sans MS"/>
              </a:rPr>
              <a:t>Times</a:t>
            </a:r>
            <a:r>
              <a:rPr lang="en-GB" sz="2400" spc="-5" dirty="0">
                <a:latin typeface="Comic Sans MS"/>
                <a:cs typeface="Comic Sans MS"/>
              </a:rPr>
              <a:t> T</a:t>
            </a:r>
            <a:r>
              <a:rPr sz="2400" spc="-5" dirty="0" err="1">
                <a:latin typeface="Comic Sans MS"/>
                <a:cs typeface="Comic Sans MS"/>
              </a:rPr>
              <a:t>ables</a:t>
            </a:r>
            <a:r>
              <a:rPr sz="2400" spc="10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Rockstars</a:t>
            </a:r>
            <a:r>
              <a:rPr sz="2400" spc="-10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–</a:t>
            </a:r>
            <a:r>
              <a:rPr sz="2400" spc="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x</a:t>
            </a:r>
            <a:r>
              <a:rPr sz="2400" spc="-5" dirty="0">
                <a:latin typeface="Comic Sans MS"/>
                <a:cs typeface="Comic Sans MS"/>
              </a:rPr>
              <a:t> tables speed</a:t>
            </a:r>
            <a:r>
              <a:rPr sz="2400" spc="2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and</a:t>
            </a:r>
            <a:r>
              <a:rPr sz="2400" spc="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accuracy</a:t>
            </a:r>
            <a:r>
              <a:rPr sz="2400" spc="-20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is</a:t>
            </a:r>
            <a:r>
              <a:rPr lang="en-GB" sz="2400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important!</a:t>
            </a:r>
            <a:endParaRPr sz="2400" dirty="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74632" y="594995"/>
            <a:ext cx="7537704" cy="1538605"/>
            <a:chOff x="803147" y="670559"/>
            <a:chExt cx="7537704" cy="1538605"/>
          </a:xfrm>
        </p:grpSpPr>
        <p:pic>
          <p:nvPicPr>
            <p:cNvPr id="3" name="object 3"/>
            <p:cNvPicPr/>
            <p:nvPr/>
          </p:nvPicPr>
          <p:blipFill rotWithShape="1">
            <a:blip r:embed="rId2" cstate="print"/>
            <a:srcRect b="72853"/>
            <a:stretch/>
          </p:blipFill>
          <p:spPr>
            <a:xfrm>
              <a:off x="803147" y="670559"/>
              <a:ext cx="7537704" cy="153860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243827" y="1514856"/>
              <a:ext cx="1934210" cy="368935"/>
            </a:xfrm>
            <a:custGeom>
              <a:avLst/>
              <a:gdLst/>
              <a:ahLst/>
              <a:cxnLst/>
              <a:rect l="l" t="t" r="r" b="b"/>
              <a:pathLst>
                <a:path w="1934209" h="368935">
                  <a:moveTo>
                    <a:pt x="1933955" y="0"/>
                  </a:moveTo>
                  <a:lnTo>
                    <a:pt x="0" y="0"/>
                  </a:lnTo>
                  <a:lnTo>
                    <a:pt x="0" y="368808"/>
                  </a:lnTo>
                  <a:lnTo>
                    <a:pt x="1933955" y="368808"/>
                  </a:lnTo>
                  <a:lnTo>
                    <a:pt x="19339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172200" y="1524000"/>
            <a:ext cx="1861888" cy="289823"/>
          </a:xfrm>
          <a:prstGeom prst="rect">
            <a:avLst/>
          </a:prstGeom>
          <a:solidFill>
            <a:srgbClr val="FFCC99"/>
          </a:solidFill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en-GB" sz="1800" b="1" spc="-15" dirty="0">
                <a:latin typeface="Comic Sans MS" panose="030F0702030302020204" pitchFamily="66" charset="0"/>
                <a:cs typeface="Arial" panose="020B0604020202020204" pitchFamily="34" charset="0"/>
              </a:rPr>
              <a:t> 11</a:t>
            </a:r>
            <a:r>
              <a:rPr lang="en-GB" sz="1800" b="1" spc="-15" baseline="30000" dirty="0">
                <a:latin typeface="Comic Sans MS" panose="030F0702030302020204" pitchFamily="66" charset="0"/>
                <a:cs typeface="Arial" panose="020B0604020202020204" pitchFamily="34" charset="0"/>
              </a:rPr>
              <a:t>th</a:t>
            </a:r>
            <a:r>
              <a:rPr lang="en-GB" sz="1800" b="1" spc="-15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sz="1800" b="1" spc="-15" dirty="0">
                <a:latin typeface="Comic Sans MS" panose="030F0702030302020204" pitchFamily="66" charset="0"/>
                <a:cs typeface="Arial" panose="020B0604020202020204" pitchFamily="34" charset="0"/>
              </a:rPr>
              <a:t>May</a:t>
            </a:r>
            <a:r>
              <a:rPr sz="1800" b="1" spc="-4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sz="1800" b="1" dirty="0">
                <a:latin typeface="Comic Sans MS" panose="030F0702030302020204" pitchFamily="66" charset="0"/>
                <a:cs typeface="Arial" panose="020B0604020202020204" pitchFamily="34" charset="0"/>
              </a:rPr>
              <a:t>202</a:t>
            </a:r>
            <a:r>
              <a:rPr lang="en-US" b="1" dirty="0">
                <a:latin typeface="Comic Sans MS" panose="030F0702030302020204" pitchFamily="66" charset="0"/>
                <a:cs typeface="Arial" panose="020B0604020202020204" pitchFamily="34" charset="0"/>
              </a:rPr>
              <a:t>6</a:t>
            </a:r>
            <a:endParaRPr sz="1800" b="1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17308C-825B-4402-B5AC-1EF7CE0F9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2" y="2438400"/>
            <a:ext cx="7800975" cy="353377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70559" y="669036"/>
            <a:ext cx="7816850" cy="5576570"/>
            <a:chOff x="670559" y="669036"/>
            <a:chExt cx="7816850" cy="55765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559" y="669036"/>
              <a:ext cx="7816596" cy="557631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455419" y="5120639"/>
              <a:ext cx="654050" cy="370840"/>
            </a:xfrm>
            <a:custGeom>
              <a:avLst/>
              <a:gdLst/>
              <a:ahLst/>
              <a:cxnLst/>
              <a:rect l="l" t="t" r="r" b="b"/>
              <a:pathLst>
                <a:path w="654050" h="370839">
                  <a:moveTo>
                    <a:pt x="653795" y="0"/>
                  </a:moveTo>
                  <a:lnTo>
                    <a:pt x="0" y="0"/>
                  </a:lnTo>
                  <a:lnTo>
                    <a:pt x="0" y="370332"/>
                  </a:lnTo>
                  <a:lnTo>
                    <a:pt x="653795" y="370332"/>
                  </a:lnTo>
                  <a:lnTo>
                    <a:pt x="6537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534794" y="5139893"/>
            <a:ext cx="4889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800" dirty="0">
              <a:latin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06D6DD-89AC-40A4-94BB-B4C0C671F2A5}"/>
              </a:ext>
            </a:extLst>
          </p:cNvPr>
          <p:cNvSpPr txBox="1"/>
          <p:nvPr/>
        </p:nvSpPr>
        <p:spPr>
          <a:xfrm>
            <a:off x="1454246" y="5153960"/>
            <a:ext cx="12889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2025.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381000"/>
            <a:ext cx="815340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1" y="304800"/>
            <a:ext cx="8686800" cy="62484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550" y="6726123"/>
            <a:ext cx="725805" cy="132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©Ks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2h</a:t>
            </a: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ist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or</a:t>
            </a: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y</a:t>
            </a:r>
            <a:r>
              <a:rPr sz="700" spc="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FFFF00"/>
                </a:solidFill>
                <a:latin typeface="Arial"/>
                <a:cs typeface="Arial"/>
              </a:rPr>
              <a:t>201</a:t>
            </a:r>
            <a:r>
              <a:rPr sz="700" spc="-5" dirty="0">
                <a:solidFill>
                  <a:srgbClr val="FFFF00"/>
                </a:solidFill>
                <a:latin typeface="Arial"/>
                <a:cs typeface="Arial"/>
              </a:rPr>
              <a:t>8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580119" y="6332220"/>
            <a:ext cx="570230" cy="532130"/>
            <a:chOff x="8580119" y="6332220"/>
            <a:chExt cx="570230" cy="532130"/>
          </a:xfrm>
        </p:grpSpPr>
        <p:sp>
          <p:nvSpPr>
            <p:cNvPr id="5" name="object 5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557783" y="0"/>
                  </a:moveTo>
                  <a:lnTo>
                    <a:pt x="0" y="0"/>
                  </a:lnTo>
                  <a:lnTo>
                    <a:pt x="0" y="519684"/>
                  </a:lnTo>
                  <a:lnTo>
                    <a:pt x="557783" y="519684"/>
                  </a:lnTo>
                  <a:lnTo>
                    <a:pt x="557783" y="454723"/>
                  </a:lnTo>
                  <a:lnTo>
                    <a:pt x="84074" y="454723"/>
                  </a:lnTo>
                  <a:lnTo>
                    <a:pt x="84074" y="64960"/>
                  </a:lnTo>
                  <a:lnTo>
                    <a:pt x="557783" y="64960"/>
                  </a:lnTo>
                  <a:lnTo>
                    <a:pt x="557783" y="0"/>
                  </a:lnTo>
                  <a:close/>
                </a:path>
                <a:path w="558165" h="520065">
                  <a:moveTo>
                    <a:pt x="557783" y="64960"/>
                  </a:moveTo>
                  <a:lnTo>
                    <a:pt x="84074" y="64960"/>
                  </a:lnTo>
                  <a:lnTo>
                    <a:pt x="473709" y="259842"/>
                  </a:lnTo>
                  <a:lnTo>
                    <a:pt x="84074" y="454723"/>
                  </a:lnTo>
                  <a:lnTo>
                    <a:pt x="557783" y="454723"/>
                  </a:lnTo>
                  <a:lnTo>
                    <a:pt x="557783" y="64960"/>
                  </a:lnTo>
                  <a:close/>
                </a:path>
              </a:pathLst>
            </a:custGeom>
            <a:solidFill>
              <a:srgbClr val="FFC0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0" y="0"/>
                  </a:moveTo>
                  <a:lnTo>
                    <a:pt x="0" y="389763"/>
                  </a:lnTo>
                  <a:lnTo>
                    <a:pt x="389635" y="1948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7300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70289" y="6403276"/>
              <a:ext cx="389890" cy="389890"/>
            </a:xfrm>
            <a:custGeom>
              <a:avLst/>
              <a:gdLst/>
              <a:ahLst/>
              <a:cxnLst/>
              <a:rect l="l" t="t" r="r" b="b"/>
              <a:pathLst>
                <a:path w="389890" h="389890">
                  <a:moveTo>
                    <a:pt x="389635" y="194881"/>
                  </a:moveTo>
                  <a:lnTo>
                    <a:pt x="0" y="389763"/>
                  </a:lnTo>
                  <a:lnTo>
                    <a:pt x="0" y="0"/>
                  </a:lnTo>
                  <a:lnTo>
                    <a:pt x="389635" y="194881"/>
                  </a:lnTo>
                  <a:close/>
                </a:path>
              </a:pathLst>
            </a:custGeom>
            <a:ln w="12191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586215" y="6338316"/>
              <a:ext cx="558165" cy="520065"/>
            </a:xfrm>
            <a:custGeom>
              <a:avLst/>
              <a:gdLst/>
              <a:ahLst/>
              <a:cxnLst/>
              <a:rect l="l" t="t" r="r" b="b"/>
              <a:pathLst>
                <a:path w="558165" h="520065">
                  <a:moveTo>
                    <a:pt x="0" y="519684"/>
                  </a:moveTo>
                  <a:lnTo>
                    <a:pt x="557783" y="519684"/>
                  </a:lnTo>
                  <a:lnTo>
                    <a:pt x="557783" y="0"/>
                  </a:lnTo>
                  <a:lnTo>
                    <a:pt x="0" y="0"/>
                  </a:lnTo>
                  <a:lnTo>
                    <a:pt x="0" y="519684"/>
                  </a:lnTo>
                  <a:close/>
                </a:path>
              </a:pathLst>
            </a:custGeom>
            <a:ln w="12192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481</Words>
  <Application>Microsoft Office PowerPoint</Application>
  <PresentationFormat>On-screen Show (4:3)</PresentationFormat>
  <Paragraphs>57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How do the tests take place?</vt:lpstr>
      <vt:lpstr>PowerPoint Presentation</vt:lpstr>
      <vt:lpstr>Reading Test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Other Assessments</vt:lpstr>
      <vt:lpstr>How can I help my child?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KS2 History</dc:creator>
  <cp:lastModifiedBy>Philip Codd</cp:lastModifiedBy>
  <cp:revision>10</cp:revision>
  <dcterms:created xsi:type="dcterms:W3CDTF">2022-03-07T13:49:18Z</dcterms:created>
  <dcterms:modified xsi:type="dcterms:W3CDTF">2026-01-22T12:44:46Z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2020-01-16T00:00:00Z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2022-03-07T00:00:00Z</vt:filetime>
  </property>
</Properties>
</file>