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0" r:id="rId15"/>
    <p:sldId id="281" r:id="rId16"/>
    <p:sldId id="287" r:id="rId17"/>
    <p:sldId id="284" r:id="rId18"/>
    <p:sldId id="285" r:id="rId19"/>
    <p:sldId id="286" r:id="rId20"/>
    <p:sldId id="282" r:id="rId21"/>
    <p:sldId id="283" r:id="rId22"/>
    <p:sldId id="288" r:id="rId23"/>
    <p:sldId id="292" r:id="rId24"/>
    <p:sldId id="290" r:id="rId25"/>
    <p:sldId id="289" r:id="rId26"/>
    <p:sldId id="291" r:id="rId27"/>
    <p:sldId id="293" r:id="rId28"/>
    <p:sldId id="294"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88" autoAdjust="0"/>
    <p:restoredTop sz="94660"/>
  </p:normalViewPr>
  <p:slideViewPr>
    <p:cSldViewPr>
      <p:cViewPr varScale="1">
        <p:scale>
          <a:sx n="51" d="100"/>
          <a:sy n="51" d="100"/>
        </p:scale>
        <p:origin x="1382"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16/09/2022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10</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16/09/2022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16/09/2022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16/09/2022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16/09/2022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16/09/2022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16/09/2022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5 Expectations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114985651"/>
              </p:ext>
            </p:extLst>
          </p:nvPr>
        </p:nvGraphicFramePr>
        <p:xfrm>
          <a:off x="1012564" y="1808820"/>
          <a:ext cx="3545033" cy="3276364"/>
        </p:xfrm>
        <a:graphic>
          <a:graphicData uri="http://schemas.openxmlformats.org/drawingml/2006/table">
            <a:tbl>
              <a:tblPr firstRow="1" bandRow="1">
                <a:tableStyleId>{5C22544A-7EE6-4342-B048-85BDC9FD1C3A}</a:tableStyleId>
              </a:tblPr>
              <a:tblGrid>
                <a:gridCol w="3545033">
                  <a:extLst>
                    <a:ext uri="{9D8B030D-6E8A-4147-A177-3AD203B41FA5}">
                      <a16:colId xmlns:a16="http://schemas.microsoft.com/office/drawing/2014/main" val="20000"/>
                    </a:ext>
                  </a:extLst>
                </a:gridCol>
              </a:tblGrid>
              <a:tr h="4088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Expectations: Word</a:t>
                      </a:r>
                      <a:r>
                        <a:rPr lang="en-GB" sz="1200" b="1" baseline="0" dirty="0">
                          <a:solidFill>
                            <a:schemeClr val="tx1"/>
                          </a:solidFill>
                          <a:latin typeface="Arial" panose="020B0604020202020204" pitchFamily="34" charset="0"/>
                          <a:cs typeface="Arial" panose="020B0604020202020204" pitchFamily="34" charset="0"/>
                        </a:rPr>
                        <a:t> Reading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865211">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Apply knowledge of root words, prefixes and suffixes to read aloud and to understand the meaning of </a:t>
                      </a:r>
                      <a:r>
                        <a:rPr lang="en-GB" sz="1200" b="1" kern="1200" baseline="0" dirty="0">
                          <a:solidFill>
                            <a:schemeClr val="dk1"/>
                          </a:solidFill>
                          <a:effectLst/>
                          <a:latin typeface="Arial" panose="020B0604020202020204" pitchFamily="34" charset="0"/>
                          <a:ea typeface="+mn-ea"/>
                          <a:cs typeface="Arial" panose="020B0604020202020204" pitchFamily="34" charset="0"/>
                        </a:rPr>
                        <a:t>unfamiliar words.</a:t>
                      </a:r>
                      <a:r>
                        <a:rPr lang="en-GB" sz="1200" b="1"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val="10001"/>
                  </a:ext>
                </a:extLst>
              </a:tr>
              <a:tr h="86521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Read further exception words, noting the unusual correspondences between spelling and sound, and where these occur in the word.</a:t>
                      </a:r>
                    </a:p>
                  </a:txBody>
                  <a:tcPr marL="68580" marR="68580" marT="34290" marB="34290"/>
                </a:tc>
                <a:extLst>
                  <a:ext uri="{0D108BD9-81ED-4DB2-BD59-A6C34878D82A}">
                    <a16:rowId xmlns:a16="http://schemas.microsoft.com/office/drawing/2014/main" val="10002"/>
                  </a:ext>
                </a:extLst>
              </a:tr>
              <a:tr h="667449">
                <a:tc>
                  <a:txBody>
                    <a:bodyPr/>
                    <a:lstStyle/>
                    <a:p>
                      <a:pPr marL="171450" lvl="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Attempt pronunciation of unfamiliar words drawing on prior knowledge of similar looking words.</a:t>
                      </a:r>
                    </a:p>
                  </a:txBody>
                  <a:tcPr marL="68580" marR="68580" marT="34290" marB="34290"/>
                </a:tc>
                <a:extLst>
                  <a:ext uri="{0D108BD9-81ED-4DB2-BD59-A6C34878D82A}">
                    <a16:rowId xmlns:a16="http://schemas.microsoft.com/office/drawing/2014/main" val="10003"/>
                  </a:ext>
                </a:extLst>
              </a:tr>
              <a:tr h="469686">
                <a:tc>
                  <a:txBody>
                    <a:bodyPr/>
                    <a:lstStyle/>
                    <a:p>
                      <a:pPr marL="171450" lvl="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Re-read and read ahead to check for meaning.</a:t>
                      </a:r>
                    </a:p>
                  </a:txBody>
                  <a:tcPr marL="68580" marR="68580" marT="34290" marB="34290"/>
                </a:tc>
                <a:extLst>
                  <a:ext uri="{0D108BD9-81ED-4DB2-BD59-A6C34878D82A}">
                    <a16:rowId xmlns:a16="http://schemas.microsoft.com/office/drawing/2014/main" val="10004"/>
                  </a:ext>
                </a:extLst>
              </a:tr>
            </a:tbl>
          </a:graphicData>
        </a:graphic>
      </p:graphicFrame>
      <p:graphicFrame>
        <p:nvGraphicFramePr>
          <p:cNvPr id="4" name="Content Placeholder 13"/>
          <p:cNvGraphicFramePr>
            <a:graphicFrameLocks/>
          </p:cNvGraphicFramePr>
          <p:nvPr>
            <p:extLst>
              <p:ext uri="{D42A27DB-BD31-4B8C-83A1-F6EECF244321}">
                <p14:modId xmlns:p14="http://schemas.microsoft.com/office/powerpoint/2010/main" val="410104641"/>
              </p:ext>
            </p:extLst>
          </p:nvPr>
        </p:nvGraphicFramePr>
        <p:xfrm>
          <a:off x="4716016" y="1808820"/>
          <a:ext cx="4015860" cy="3564394"/>
        </p:xfrm>
        <a:graphic>
          <a:graphicData uri="http://schemas.openxmlformats.org/drawingml/2006/table">
            <a:tbl>
              <a:tblPr firstRow="1" bandRow="1">
                <a:tableStyleId>{5C22544A-7EE6-4342-B048-85BDC9FD1C3A}</a:tableStyleId>
              </a:tblPr>
              <a:tblGrid>
                <a:gridCol w="4015860">
                  <a:extLst>
                    <a:ext uri="{9D8B030D-6E8A-4147-A177-3AD203B41FA5}">
                      <a16:colId xmlns:a16="http://schemas.microsoft.com/office/drawing/2014/main" val="20000"/>
                    </a:ext>
                  </a:extLst>
                </a:gridCol>
              </a:tblGrid>
              <a:tr h="3604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Expectations:</a:t>
                      </a:r>
                      <a:r>
                        <a:rPr lang="en-GB" sz="1200" b="1" baseline="0" dirty="0">
                          <a:solidFill>
                            <a:schemeClr val="tx1"/>
                          </a:solidFill>
                          <a:latin typeface="Arial" panose="020B0604020202020204" pitchFamily="34" charset="0"/>
                          <a:cs typeface="Arial" panose="020B0604020202020204" pitchFamily="34" charset="0"/>
                        </a:rPr>
                        <a:t> </a:t>
                      </a:r>
                      <a:r>
                        <a:rPr lang="en-GB" sz="1200" b="1" dirty="0">
                          <a:solidFill>
                            <a:schemeClr val="tx1"/>
                          </a:solidFill>
                          <a:latin typeface="Arial" panose="020B0604020202020204" pitchFamily="34" charset="0"/>
                          <a:cs typeface="Arial" panose="020B0604020202020204" pitchFamily="34" charset="0"/>
                        </a:rPr>
                        <a:t>Comprehension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88298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Become</a:t>
                      </a:r>
                      <a:r>
                        <a:rPr lang="en-GB" sz="1200" b="1" kern="1200" baseline="0" dirty="0">
                          <a:solidFill>
                            <a:schemeClr val="dk1"/>
                          </a:solidFill>
                          <a:effectLst/>
                          <a:latin typeface="Arial" panose="020B0604020202020204" pitchFamily="34" charset="0"/>
                          <a:ea typeface="+mn-ea"/>
                          <a:cs typeface="Arial" panose="020B0604020202020204" pitchFamily="34" charset="0"/>
                        </a:rPr>
                        <a:t> familiar with and talk about </a:t>
                      </a:r>
                      <a:r>
                        <a:rPr lang="en-GB" sz="1200" b="1" kern="1200" dirty="0">
                          <a:solidFill>
                            <a:schemeClr val="dk1"/>
                          </a:solidFill>
                          <a:effectLst/>
                          <a:latin typeface="Arial" panose="020B0604020202020204" pitchFamily="34" charset="0"/>
                          <a:ea typeface="+mn-ea"/>
                          <a:cs typeface="Arial" panose="020B0604020202020204" pitchFamily="34" charset="0"/>
                        </a:rPr>
                        <a:t>a</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wide range of books, including myths, legends and traditional stories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and books from other cultures and traditions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and know their features.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681156">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Read </a:t>
                      </a:r>
                      <a:r>
                        <a:rPr lang="en-GB" sz="1200" b="1" kern="1200" baseline="0" dirty="0">
                          <a:solidFill>
                            <a:schemeClr val="dk1"/>
                          </a:solidFill>
                          <a:effectLst/>
                          <a:latin typeface="Arial" panose="020B0604020202020204" pitchFamily="34" charset="0"/>
                          <a:ea typeface="+mn-ea"/>
                          <a:cs typeface="Arial" panose="020B0604020202020204" pitchFamily="34" charset="0"/>
                        </a:rPr>
                        <a:t>non-fiction  texts and identify purpose and structures and grammatical features and evaluate how effective they are.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479332">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Identify</a:t>
                      </a:r>
                      <a:r>
                        <a:rPr lang="en-GB" sz="1200" b="1" kern="1200" baseline="0" dirty="0">
                          <a:solidFill>
                            <a:schemeClr val="dk1"/>
                          </a:solidFill>
                          <a:effectLst/>
                          <a:latin typeface="Arial" panose="020B0604020202020204" pitchFamily="34" charset="0"/>
                          <a:ea typeface="+mn-ea"/>
                          <a:cs typeface="Arial" panose="020B0604020202020204" pitchFamily="34" charset="0"/>
                        </a:rPr>
                        <a:t> significant ideas , events and characters and discuss their significance.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47933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Learn poems by heart.</a:t>
                      </a:r>
                      <a:r>
                        <a:rPr lang="en-GB" sz="1200" b="1" kern="1200" baseline="0" dirty="0">
                          <a:solidFill>
                            <a:schemeClr val="dk1"/>
                          </a:solidFill>
                          <a:effectLst/>
                          <a:latin typeface="Arial" panose="020B0604020202020204" pitchFamily="34" charset="0"/>
                          <a:ea typeface="+mn-ea"/>
                          <a:cs typeface="Arial" panose="020B0604020202020204" pitchFamily="34" charset="0"/>
                        </a:rPr>
                        <a:t> for example, narrative verse, haiku.</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4"/>
                  </a:ext>
                </a:extLst>
              </a:tr>
              <a:tr h="68115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Prepare poems and plays  to</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read aloud and to perform, showing understanding through intonation, tone, volume and action.</a:t>
                      </a:r>
                    </a:p>
                  </a:txBody>
                  <a:tcPr marL="68580" marR="68580" marT="34290" marB="34290"/>
                </a:tc>
                <a:extLst>
                  <a:ext uri="{0D108BD9-81ED-4DB2-BD59-A6C34878D82A}">
                    <a16:rowId xmlns:a16="http://schemas.microsoft.com/office/drawing/2014/main" val="10005"/>
                  </a:ext>
                </a:extLst>
              </a:tr>
            </a:tbl>
          </a:graphicData>
        </a:graphic>
      </p:graphicFrame>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051720" y="560513"/>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Reading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5 Expectations (continued)</a:t>
            </a:r>
          </a:p>
        </p:txBody>
      </p:sp>
      <p:graphicFrame>
        <p:nvGraphicFramePr>
          <p:cNvPr id="8" name="Content Placeholder 13"/>
          <p:cNvGraphicFramePr>
            <a:graphicFrameLocks/>
          </p:cNvGraphicFramePr>
          <p:nvPr>
            <p:extLst>
              <p:ext uri="{D42A27DB-BD31-4B8C-83A1-F6EECF244321}">
                <p14:modId xmlns:p14="http://schemas.microsoft.com/office/powerpoint/2010/main" val="3857895510"/>
              </p:ext>
            </p:extLst>
          </p:nvPr>
        </p:nvGraphicFramePr>
        <p:xfrm>
          <a:off x="528034" y="1646802"/>
          <a:ext cx="3989960" cy="4778022"/>
        </p:xfrm>
        <a:graphic>
          <a:graphicData uri="http://schemas.openxmlformats.org/drawingml/2006/table">
            <a:tbl>
              <a:tblPr firstRow="1" bandRow="1">
                <a:tableStyleId>{5C22544A-7EE6-4342-B048-85BDC9FD1C3A}</a:tableStyleId>
              </a:tblPr>
              <a:tblGrid>
                <a:gridCol w="3989960">
                  <a:extLst>
                    <a:ext uri="{9D8B030D-6E8A-4147-A177-3AD203B41FA5}">
                      <a16:colId xmlns:a16="http://schemas.microsoft.com/office/drawing/2014/main" val="20000"/>
                    </a:ext>
                  </a:extLst>
                </a:gridCol>
              </a:tblGrid>
              <a:tr h="270030">
                <a:tc>
                  <a:txBody>
                    <a:bodyPr/>
                    <a:lstStyle/>
                    <a:p>
                      <a:pPr lvl="0"/>
                      <a:r>
                        <a:rPr lang="en-GB" sz="1200" b="1" kern="1200" dirty="0">
                          <a:solidFill>
                            <a:schemeClr val="tx1"/>
                          </a:solidFill>
                          <a:effectLst/>
                          <a:latin typeface="Arial" panose="020B0604020202020204" pitchFamily="34" charset="0"/>
                          <a:ea typeface="+mn-ea"/>
                          <a:cs typeface="Arial" panose="020B0604020202020204" pitchFamily="34" charset="0"/>
                        </a:rPr>
                        <a:t>Year 5 Expectations: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10000"/>
                  </a:ext>
                </a:extLst>
              </a:tr>
              <a:tr h="342900">
                <a:tc>
                  <a:txBody>
                    <a:bodyPr/>
                    <a:lstStyle/>
                    <a:p>
                      <a:pPr marL="171450" indent="-171450" algn="l">
                        <a:buFont typeface="Arial" panose="020B0604020202020204" pitchFamily="34" charset="0"/>
                        <a:buChar char="•"/>
                      </a:pPr>
                      <a:r>
                        <a:rPr lang="en-GB" sz="1200" b="1" kern="1200" baseline="0" dirty="0">
                          <a:solidFill>
                            <a:schemeClr val="dk1"/>
                          </a:solidFill>
                          <a:effectLst/>
                          <a:latin typeface="Arial" panose="020B0604020202020204" pitchFamily="34" charset="0"/>
                          <a:ea typeface="+mn-ea"/>
                          <a:cs typeface="Arial" panose="020B0604020202020204" pitchFamily="34" charset="0"/>
                        </a:rPr>
                        <a:t>Use meaning-seeking strategies to explore the meaning of words in context.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342900">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meaning – seeking strategies to explore the meaning of idiomatic</a:t>
                      </a:r>
                      <a:r>
                        <a:rPr lang="en-GB" sz="1200" b="1" kern="1200" baseline="0" dirty="0">
                          <a:solidFill>
                            <a:schemeClr val="dk1"/>
                          </a:solidFill>
                          <a:effectLst/>
                          <a:latin typeface="Arial" panose="020B0604020202020204" pitchFamily="34" charset="0"/>
                          <a:ea typeface="+mn-ea"/>
                          <a:cs typeface="Arial" panose="020B0604020202020204" pitchFamily="34" charset="0"/>
                        </a:rPr>
                        <a:t> and figurative language.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480060">
                <a:tc>
                  <a:txBody>
                    <a:bodyPr/>
                    <a:lstStyle/>
                    <a:p>
                      <a:pPr marL="171450" indent="-171450" algn="l">
                        <a:buFont typeface="Arial" panose="020B0604020202020204" pitchFamily="34" charset="0"/>
                        <a:buChar char="•"/>
                      </a:pPr>
                      <a:r>
                        <a:rPr lang="en-GB" sz="1200" b="1" dirty="0">
                          <a:effectLst/>
                          <a:latin typeface="Arial" panose="020B0604020202020204" pitchFamily="34" charset="0"/>
                          <a:cs typeface="Arial" panose="020B0604020202020204" pitchFamily="34" charset="0"/>
                        </a:rPr>
                        <a:t>Identify and comment on writer’s use of language for effect.</a:t>
                      </a:r>
                      <a:r>
                        <a:rPr lang="en-GB" sz="1200" b="1" baseline="0" dirty="0">
                          <a:effectLst/>
                          <a:latin typeface="Arial" panose="020B0604020202020204" pitchFamily="34" charset="0"/>
                          <a:cs typeface="Arial" panose="020B0604020202020204" pitchFamily="34" charset="0"/>
                        </a:rPr>
                        <a:t> for example, precisely chosen </a:t>
                      </a:r>
                      <a:r>
                        <a:rPr lang="en-GB" sz="1200" b="1" dirty="0">
                          <a:effectLst/>
                          <a:latin typeface="Arial" panose="020B0604020202020204" pitchFamily="34" charset="0"/>
                          <a:cs typeface="Arial" panose="020B0604020202020204" pitchFamily="34" charset="0"/>
                        </a:rPr>
                        <a:t>adjectives, similes and personification.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61722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Identify grammatical</a:t>
                      </a:r>
                      <a:r>
                        <a:rPr lang="en-GB" sz="1200" b="1" baseline="0" dirty="0">
                          <a:effectLst/>
                          <a:latin typeface="Arial" panose="020B0604020202020204" pitchFamily="34" charset="0"/>
                          <a:cs typeface="Arial" panose="020B0604020202020204" pitchFamily="34" charset="0"/>
                        </a:rPr>
                        <a:t> </a:t>
                      </a:r>
                      <a:r>
                        <a:rPr lang="en-GB" sz="1200" b="1" dirty="0">
                          <a:effectLst/>
                          <a:latin typeface="Arial" panose="020B0604020202020204" pitchFamily="34" charset="0"/>
                          <a:cs typeface="Arial" panose="020B0604020202020204" pitchFamily="34" charset="0"/>
                        </a:rPr>
                        <a:t>features used by writer – rhetorical</a:t>
                      </a:r>
                      <a:r>
                        <a:rPr lang="en-GB" sz="1200" b="1" baseline="0" dirty="0">
                          <a:effectLst/>
                          <a:latin typeface="Arial" panose="020B0604020202020204" pitchFamily="34" charset="0"/>
                          <a:cs typeface="Arial" panose="020B0604020202020204" pitchFamily="34" charset="0"/>
                        </a:rPr>
                        <a:t> questions, varied sentence lengths,  varied sentence  starters, empty  words – to impact on the reader.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4"/>
                  </a:ext>
                </a:extLst>
              </a:tr>
              <a:tr h="342900">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Draw inferences such as inferring characters' feelings, thoughts and motives from their actions.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217902">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Justify inferences with evidence from the text.</a:t>
                      </a:r>
                    </a:p>
                  </a:txBody>
                  <a:tcPr marL="68580" marR="68580" marT="34290" marB="34290"/>
                </a:tc>
                <a:extLst>
                  <a:ext uri="{0D108BD9-81ED-4DB2-BD59-A6C34878D82A}">
                    <a16:rowId xmlns:a16="http://schemas.microsoft.com/office/drawing/2014/main" val="10006"/>
                  </a:ext>
                </a:extLst>
              </a:tr>
              <a:tr h="216024">
                <a:tc>
                  <a:txBody>
                    <a:bodyPr/>
                    <a:lstStyle/>
                    <a:p>
                      <a:pPr marL="250190" marR="111760" indent="-171450" algn="l" defTabSz="914400" rtl="0" eaLnBrk="1" fontAlgn="auto" latinLnBrk="0" hangingPunct="1">
                        <a:lnSpc>
                          <a:spcPct val="120000"/>
                        </a:lnSpc>
                        <a:spcBef>
                          <a:spcPts val="345"/>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 Make</a:t>
                      </a:r>
                      <a:r>
                        <a:rPr lang="en-GB" sz="1200" b="1" kern="1200" baseline="0" dirty="0">
                          <a:solidFill>
                            <a:schemeClr val="dk1"/>
                          </a:solidFill>
                          <a:effectLst/>
                          <a:latin typeface="Arial" panose="020B0604020202020204" pitchFamily="34" charset="0"/>
                          <a:ea typeface="+mn-ea"/>
                          <a:cs typeface="Arial" panose="020B0604020202020204" pitchFamily="34" charset="0"/>
                        </a:rPr>
                        <a:t> p</a:t>
                      </a:r>
                      <a:r>
                        <a:rPr lang="en-GB" sz="1200" b="1" kern="1200" dirty="0">
                          <a:solidFill>
                            <a:schemeClr val="dk1"/>
                          </a:solidFill>
                          <a:effectLst/>
                          <a:latin typeface="Arial" panose="020B0604020202020204" pitchFamily="34" charset="0"/>
                          <a:ea typeface="+mn-ea"/>
                          <a:cs typeface="Arial" panose="020B0604020202020204" pitchFamily="34" charset="0"/>
                        </a:rPr>
                        <a:t>redictions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from what</a:t>
                      </a:r>
                      <a:r>
                        <a:rPr lang="en-GB" sz="1200" b="1" kern="1200" baseline="0" dirty="0">
                          <a:solidFill>
                            <a:schemeClr val="dk1"/>
                          </a:solidFill>
                          <a:effectLst/>
                          <a:latin typeface="Arial" panose="020B0604020202020204" pitchFamily="34" charset="0"/>
                          <a:ea typeface="+mn-ea"/>
                          <a:cs typeface="Arial" panose="020B0604020202020204" pitchFamily="34" charset="0"/>
                        </a:rPr>
                        <a:t> has been read</a:t>
                      </a:r>
                      <a:r>
                        <a:rPr lang="en-GB" sz="1200" b="1" kern="1200" dirty="0">
                          <a:solidFill>
                            <a:schemeClr val="dk1"/>
                          </a:solidFill>
                          <a:effectLst/>
                          <a:latin typeface="Arial" panose="020B0604020202020204" pitchFamily="34" charset="0"/>
                          <a:ea typeface="+mn-ea"/>
                          <a:cs typeface="Arial" panose="020B0604020202020204" pitchFamily="34" charset="0"/>
                        </a:rPr>
                        <a:t>.</a:t>
                      </a:r>
                    </a:p>
                  </a:txBody>
                  <a:tcPr marL="0" marR="0" marT="0" marB="0"/>
                </a:tc>
                <a:extLst>
                  <a:ext uri="{0D108BD9-81ED-4DB2-BD59-A6C34878D82A}">
                    <a16:rowId xmlns:a16="http://schemas.microsoft.com/office/drawing/2014/main" val="10007"/>
                  </a:ext>
                </a:extLst>
              </a:tr>
              <a:tr h="216024">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 Summarise the main ideas drawn from</a:t>
                      </a:r>
                      <a:r>
                        <a:rPr lang="en-GB" sz="1200" b="1" kern="1200" baseline="0" dirty="0">
                          <a:solidFill>
                            <a:schemeClr val="dk1"/>
                          </a:solidFill>
                          <a:effectLst/>
                          <a:latin typeface="Arial" panose="020B0604020202020204" pitchFamily="34" charset="0"/>
                          <a:ea typeface="+mn-ea"/>
                          <a:cs typeface="Arial" panose="020B0604020202020204" pitchFamily="34" charset="0"/>
                        </a:rPr>
                        <a:t> a text.</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val="10008"/>
                  </a:ext>
                </a:extLst>
              </a:tr>
              <a:tr h="378042">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dirty="0">
                          <a:effectLst/>
                          <a:latin typeface="Arial" panose="020B0604020202020204" pitchFamily="34" charset="0"/>
                          <a:ea typeface="Times New Roman"/>
                          <a:cs typeface="Arial" panose="020B0604020202020204" pitchFamily="34" charset="0"/>
                        </a:rPr>
                        <a:t> Identify </a:t>
                      </a:r>
                      <a:r>
                        <a:rPr lang="en-GB" sz="1200" b="1" baseline="0" dirty="0">
                          <a:effectLst/>
                          <a:latin typeface="Arial" panose="020B0604020202020204" pitchFamily="34" charset="0"/>
                          <a:ea typeface="Times New Roman"/>
                          <a:cs typeface="Arial" panose="020B0604020202020204" pitchFamily="34" charset="0"/>
                        </a:rPr>
                        <a:t> the effect of the context on a text. for example, historical or other cultures.</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val="10009"/>
                  </a:ext>
                </a:extLst>
              </a:tr>
              <a:tr h="378042">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dirty="0">
                          <a:effectLst/>
                          <a:latin typeface="Arial" panose="020B0604020202020204" pitchFamily="34" charset="0"/>
                          <a:ea typeface="Times New Roman"/>
                          <a:cs typeface="Arial" panose="020B0604020202020204" pitchFamily="34" charset="0"/>
                        </a:rPr>
                        <a:t>Identify how language,</a:t>
                      </a:r>
                      <a:r>
                        <a:rPr lang="en-GB" sz="1200" b="1" baseline="0" dirty="0">
                          <a:effectLst/>
                          <a:latin typeface="Arial" panose="020B0604020202020204" pitchFamily="34" charset="0"/>
                          <a:ea typeface="Times New Roman"/>
                          <a:cs typeface="Arial" panose="020B0604020202020204" pitchFamily="34" charset="0"/>
                        </a:rPr>
                        <a:t> structure and presentation contribute to the meaning of a text.</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val="10010"/>
                  </a:ext>
                </a:extLst>
              </a:tr>
            </a:tbl>
          </a:graphicData>
        </a:graphic>
      </p:graphicFrame>
      <p:graphicFrame>
        <p:nvGraphicFramePr>
          <p:cNvPr id="6" name="Content Placeholder 13"/>
          <p:cNvGraphicFramePr>
            <a:graphicFrameLocks/>
          </p:cNvGraphicFramePr>
          <p:nvPr>
            <p:extLst>
              <p:ext uri="{D42A27DB-BD31-4B8C-83A1-F6EECF244321}">
                <p14:modId xmlns:p14="http://schemas.microsoft.com/office/powerpoint/2010/main" val="1694373347"/>
              </p:ext>
            </p:extLst>
          </p:nvPr>
        </p:nvGraphicFramePr>
        <p:xfrm>
          <a:off x="4680012" y="1663430"/>
          <a:ext cx="4167774" cy="4756885"/>
        </p:xfrm>
        <a:graphic>
          <a:graphicData uri="http://schemas.openxmlformats.org/drawingml/2006/table">
            <a:tbl>
              <a:tblPr firstRow="1" bandRow="1">
                <a:tableStyleId>{5C22544A-7EE6-4342-B048-85BDC9FD1C3A}</a:tableStyleId>
              </a:tblPr>
              <a:tblGrid>
                <a:gridCol w="4167774">
                  <a:extLst>
                    <a:ext uri="{9D8B030D-6E8A-4147-A177-3AD203B41FA5}">
                      <a16:colId xmlns:a16="http://schemas.microsoft.com/office/drawing/2014/main" val="20000"/>
                    </a:ext>
                  </a:extLst>
                </a:gridCol>
              </a:tblGrid>
              <a:tr h="299185">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Arial" panose="020B0604020202020204" pitchFamily="34" charset="0"/>
                          <a:ea typeface="+mn-ea"/>
                          <a:cs typeface="Arial" panose="020B0604020202020204" pitchFamily="34" charset="0"/>
                        </a:rPr>
                        <a:t>Year 5 Expectations: Comprehension (continued)</a:t>
                      </a:r>
                    </a:p>
                  </a:txBody>
                  <a:tcPr marL="68580" marR="68580" marT="34290" marB="34290">
                    <a:solidFill>
                      <a:schemeClr val="tx2">
                        <a:lumMod val="40000"/>
                        <a:lumOff val="60000"/>
                      </a:schemeClr>
                    </a:solidFill>
                  </a:tcPr>
                </a:tc>
                <a:extLst>
                  <a:ext uri="{0D108BD9-81ED-4DB2-BD59-A6C34878D82A}">
                    <a16:rowId xmlns:a16="http://schemas.microsoft.com/office/drawing/2014/main" val="10000"/>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tx1"/>
                          </a:solidFill>
                          <a:effectLst/>
                          <a:latin typeface="Arial" panose="020B0604020202020204" pitchFamily="34" charset="0"/>
                          <a:ea typeface="+mn-ea"/>
                          <a:cs typeface="Arial" panose="020B0604020202020204" pitchFamily="34" charset="0"/>
                        </a:rPr>
                        <a:t>Express</a:t>
                      </a:r>
                      <a:r>
                        <a:rPr lang="en-GB" sz="1200" b="1" kern="1200" baseline="0" dirty="0">
                          <a:solidFill>
                            <a:schemeClr val="tx1"/>
                          </a:solidFill>
                          <a:effectLst/>
                          <a:latin typeface="Arial" panose="020B0604020202020204" pitchFamily="34" charset="0"/>
                          <a:ea typeface="+mn-ea"/>
                          <a:cs typeface="Arial" panose="020B0604020202020204" pitchFamily="34" charset="0"/>
                        </a:rPr>
                        <a:t> a personal point of view about a text, giving reasons.</a:t>
                      </a:r>
                      <a:endParaRPr lang="en-GB" sz="12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20000"/>
                        <a:lumOff val="80000"/>
                      </a:schemeClr>
                    </a:solidFill>
                  </a:tcPr>
                </a:tc>
                <a:extLst>
                  <a:ext uri="{0D108BD9-81ED-4DB2-BD59-A6C34878D82A}">
                    <a16:rowId xmlns:a16="http://schemas.microsoft.com/office/drawing/2014/main" val="1000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Make connections between other similar texts</a:t>
                      </a:r>
                      <a:r>
                        <a:rPr lang="en-GB" sz="1200" b="1" kern="1200" baseline="0" dirty="0">
                          <a:solidFill>
                            <a:schemeClr val="dk1"/>
                          </a:solidFill>
                          <a:effectLst/>
                          <a:latin typeface="Arial" panose="020B0604020202020204" pitchFamily="34" charset="0"/>
                          <a:ea typeface="+mn-ea"/>
                          <a:cs typeface="Arial" panose="020B0604020202020204" pitchFamily="34" charset="0"/>
                        </a:rPr>
                        <a:t>, prior knowledge and experience.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different versions of texts and talk about their differences and similarities.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Listen to and build on others’ ideas and opinions about a text.</a:t>
                      </a:r>
                    </a:p>
                  </a:txBody>
                  <a:tcPr marL="68580" marR="68580" marT="34290" marB="34290"/>
                </a:tc>
                <a:extLst>
                  <a:ext uri="{0D108BD9-81ED-4DB2-BD59-A6C34878D82A}">
                    <a16:rowId xmlns:a16="http://schemas.microsoft.com/office/drawing/2014/main" val="10004"/>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 an oral</a:t>
                      </a:r>
                      <a:r>
                        <a:rPr lang="en-GB" sz="1200" b="1" kern="1200" baseline="0" dirty="0">
                          <a:solidFill>
                            <a:schemeClr val="dk1"/>
                          </a:solidFill>
                          <a:effectLst/>
                          <a:latin typeface="Arial" panose="020B0604020202020204" pitchFamily="34" charset="0"/>
                          <a:ea typeface="+mn-ea"/>
                          <a:cs typeface="Arial" panose="020B0604020202020204" pitchFamily="34" charset="0"/>
                        </a:rPr>
                        <a:t> overview  or summary of a 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 the author’s viewpoint of a text.</a:t>
                      </a:r>
                    </a:p>
                  </a:txBody>
                  <a:tcPr marL="68580" marR="68580" marT="34290" marB="34290"/>
                </a:tc>
                <a:extLst>
                  <a:ext uri="{0D108BD9-81ED-4DB2-BD59-A6C34878D82A}">
                    <a16:rowId xmlns:a16="http://schemas.microsoft.com/office/drawing/2014/main" val="1000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a:t>
                      </a:r>
                      <a:r>
                        <a:rPr lang="en-GB" sz="1200" b="1" kern="1200" baseline="0" dirty="0">
                          <a:solidFill>
                            <a:schemeClr val="dk1"/>
                          </a:solidFill>
                          <a:effectLst/>
                          <a:latin typeface="Arial" panose="020B0604020202020204" pitchFamily="34" charset="0"/>
                          <a:ea typeface="+mn-ea"/>
                          <a:cs typeface="Arial" panose="020B0604020202020204" pitchFamily="34" charset="0"/>
                        </a:rPr>
                        <a:t> a personal point of view based on what has been read.</a:t>
                      </a:r>
                    </a:p>
                  </a:txBody>
                  <a:tcPr marL="68580" marR="68580" marT="34290" marB="34290"/>
                </a:tc>
                <a:extLst>
                  <a:ext uri="{0D108BD9-81ED-4DB2-BD59-A6C34878D82A}">
                    <a16:rowId xmlns:a16="http://schemas.microsoft.com/office/drawing/2014/main" val="10007"/>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Listen to others’ personal point of view.</a:t>
                      </a:r>
                    </a:p>
                  </a:txBody>
                  <a:tcPr marL="68580" marR="68580" marT="34290" marB="34290"/>
                </a:tc>
                <a:extLst>
                  <a:ext uri="{0D108BD9-81ED-4DB2-BD59-A6C34878D82A}">
                    <a16:rowId xmlns:a16="http://schemas.microsoft.com/office/drawing/2014/main" val="10008"/>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 a</a:t>
                      </a:r>
                      <a:r>
                        <a:rPr lang="en-GB" sz="1200" b="1" kern="1200" baseline="0" dirty="0">
                          <a:solidFill>
                            <a:schemeClr val="dk1"/>
                          </a:solidFill>
                          <a:effectLst/>
                          <a:latin typeface="Arial" panose="020B0604020202020204" pitchFamily="34" charset="0"/>
                          <a:ea typeface="+mn-ea"/>
                          <a:cs typeface="Arial" panose="020B0604020202020204" pitchFamily="34" charset="0"/>
                        </a:rPr>
                        <a:t> personal point of view and give reasons.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r h="234852">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Know</a:t>
                      </a:r>
                      <a:r>
                        <a:rPr lang="en-GB" sz="1200" b="1" kern="1200" baseline="0" dirty="0">
                          <a:solidFill>
                            <a:schemeClr val="dk1"/>
                          </a:solidFill>
                          <a:effectLst/>
                          <a:latin typeface="Arial" panose="020B0604020202020204" pitchFamily="34" charset="0"/>
                          <a:ea typeface="+mn-ea"/>
                          <a:cs typeface="Arial" panose="020B0604020202020204" pitchFamily="34" charset="0"/>
                        </a:rPr>
                        <a:t> the difference between</a:t>
                      </a:r>
                      <a:r>
                        <a:rPr lang="en-GB" sz="1200" b="1" kern="1200" dirty="0">
                          <a:solidFill>
                            <a:schemeClr val="dk1"/>
                          </a:solidFill>
                          <a:effectLst/>
                          <a:latin typeface="Arial" panose="020B0604020202020204" pitchFamily="34" charset="0"/>
                          <a:ea typeface="+mn-ea"/>
                          <a:cs typeface="Arial" panose="020B0604020202020204" pitchFamily="34" charset="0"/>
                        </a:rPr>
                        <a:t> fact and opinion.</a:t>
                      </a:r>
                      <a:endParaRPr lang="en-GB" sz="1200"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0"/>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 knowledge of structure of text type to find key information.</a:t>
                      </a:r>
                    </a:p>
                  </a:txBody>
                  <a:tcPr marL="68580" marR="68580" marT="34290" marB="34290"/>
                </a:tc>
                <a:extLst>
                  <a:ext uri="{0D108BD9-81ED-4DB2-BD59-A6C34878D82A}">
                    <a16:rowId xmlns:a16="http://schemas.microsoft.com/office/drawing/2014/main" val="1001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text marking to identify key information in a 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2"/>
                  </a:ext>
                </a:extLst>
              </a:tr>
              <a:tr h="2057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Make</a:t>
                      </a:r>
                      <a:r>
                        <a:rPr lang="en-GB" sz="1200" b="1" kern="1200" baseline="0" dirty="0">
                          <a:solidFill>
                            <a:schemeClr val="dk1"/>
                          </a:solidFill>
                          <a:effectLst/>
                          <a:latin typeface="Arial" panose="020B0604020202020204" pitchFamily="34" charset="0"/>
                          <a:ea typeface="+mn-ea"/>
                          <a:cs typeface="Arial" panose="020B0604020202020204" pitchFamily="34" charset="0"/>
                        </a:rPr>
                        <a:t> notes from text marking.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3"/>
                  </a:ext>
                </a:extLst>
              </a:tr>
            </a:tbl>
          </a:graphicData>
        </a:graphic>
      </p:graphicFrame>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46525" y="465625"/>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5 Expectations</a:t>
            </a:r>
          </a:p>
        </p:txBody>
      </p:sp>
      <p:graphicFrame>
        <p:nvGraphicFramePr>
          <p:cNvPr id="5" name="Content Placeholder 13"/>
          <p:cNvGraphicFramePr>
            <a:graphicFrameLocks/>
          </p:cNvGraphicFramePr>
          <p:nvPr>
            <p:extLst>
              <p:ext uri="{D42A27DB-BD31-4B8C-83A1-F6EECF244321}">
                <p14:modId xmlns:p14="http://schemas.microsoft.com/office/powerpoint/2010/main" val="1189828156"/>
              </p:ext>
            </p:extLst>
          </p:nvPr>
        </p:nvGraphicFramePr>
        <p:xfrm>
          <a:off x="502277" y="1700808"/>
          <a:ext cx="4015718" cy="4511040"/>
        </p:xfrm>
        <a:graphic>
          <a:graphicData uri="http://schemas.openxmlformats.org/drawingml/2006/table">
            <a:tbl>
              <a:tblPr firstRow="1" bandRow="1">
                <a:tableStyleId>{5C22544A-7EE6-4342-B048-85BDC9FD1C3A}</a:tableStyleId>
              </a:tblPr>
              <a:tblGrid>
                <a:gridCol w="4015718">
                  <a:extLst>
                    <a:ext uri="{9D8B030D-6E8A-4147-A177-3AD203B41FA5}">
                      <a16:colId xmlns:a16="http://schemas.microsoft.com/office/drawing/2014/main" val="20000"/>
                    </a:ext>
                  </a:extLst>
                </a:gridCol>
              </a:tblGrid>
              <a:tr h="1161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Arial" panose="020B0604020202020204" pitchFamily="34" charset="0"/>
                          <a:cs typeface="Arial" panose="020B0604020202020204" pitchFamily="34" charset="0"/>
                        </a:rPr>
                        <a:t>Year 5 Expectations: Transcription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Form</a:t>
                      </a:r>
                      <a:r>
                        <a:rPr lang="en-GB" sz="1100" b="1" kern="1200" baseline="0" dirty="0">
                          <a:solidFill>
                            <a:schemeClr val="dk1"/>
                          </a:solidFill>
                          <a:effectLst/>
                          <a:latin typeface="Arial" panose="020B0604020202020204" pitchFamily="34" charset="0"/>
                          <a:ea typeface="+mn-ea"/>
                          <a:cs typeface="Arial" panose="020B0604020202020204" pitchFamily="34" charset="0"/>
                        </a:rPr>
                        <a:t> v</a:t>
                      </a:r>
                      <a:r>
                        <a:rPr lang="en-GB" sz="1100" b="1" kern="1200" dirty="0">
                          <a:solidFill>
                            <a:schemeClr val="dk1"/>
                          </a:solidFill>
                          <a:effectLst/>
                          <a:latin typeface="Arial" panose="020B0604020202020204" pitchFamily="34" charset="0"/>
                          <a:ea typeface="+mn-ea"/>
                          <a:cs typeface="Arial" panose="020B0604020202020204" pitchFamily="34" charset="0"/>
                        </a:rPr>
                        <a:t>erbs</a:t>
                      </a:r>
                      <a:r>
                        <a:rPr lang="en-GB" sz="1100" b="1" kern="1200" baseline="0" dirty="0">
                          <a:solidFill>
                            <a:schemeClr val="dk1"/>
                          </a:solidFill>
                          <a:effectLst/>
                          <a:latin typeface="Arial" panose="020B0604020202020204" pitchFamily="34" charset="0"/>
                          <a:ea typeface="+mn-ea"/>
                          <a:cs typeface="Arial" panose="020B0604020202020204" pitchFamily="34" charset="0"/>
                        </a:rPr>
                        <a:t> with  </a:t>
                      </a:r>
                      <a:r>
                        <a:rPr lang="en-GB" sz="1100" b="1" kern="1200" dirty="0">
                          <a:solidFill>
                            <a:schemeClr val="dk1"/>
                          </a:solidFill>
                          <a:effectLst/>
                          <a:latin typeface="Arial" panose="020B0604020202020204" pitchFamily="34" charset="0"/>
                          <a:ea typeface="+mn-ea"/>
                          <a:cs typeface="Arial" panose="020B0604020202020204" pitchFamily="34" charset="0"/>
                        </a:rPr>
                        <a:t>prefixes.</a:t>
                      </a:r>
                      <a:r>
                        <a:rPr lang="en-GB" sz="1100" b="1" kern="1200" baseline="0" dirty="0">
                          <a:solidFill>
                            <a:schemeClr val="dk1"/>
                          </a:solidFill>
                          <a:effectLst/>
                          <a:latin typeface="Arial" panose="020B0604020202020204" pitchFamily="34" charset="0"/>
                          <a:ea typeface="+mn-ea"/>
                          <a:cs typeface="Arial" panose="020B0604020202020204" pitchFamily="34" charset="0"/>
                        </a:rPr>
                        <a:t> for example,  dis, de, mis, over and re. </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Convert nouns or adjectives into verbs by adding a suffix. for example, ate, ise, ify.</a:t>
                      </a:r>
                    </a:p>
                  </a:txBody>
                  <a:tcPr marL="68580" marR="68580" marT="34290" marB="34290"/>
                </a:tc>
                <a:extLst>
                  <a:ext uri="{0D108BD9-81ED-4DB2-BD59-A6C34878D82A}">
                    <a16:rowId xmlns:a16="http://schemas.microsoft.com/office/drawing/2014/main" val="10002"/>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Understand the general rules for adding prefixes and suffixes above.</a:t>
                      </a:r>
                    </a:p>
                  </a:txBody>
                  <a:tcPr marL="68580" marR="68580" marT="34290" marB="34290"/>
                </a:tc>
                <a:extLst>
                  <a:ext uri="{0D108BD9-81ED-4DB2-BD59-A6C34878D82A}">
                    <a16:rowId xmlns:a16="http://schemas.microsoft.com/office/drawing/2014/main" val="10003"/>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Spell some words with ‘silent’ letters, e.g. </a:t>
                      </a:r>
                      <a:r>
                        <a:rPr lang="en-GB" sz="1100" b="1" i="1" kern="1200" dirty="0">
                          <a:solidFill>
                            <a:schemeClr val="dk1"/>
                          </a:solidFill>
                          <a:effectLst/>
                          <a:latin typeface="Arial" panose="020B0604020202020204" pitchFamily="34" charset="0"/>
                          <a:ea typeface="+mn-ea"/>
                          <a:cs typeface="Arial" panose="020B0604020202020204" pitchFamily="34" charset="0"/>
                        </a:rPr>
                        <a:t>knight</a:t>
                      </a:r>
                      <a:r>
                        <a:rPr lang="en-GB" sz="1100" b="1" kern="1200" dirty="0">
                          <a:solidFill>
                            <a:schemeClr val="dk1"/>
                          </a:solidFill>
                          <a:effectLst/>
                          <a:latin typeface="Arial" panose="020B0604020202020204" pitchFamily="34" charset="0"/>
                          <a:ea typeface="+mn-ea"/>
                          <a:cs typeface="Arial" panose="020B0604020202020204" pitchFamily="34" charset="0"/>
                        </a:rPr>
                        <a:t>, </a:t>
                      </a:r>
                      <a:r>
                        <a:rPr lang="en-GB" sz="1100" b="1" i="1" kern="1200" dirty="0">
                          <a:solidFill>
                            <a:schemeClr val="dk1"/>
                          </a:solidFill>
                          <a:effectLst/>
                          <a:latin typeface="Arial" panose="020B0604020202020204" pitchFamily="34" charset="0"/>
                          <a:ea typeface="+mn-ea"/>
                          <a:cs typeface="Arial" panose="020B0604020202020204" pitchFamily="34" charset="0"/>
                        </a:rPr>
                        <a:t>psalm</a:t>
                      </a:r>
                      <a:r>
                        <a:rPr lang="en-GB" sz="1100" b="1" kern="1200" dirty="0">
                          <a:solidFill>
                            <a:schemeClr val="dk1"/>
                          </a:solidFill>
                          <a:effectLst/>
                          <a:latin typeface="Arial" panose="020B0604020202020204" pitchFamily="34" charset="0"/>
                          <a:ea typeface="+mn-ea"/>
                          <a:cs typeface="Arial" panose="020B0604020202020204" pitchFamily="34" charset="0"/>
                        </a:rPr>
                        <a:t>,</a:t>
                      </a:r>
                      <a:r>
                        <a:rPr lang="en-GB" sz="1100" b="1" kern="1200" baseline="0" dirty="0">
                          <a:solidFill>
                            <a:schemeClr val="dk1"/>
                          </a:solidFill>
                          <a:effectLst/>
                          <a:latin typeface="Arial" panose="020B0604020202020204" pitchFamily="34" charset="0"/>
                          <a:ea typeface="+mn-ea"/>
                          <a:cs typeface="Arial" panose="020B0604020202020204" pitchFamily="34" charset="0"/>
                        </a:rPr>
                        <a:t> s</a:t>
                      </a:r>
                      <a:r>
                        <a:rPr lang="en-GB" sz="1100" b="1" i="1" kern="1200" dirty="0">
                          <a:solidFill>
                            <a:schemeClr val="dk1"/>
                          </a:solidFill>
                          <a:effectLst/>
                          <a:latin typeface="Arial" panose="020B0604020202020204" pitchFamily="34" charset="0"/>
                          <a:ea typeface="+mn-ea"/>
                          <a:cs typeface="Arial" panose="020B0604020202020204" pitchFamily="34" charset="0"/>
                        </a:rPr>
                        <a:t>olemn.</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4"/>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Distinguish between homophones and other words which are often confused.</a:t>
                      </a:r>
                    </a:p>
                  </a:txBody>
                  <a:tcPr marL="68580" marR="68580" marT="34290" marB="34290"/>
                </a:tc>
                <a:extLst>
                  <a:ext uri="{0D108BD9-81ED-4DB2-BD59-A6C34878D82A}">
                    <a16:rowId xmlns:a16="http://schemas.microsoft.com/office/drawing/2014/main" val="1000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Spell identified commonly misspelt words from Year 5</a:t>
                      </a:r>
                      <a:r>
                        <a:rPr lang="en-GB" sz="1100" b="1" kern="1200" baseline="0" dirty="0">
                          <a:solidFill>
                            <a:schemeClr val="dk1"/>
                          </a:solidFill>
                          <a:effectLst/>
                          <a:latin typeface="Arial" panose="020B0604020202020204" pitchFamily="34" charset="0"/>
                          <a:ea typeface="+mn-ea"/>
                          <a:cs typeface="Arial" panose="020B0604020202020204" pitchFamily="34" charset="0"/>
                        </a:rPr>
                        <a:t> and 6 </a:t>
                      </a:r>
                      <a:r>
                        <a:rPr lang="en-GB" sz="1100" b="1" kern="1200" dirty="0">
                          <a:solidFill>
                            <a:schemeClr val="dk1"/>
                          </a:solidFill>
                          <a:effectLst/>
                          <a:latin typeface="Arial" panose="020B0604020202020204" pitchFamily="34" charset="0"/>
                          <a:ea typeface="+mn-ea"/>
                          <a:cs typeface="Arial" panose="020B0604020202020204" pitchFamily="34" charset="0"/>
                        </a:rPr>
                        <a:t>word list.</a:t>
                      </a:r>
                    </a:p>
                  </a:txBody>
                  <a:tcPr marL="68580" marR="68580" marT="34290" marB="34290"/>
                </a:tc>
                <a:extLst>
                  <a:ext uri="{0D108BD9-81ED-4DB2-BD59-A6C34878D82A}">
                    <a16:rowId xmlns:a16="http://schemas.microsoft.com/office/drawing/2014/main" val="10006"/>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 the first three or four letters of a word to check spelling, meaning or both of these in a dictionary.</a:t>
                      </a:r>
                    </a:p>
                  </a:txBody>
                  <a:tcPr marL="68580" marR="68580" marT="34290" marB="34290"/>
                </a:tc>
                <a:extLst>
                  <a:ext uri="{0D108BD9-81ED-4DB2-BD59-A6C34878D82A}">
                    <a16:rowId xmlns:a16="http://schemas.microsoft.com/office/drawing/2014/main" val="10007"/>
                  </a:ext>
                </a:extLst>
              </a:tr>
              <a:tr h="2057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Use a thesaurus. </a:t>
                      </a:r>
                    </a:p>
                  </a:txBody>
                  <a:tcPr marL="68580" marR="68580" marT="34290" marB="34290"/>
                </a:tc>
                <a:extLst>
                  <a:ext uri="{0D108BD9-81ED-4DB2-BD59-A6C34878D82A}">
                    <a16:rowId xmlns:a16="http://schemas.microsoft.com/office/drawing/2014/main" val="10008"/>
                  </a:ext>
                </a:extLst>
              </a:tr>
              <a:tr h="2160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Use a range of spelling strategies.</a:t>
                      </a:r>
                    </a:p>
                  </a:txBody>
                  <a:tcPr marL="68580" marR="68580" marT="34290" marB="34290"/>
                </a:tc>
                <a:extLst>
                  <a:ext uri="{0D108BD9-81ED-4DB2-BD59-A6C34878D82A}">
                    <a16:rowId xmlns:a16="http://schemas.microsoft.com/office/drawing/2014/main" val="10009"/>
                  </a:ext>
                </a:extLst>
              </a:tr>
              <a:tr h="48006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which shape of a letter to use when given choices and deciding, as part of their personal style, whether or not to join specific letters.	</a:t>
                      </a:r>
                    </a:p>
                  </a:txBody>
                  <a:tcPr marL="68580" marR="68580" marT="34290" marB="34290"/>
                </a:tc>
                <a:extLst>
                  <a:ext uri="{0D108BD9-81ED-4DB2-BD59-A6C34878D82A}">
                    <a16:rowId xmlns:a16="http://schemas.microsoft.com/office/drawing/2014/main" val="10010"/>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the writing implement that is best suited for</a:t>
                      </a:r>
                    </a:p>
                    <a:p>
                      <a:r>
                        <a:rPr lang="en-GB" sz="1100" b="1" kern="1200" dirty="0">
                          <a:solidFill>
                            <a:schemeClr val="dk1"/>
                          </a:solidFill>
                          <a:effectLst/>
                          <a:latin typeface="Arial" panose="020B0604020202020204" pitchFamily="34" charset="0"/>
                          <a:ea typeface="+mn-ea"/>
                          <a:cs typeface="Arial" panose="020B0604020202020204" pitchFamily="34" charset="0"/>
                        </a:rPr>
                        <a:t>     a task (e.g. quick notes, letters).</a:t>
                      </a:r>
                      <a:endParaRPr lang="en-GB" sz="11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1"/>
                  </a:ext>
                </a:extLst>
              </a:tr>
            </a:tbl>
          </a:graphicData>
        </a:graphic>
      </p:graphicFrame>
      <p:graphicFrame>
        <p:nvGraphicFramePr>
          <p:cNvPr id="6" name="Content Placeholder 13"/>
          <p:cNvGraphicFramePr>
            <a:graphicFrameLocks/>
          </p:cNvGraphicFramePr>
          <p:nvPr>
            <p:extLst>
              <p:ext uri="{D42A27DB-BD31-4B8C-83A1-F6EECF244321}">
                <p14:modId xmlns:p14="http://schemas.microsoft.com/office/powerpoint/2010/main" val="1189710169"/>
              </p:ext>
            </p:extLst>
          </p:nvPr>
        </p:nvGraphicFramePr>
        <p:xfrm>
          <a:off x="4655073" y="1700808"/>
          <a:ext cx="4232168" cy="4455579"/>
        </p:xfrm>
        <a:graphic>
          <a:graphicData uri="http://schemas.openxmlformats.org/drawingml/2006/table">
            <a:tbl>
              <a:tblPr firstRow="1" bandRow="1">
                <a:tableStyleId>{5C22544A-7EE6-4342-B048-85BDC9FD1C3A}</a:tableStyleId>
              </a:tblPr>
              <a:tblGrid>
                <a:gridCol w="4232168">
                  <a:extLst>
                    <a:ext uri="{9D8B030D-6E8A-4147-A177-3AD203B41FA5}">
                      <a16:colId xmlns:a16="http://schemas.microsoft.com/office/drawing/2014/main" val="20000"/>
                    </a:ext>
                  </a:extLst>
                </a:gridCol>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Arial" panose="020B0604020202020204" pitchFamily="34" charset="0"/>
                          <a:cs typeface="Arial" panose="020B0604020202020204" pitchFamily="34" charset="0"/>
                        </a:rPr>
                        <a:t>Year 5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227149">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Know</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the audience for and purpose of the writing.	</a:t>
                      </a:r>
                    </a:p>
                  </a:txBody>
                  <a:tcPr marL="68580" marR="68580" marT="34290" marB="34290"/>
                </a:tc>
                <a:extLst>
                  <a:ext uri="{0D108BD9-81ED-4DB2-BD59-A6C34878D82A}">
                    <a16:rowId xmlns:a16="http://schemas.microsoft.com/office/drawing/2014/main" val="10001"/>
                  </a:ext>
                </a:extLst>
              </a:tr>
              <a:tr h="336521">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a:t>
                      </a:r>
                      <a:r>
                        <a:rPr lang="en-GB" sz="1100" b="1" kern="1200" baseline="0" dirty="0">
                          <a:solidFill>
                            <a:schemeClr val="dk1"/>
                          </a:solidFill>
                          <a:effectLst/>
                          <a:latin typeface="Arial" panose="020B0604020202020204" pitchFamily="34" charset="0"/>
                          <a:ea typeface="+mn-ea"/>
                          <a:cs typeface="Arial" panose="020B0604020202020204" pitchFamily="34" charset="0"/>
                        </a:rPr>
                        <a:t> the features and structures of text types taught so far. </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342900">
                <a:tc>
                  <a:txBody>
                    <a:bodyPr/>
                    <a:lstStyle/>
                    <a:p>
                      <a:pPr marL="171450" lvl="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a:t>
                      </a:r>
                      <a:r>
                        <a:rPr lang="en-GB" sz="1100" b="1" kern="1200" baseline="0" dirty="0">
                          <a:solidFill>
                            <a:schemeClr val="dk1"/>
                          </a:solidFill>
                          <a:effectLst/>
                          <a:latin typeface="Arial" panose="020B0604020202020204" pitchFamily="34" charset="0"/>
                          <a:ea typeface="+mn-ea"/>
                          <a:cs typeface="Arial" panose="020B0604020202020204" pitchFamily="34" charset="0"/>
                        </a:rPr>
                        <a:t> grammatical features and vocabulary appropriate for the text types taught so far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211711">
                <a:tc>
                  <a:txBody>
                    <a:bodyPr/>
                    <a:lstStyle/>
                    <a:p>
                      <a:pPr marL="171450" lvl="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Start</a:t>
                      </a:r>
                      <a:r>
                        <a:rPr lang="en-GB" sz="1100" b="1" kern="1200" baseline="0" dirty="0">
                          <a:solidFill>
                            <a:schemeClr val="dk1"/>
                          </a:solidFill>
                          <a:effectLst/>
                          <a:latin typeface="Arial" panose="020B0604020202020204" pitchFamily="34" charset="0"/>
                          <a:ea typeface="+mn-ea"/>
                          <a:cs typeface="Arial" panose="020B0604020202020204" pitchFamily="34" charset="0"/>
                        </a:rPr>
                        <a:t> sentences in different ways.</a:t>
                      </a:r>
                    </a:p>
                  </a:txBody>
                  <a:tcPr marL="68580" marR="68580" marT="34290" marB="34290"/>
                </a:tc>
                <a:extLst>
                  <a:ext uri="{0D108BD9-81ED-4DB2-BD59-A6C34878D82A}">
                    <a16:rowId xmlns:a16="http://schemas.microsoft.com/office/drawing/2014/main" val="10004"/>
                  </a:ext>
                </a:extLst>
              </a:tr>
              <a:tr h="211711">
                <a:tc>
                  <a:txBody>
                    <a:bodyPr/>
                    <a:lstStyle/>
                    <a:p>
                      <a:pPr marL="171450" lvl="0" indent="-171450">
                        <a:buFont typeface="Arial" panose="020B0604020202020204" pitchFamily="34" charset="0"/>
                        <a:buChar char="•"/>
                      </a:pPr>
                      <a:r>
                        <a:rPr lang="en-GB" sz="1100" b="1" kern="1200" baseline="0" dirty="0">
                          <a:solidFill>
                            <a:schemeClr val="dk1"/>
                          </a:solidFill>
                          <a:effectLst/>
                          <a:latin typeface="Arial" panose="020B0604020202020204" pitchFamily="34" charset="0"/>
                          <a:ea typeface="+mn-ea"/>
                          <a:cs typeface="Arial" panose="020B0604020202020204" pitchFamily="34" charset="0"/>
                        </a:rPr>
                        <a:t>Use sentence starters to highlight the main idea.</a:t>
                      </a:r>
                    </a:p>
                  </a:txBody>
                  <a:tcPr marL="68580" marR="68580" marT="34290" marB="34290"/>
                </a:tc>
                <a:extLst>
                  <a:ext uri="{0D108BD9-81ED-4DB2-BD59-A6C34878D82A}">
                    <a16:rowId xmlns:a16="http://schemas.microsoft.com/office/drawing/2014/main" val="10005"/>
                  </a:ext>
                </a:extLst>
              </a:tr>
              <a:tr h="21171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Develop</a:t>
                      </a:r>
                      <a:r>
                        <a:rPr lang="en-GB" sz="1100" b="1" kern="1200" baseline="0" dirty="0">
                          <a:solidFill>
                            <a:schemeClr val="dk1"/>
                          </a:solidFill>
                          <a:effectLst/>
                          <a:latin typeface="Arial" panose="020B0604020202020204" pitchFamily="34" charset="0"/>
                          <a:ea typeface="+mn-ea"/>
                          <a:cs typeface="Arial" panose="020B0604020202020204" pitchFamily="34" charset="0"/>
                        </a:rPr>
                        <a:t> characters through action and dialogue.</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6"/>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Establish</a:t>
                      </a:r>
                      <a:r>
                        <a:rPr lang="en-GB" sz="1100" b="1" kern="1200" baseline="0" dirty="0">
                          <a:solidFill>
                            <a:schemeClr val="dk1"/>
                          </a:solidFill>
                          <a:effectLst/>
                          <a:latin typeface="Arial" panose="020B0604020202020204" pitchFamily="34" charset="0"/>
                          <a:ea typeface="+mn-ea"/>
                          <a:cs typeface="Arial" panose="020B0604020202020204" pitchFamily="34" charset="0"/>
                        </a:rPr>
                        <a:t> viewpoint as the writer through commenting on characters or events.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7"/>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Show how grammar and vocabulary choices create impact on the reader.</a:t>
                      </a:r>
                    </a:p>
                  </a:txBody>
                  <a:tcPr marL="68580" marR="68580" marT="34290" marB="34290"/>
                </a:tc>
                <a:extLst>
                  <a:ext uri="{0D108BD9-81ED-4DB2-BD59-A6C34878D82A}">
                    <a16:rowId xmlns:a16="http://schemas.microsoft.com/office/drawing/2014/main" val="10008"/>
                  </a:ext>
                </a:extLst>
              </a:tr>
              <a:tr h="336521">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vocabulary to engage and impact on the reader.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 stylistic devices</a:t>
                      </a:r>
                      <a:r>
                        <a:rPr lang="en-GB" sz="1100" b="1" kern="1200" baseline="0" dirty="0">
                          <a:solidFill>
                            <a:schemeClr val="dk1"/>
                          </a:solidFill>
                          <a:effectLst/>
                          <a:latin typeface="Arial" panose="020B0604020202020204" pitchFamily="34" charset="0"/>
                          <a:ea typeface="+mn-ea"/>
                          <a:cs typeface="Arial" panose="020B0604020202020204" pitchFamily="34" charset="0"/>
                        </a:rPr>
                        <a:t> to create effects in writing, for example, simile, metaphor, personification.</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0"/>
                  </a:ext>
                </a:extLst>
              </a:tr>
              <a:tr h="21602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Add</a:t>
                      </a:r>
                      <a:r>
                        <a:rPr lang="en-GB" sz="1100" b="1" kern="1200" baseline="0" dirty="0">
                          <a:solidFill>
                            <a:schemeClr val="dk1"/>
                          </a:solidFill>
                          <a:effectLst/>
                          <a:latin typeface="Arial" panose="020B0604020202020204" pitchFamily="34" charset="0"/>
                          <a:ea typeface="+mn-ea"/>
                          <a:cs typeface="Arial" panose="020B0604020202020204" pitchFamily="34" charset="0"/>
                        </a:rPr>
                        <a:t> well-chosen detail to interest the reader.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1"/>
                  </a:ext>
                </a:extLst>
              </a:tr>
              <a:tr h="216026">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Summarise</a:t>
                      </a:r>
                      <a:r>
                        <a:rPr lang="en-GB" sz="1100" b="1" kern="1200" baseline="0" dirty="0">
                          <a:solidFill>
                            <a:schemeClr val="dk1"/>
                          </a:solidFill>
                          <a:effectLst/>
                          <a:latin typeface="Arial" panose="020B0604020202020204" pitchFamily="34" charset="0"/>
                          <a:ea typeface="+mn-ea"/>
                          <a:cs typeface="Arial" panose="020B0604020202020204" pitchFamily="34" charset="0"/>
                        </a:rPr>
                        <a:t> a paragraph or event.</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2"/>
                  </a:ext>
                </a:extLst>
              </a:tr>
              <a:tr h="513557">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Organise</a:t>
                      </a:r>
                      <a:r>
                        <a:rPr lang="en-GB" sz="1100" b="1" kern="1200" baseline="0" dirty="0">
                          <a:solidFill>
                            <a:schemeClr val="dk1"/>
                          </a:solidFill>
                          <a:effectLst/>
                          <a:latin typeface="Arial" panose="020B0604020202020204" pitchFamily="34" charset="0"/>
                          <a:ea typeface="+mn-ea"/>
                          <a:cs typeface="Arial" panose="020B0604020202020204" pitchFamily="34" charset="0"/>
                        </a:rPr>
                        <a:t> writing into paragraphs to show different information or events.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3"/>
                  </a:ext>
                </a:extLst>
              </a:tr>
            </a:tbl>
          </a:graphicData>
        </a:graphic>
      </p:graphicFrame>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1375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79712" y="620688"/>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5 Expectations (continued)</a:t>
            </a:r>
          </a:p>
        </p:txBody>
      </p:sp>
      <p:graphicFrame>
        <p:nvGraphicFramePr>
          <p:cNvPr id="7" name="Content Placeholder 13"/>
          <p:cNvGraphicFramePr>
            <a:graphicFrameLocks noGrp="1"/>
          </p:cNvGraphicFramePr>
          <p:nvPr>
            <p:ph sz="half" idx="1"/>
            <p:extLst>
              <p:ext uri="{D42A27DB-BD31-4B8C-83A1-F6EECF244321}">
                <p14:modId xmlns:p14="http://schemas.microsoft.com/office/powerpoint/2010/main" val="3875104972"/>
              </p:ext>
            </p:extLst>
          </p:nvPr>
        </p:nvGraphicFramePr>
        <p:xfrm>
          <a:off x="4658747" y="2210977"/>
          <a:ext cx="4111766" cy="3482571"/>
        </p:xfrm>
        <a:graphic>
          <a:graphicData uri="http://schemas.openxmlformats.org/drawingml/2006/table">
            <a:tbl>
              <a:tblPr firstRow="1" bandRow="1">
                <a:tableStyleId>{5C22544A-7EE6-4342-B048-85BDC9FD1C3A}</a:tableStyleId>
              </a:tblPr>
              <a:tblGrid>
                <a:gridCol w="4111766">
                  <a:extLst>
                    <a:ext uri="{9D8B030D-6E8A-4147-A177-3AD203B41FA5}">
                      <a16:colId xmlns:a16="http://schemas.microsoft.com/office/drawing/2014/main" val="20000"/>
                    </a:ext>
                  </a:extLst>
                </a:gridCol>
              </a:tblGrid>
              <a:tr h="264594">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Assess the effectiveness of their own and others’</a:t>
                      </a:r>
                      <a:r>
                        <a:rPr lang="en-GB" sz="1200" b="1" kern="1200" baseline="0" dirty="0">
                          <a:solidFill>
                            <a:schemeClr val="dk1"/>
                          </a:solidFill>
                          <a:effectLst/>
                          <a:latin typeface="Arial" panose="020B0604020202020204" pitchFamily="34" charset="0"/>
                          <a:ea typeface="+mn-ea"/>
                          <a:cs typeface="Arial" panose="020B0604020202020204" pitchFamily="34" charset="0"/>
                        </a:rPr>
                        <a:t> w</a:t>
                      </a:r>
                      <a:r>
                        <a:rPr lang="en-GB" sz="1200" b="1" kern="1200" dirty="0">
                          <a:solidFill>
                            <a:schemeClr val="dk1"/>
                          </a:solidFill>
                          <a:effectLst/>
                          <a:latin typeface="Arial" panose="020B0604020202020204" pitchFamily="34" charset="0"/>
                          <a:ea typeface="+mn-ea"/>
                          <a:cs typeface="Arial" panose="020B0604020202020204" pitchFamily="34" charset="0"/>
                        </a:rPr>
                        <a:t>riting.</a:t>
                      </a:r>
                    </a:p>
                  </a:txBody>
                  <a:tcPr marL="68580" marR="68580" marT="34290" marB="34290">
                    <a:solidFill>
                      <a:schemeClr val="accent2">
                        <a:lumMod val="20000"/>
                        <a:lumOff val="80000"/>
                      </a:schemeClr>
                    </a:solidFill>
                  </a:tcPr>
                </a:tc>
                <a:extLst>
                  <a:ext uri="{0D108BD9-81ED-4DB2-BD59-A6C34878D82A}">
                    <a16:rowId xmlns:a16="http://schemas.microsoft.com/office/drawing/2014/main" val="10000"/>
                  </a:ext>
                </a:extLst>
              </a:tr>
              <a:tr h="367990">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Suggest</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changes to vocabulary, grammar and punctuation to enhance effects and clarify meaning.</a:t>
                      </a:r>
                    </a:p>
                  </a:txBody>
                  <a:tcPr marL="68580" marR="68580" marT="34290" marB="34290"/>
                </a:tc>
                <a:extLst>
                  <a:ext uri="{0D108BD9-81ED-4DB2-BD59-A6C34878D82A}">
                    <a16:rowId xmlns:a16="http://schemas.microsoft.com/office/drawing/2014/main" val="10001"/>
                  </a:ext>
                </a:extLst>
              </a:tr>
              <a:tr h="368219">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the consistent and correct use of tense throughout a piece of writing.</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368219">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correct subject and verb agreement when using singular and plural.</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342900">
                <a:tc>
                  <a:txBody>
                    <a:bodyPr/>
                    <a:lstStyle/>
                    <a:p>
                      <a:pPr marL="171450" indent="-171450">
                        <a:buFont typeface="Arial" panose="020B0604020202020204" pitchFamily="34" charset="0"/>
                        <a:buChar cha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language of speech and writing.</a:t>
                      </a:r>
                    </a:p>
                  </a:txBody>
                  <a:tcPr marL="68580" marR="68580" marT="34290" marB="34290"/>
                </a:tc>
                <a:extLst>
                  <a:ext uri="{0D108BD9-81ED-4DB2-BD59-A6C34878D82A}">
                    <a16:rowId xmlns:a16="http://schemas.microsoft.com/office/drawing/2014/main" val="10004"/>
                  </a:ext>
                </a:extLst>
              </a:tr>
              <a:tr h="368219">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formal and informal spoken and written language.</a:t>
                      </a:r>
                    </a:p>
                  </a:txBody>
                  <a:tcPr marL="68580" marR="68580" marT="34290" marB="34290"/>
                </a:tc>
                <a:extLst>
                  <a:ext uri="{0D108BD9-81ED-4DB2-BD59-A6C34878D82A}">
                    <a16:rowId xmlns:a16="http://schemas.microsoft.com/office/drawing/2014/main" val="10005"/>
                  </a:ext>
                </a:extLst>
              </a:tr>
              <a:tr h="259311">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Proof-read for spelling</a:t>
                      </a:r>
                      <a:r>
                        <a:rPr lang="en-GB" sz="1200" b="1" kern="1200" baseline="0" dirty="0">
                          <a:solidFill>
                            <a:schemeClr val="dk1"/>
                          </a:solidFill>
                          <a:effectLst/>
                          <a:latin typeface="Arial" panose="020B0604020202020204" pitchFamily="34" charset="0"/>
                          <a:ea typeface="+mn-ea"/>
                          <a:cs typeface="Arial" panose="020B0604020202020204" pitchFamily="34" charset="0"/>
                        </a:rPr>
                        <a:t> and punctuation errors.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6"/>
                  </a:ext>
                </a:extLst>
              </a:tr>
              <a:tr h="486054">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Perform their own compositions, using appropriate intonation, volume, and movement so that meaning is clear.</a:t>
                      </a:r>
                    </a:p>
                  </a:txBody>
                  <a:tcPr marL="68580" marR="68580" marT="34290" marB="34290"/>
                </a:tc>
                <a:extLst>
                  <a:ext uri="{0D108BD9-81ED-4DB2-BD59-A6C34878D82A}">
                    <a16:rowId xmlns:a16="http://schemas.microsoft.com/office/drawing/2014/main" val="10007"/>
                  </a:ext>
                </a:extLst>
              </a:tr>
            </a:tbl>
          </a:graphicData>
        </a:graphic>
      </p:graphicFrame>
      <p:graphicFrame>
        <p:nvGraphicFramePr>
          <p:cNvPr id="6" name="Content Placeholder 13"/>
          <p:cNvGraphicFramePr>
            <a:graphicFrameLocks noGrp="1"/>
          </p:cNvGraphicFramePr>
          <p:nvPr>
            <p:ph sz="half" idx="2"/>
            <p:extLst>
              <p:ext uri="{D42A27DB-BD31-4B8C-83A1-F6EECF244321}">
                <p14:modId xmlns:p14="http://schemas.microsoft.com/office/powerpoint/2010/main" val="2184735808"/>
              </p:ext>
            </p:extLst>
          </p:nvPr>
        </p:nvGraphicFramePr>
        <p:xfrm>
          <a:off x="631065" y="2202613"/>
          <a:ext cx="3753827" cy="2807490"/>
        </p:xfrm>
        <a:graphic>
          <a:graphicData uri="http://schemas.openxmlformats.org/drawingml/2006/table">
            <a:tbl>
              <a:tblPr firstRow="1" bandRow="1">
                <a:tableStyleId>{5C22544A-7EE6-4342-B048-85BDC9FD1C3A}</a:tableStyleId>
              </a:tblPr>
              <a:tblGrid>
                <a:gridCol w="3753827">
                  <a:extLst>
                    <a:ext uri="{9D8B030D-6E8A-4147-A177-3AD203B41FA5}">
                      <a16:colId xmlns:a16="http://schemas.microsoft.com/office/drawing/2014/main" val="20000"/>
                    </a:ext>
                  </a:extLst>
                </a:gridCol>
              </a:tblGrid>
              <a:tr h="270030">
                <a:tc>
                  <a:txBody>
                    <a:bodyPr/>
                    <a:lstStyle/>
                    <a:p>
                      <a:pPr marL="0" indent="0">
                        <a:buFont typeface="Arial" panose="020B0604020202020204" pitchFamily="34" charset="0"/>
                        <a:buNone/>
                      </a:pPr>
                      <a:r>
                        <a:rPr lang="en-GB" sz="1200" b="1" kern="1200" dirty="0">
                          <a:solidFill>
                            <a:schemeClr val="dk1"/>
                          </a:solidFill>
                          <a:effectLst/>
                          <a:latin typeface="Century Gothic" panose="020B0502020202020204" pitchFamily="34" charset="0"/>
                          <a:ea typeface="+mn-ea"/>
                          <a:cs typeface="+mn-cs"/>
                        </a:rPr>
                        <a:t>Year 5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36344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a:t>
                      </a:r>
                      <a:r>
                        <a:rPr lang="en-GB" sz="1200" b="1" kern="1200" baseline="0" dirty="0">
                          <a:solidFill>
                            <a:schemeClr val="dk1"/>
                          </a:solidFill>
                          <a:effectLst/>
                          <a:latin typeface="Century Gothic" panose="020B0502020202020204" pitchFamily="34" charset="0"/>
                          <a:ea typeface="+mn-ea"/>
                          <a:cs typeface="+mn-cs"/>
                        </a:rPr>
                        <a:t> cohesive devices (connecting adverbs and adverbials) to link ideas within paragraphs.</a:t>
                      </a:r>
                      <a:r>
                        <a:rPr lang="en-GB" sz="1200" b="1" kern="1200" dirty="0">
                          <a:solidFill>
                            <a:schemeClr val="dk1"/>
                          </a:solidFill>
                          <a:effectLst/>
                          <a:latin typeface="Century Gothic" panose="020B0502020202020204" pitchFamily="34" charset="0"/>
                          <a:ea typeface="+mn-ea"/>
                          <a:cs typeface="+mn-cs"/>
                        </a:rPr>
                        <a:t>	</a:t>
                      </a:r>
                    </a:p>
                  </a:txBody>
                  <a:tcPr marL="68580" marR="68580" marT="34290" marB="34290">
                    <a:solidFill>
                      <a:schemeClr val="accent2">
                        <a:lumMod val="20000"/>
                        <a:lumOff val="80000"/>
                      </a:schemeClr>
                    </a:solidFill>
                  </a:tcPr>
                </a:tc>
                <a:extLst>
                  <a:ext uri="{0D108BD9-81ED-4DB2-BD59-A6C34878D82A}">
                    <a16:rowId xmlns:a16="http://schemas.microsoft.com/office/drawing/2014/main" val="10001"/>
                  </a:ext>
                </a:extLst>
              </a:tr>
              <a:tr h="3634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Century Gothic" panose="020B0502020202020204" pitchFamily="34" charset="0"/>
                          <a:ea typeface="+mn-ea"/>
                          <a:cs typeface="+mn-cs"/>
                        </a:rPr>
                        <a:t>Use</a:t>
                      </a:r>
                      <a:r>
                        <a:rPr lang="en-GB" sz="1200" b="1" kern="1200" baseline="0" dirty="0">
                          <a:solidFill>
                            <a:schemeClr val="dk1"/>
                          </a:solidFill>
                          <a:effectLst/>
                          <a:latin typeface="Century Gothic" panose="020B0502020202020204" pitchFamily="34" charset="0"/>
                          <a:ea typeface="+mn-ea"/>
                          <a:cs typeface="+mn-cs"/>
                        </a:rPr>
                        <a:t> </a:t>
                      </a:r>
                      <a:r>
                        <a:rPr lang="en-GB" sz="1200" b="1" kern="1200" dirty="0">
                          <a:solidFill>
                            <a:schemeClr val="dk1"/>
                          </a:solidFill>
                          <a:effectLst/>
                          <a:latin typeface="Century Gothic" panose="020B0502020202020204" pitchFamily="34" charset="0"/>
                          <a:ea typeface="+mn-ea"/>
                          <a:cs typeface="+mn-cs"/>
                        </a:rPr>
                        <a:t> modal verbs or adverbs to indicate degrees of possibility.</a:t>
                      </a:r>
                    </a:p>
                  </a:txBody>
                  <a:tcPr marL="68580" marR="68580" marT="34290" marB="34290"/>
                </a:tc>
                <a:extLst>
                  <a:ext uri="{0D108BD9-81ED-4DB2-BD59-A6C34878D82A}">
                    <a16:rowId xmlns:a16="http://schemas.microsoft.com/office/drawing/2014/main" val="10002"/>
                  </a:ext>
                </a:extLst>
              </a:tr>
              <a:tr h="50622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 relative clauses beginning with </a:t>
                      </a:r>
                      <a:r>
                        <a:rPr lang="en-GB" sz="1200" b="1" i="1" kern="1200" dirty="0">
                          <a:solidFill>
                            <a:schemeClr val="dk1"/>
                          </a:solidFill>
                          <a:effectLst/>
                          <a:latin typeface="Century Gothic" panose="020B0502020202020204" pitchFamily="34" charset="0"/>
                          <a:ea typeface="+mn-ea"/>
                          <a:cs typeface="+mn-cs"/>
                        </a:rPr>
                        <a:t>who</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which</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where</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when</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whose</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that </a:t>
                      </a:r>
                      <a:r>
                        <a:rPr lang="en-GB" sz="1200" b="1" kern="1200" dirty="0">
                          <a:solidFill>
                            <a:schemeClr val="dk1"/>
                          </a:solidFill>
                          <a:effectLst/>
                          <a:latin typeface="Century Gothic" panose="020B0502020202020204" pitchFamily="34" charset="0"/>
                          <a:ea typeface="+mn-ea"/>
                          <a:cs typeface="+mn-cs"/>
                        </a:rPr>
                        <a:t>or with an implied (i.e. omitted) relative pronoun.</a:t>
                      </a:r>
                    </a:p>
                  </a:txBody>
                  <a:tcPr marL="68580" marR="68580" marT="34290" marB="34290"/>
                </a:tc>
                <a:extLst>
                  <a:ext uri="{0D108BD9-81ED-4DB2-BD59-A6C34878D82A}">
                    <a16:rowId xmlns:a16="http://schemas.microsoft.com/office/drawing/2014/main" val="10003"/>
                  </a:ext>
                </a:extLst>
              </a:tr>
              <a:tr h="34290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 commas to clarify meaning or avoid ambiguity in writing.</a:t>
                      </a:r>
                    </a:p>
                  </a:txBody>
                  <a:tcPr marL="68580" marR="68580" marT="34290" marB="34290"/>
                </a:tc>
                <a:extLst>
                  <a:ext uri="{0D108BD9-81ED-4DB2-BD59-A6C34878D82A}">
                    <a16:rowId xmlns:a16="http://schemas.microsoft.com/office/drawing/2014/main" val="10004"/>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Century Gothic" panose="020B0502020202020204" pitchFamily="34" charset="0"/>
                          <a:ea typeface="+mn-ea"/>
                          <a:cs typeface="+mn-cs"/>
                        </a:rPr>
                        <a:t>Use brackets, dashes or commas to indicate parenthesis.</a:t>
                      </a:r>
                    </a:p>
                  </a:txBody>
                  <a:tcPr marL="68580" marR="68580" marT="34290" marB="34290"/>
                </a:tc>
                <a:extLst>
                  <a:ext uri="{0D108BD9-81ED-4DB2-BD59-A6C34878D82A}">
                    <a16:rowId xmlns:a16="http://schemas.microsoft.com/office/drawing/2014/main" val="10005"/>
                  </a:ext>
                </a:extLst>
              </a:tr>
            </a:tbl>
          </a:graphicData>
        </a:graphic>
      </p:graphicFrame>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600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476672"/>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5 Objectives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154515344"/>
              </p:ext>
            </p:extLst>
          </p:nvPr>
        </p:nvGraphicFramePr>
        <p:xfrm>
          <a:off x="1691680" y="1484784"/>
          <a:ext cx="6840760" cy="5040561"/>
        </p:xfrm>
        <a:graphic>
          <a:graphicData uri="http://schemas.openxmlformats.org/drawingml/2006/table">
            <a:tbl>
              <a:tblPr firstRow="1" bandRow="1">
                <a:tableStyleId>{5C22544A-7EE6-4342-B048-85BDC9FD1C3A}</a:tableStyleId>
              </a:tblPr>
              <a:tblGrid>
                <a:gridCol w="6840760">
                  <a:extLst>
                    <a:ext uri="{9D8B030D-6E8A-4147-A177-3AD203B41FA5}">
                      <a16:colId xmlns:a16="http://schemas.microsoft.com/office/drawing/2014/main" val="20000"/>
                    </a:ext>
                  </a:extLst>
                </a:gridCol>
              </a:tblGrid>
              <a:tr h="271095">
                <a:tc>
                  <a:txBody>
                    <a:bodyPr/>
                    <a:lstStyle/>
                    <a:p>
                      <a:pPr marL="0" indent="0" algn="ctr">
                        <a:buFont typeface="Arial" panose="020B0604020202020204" pitchFamily="34" charset="0"/>
                        <a:buNone/>
                      </a:pPr>
                      <a:r>
                        <a:rPr lang="en-GB" sz="1300" b="1" kern="1200" dirty="0">
                          <a:solidFill>
                            <a:schemeClr val="tx1"/>
                          </a:solidFill>
                          <a:effectLst/>
                          <a:latin typeface="Arial" panose="020B0604020202020204" pitchFamily="34" charset="0"/>
                          <a:ea typeface="+mn-ea"/>
                          <a:cs typeface="Arial" panose="020B0604020202020204" pitchFamily="34" charset="0"/>
                        </a:rPr>
                        <a:t>Year</a:t>
                      </a:r>
                      <a:r>
                        <a:rPr lang="en-GB" sz="1300" b="1" kern="1200" baseline="0" dirty="0">
                          <a:solidFill>
                            <a:schemeClr val="tx1"/>
                          </a:solidFill>
                          <a:effectLst/>
                          <a:latin typeface="Arial" panose="020B0604020202020204" pitchFamily="34" charset="0"/>
                          <a:ea typeface="+mn-ea"/>
                          <a:cs typeface="Arial" panose="020B0604020202020204" pitchFamily="34" charset="0"/>
                        </a:rPr>
                        <a:t> 5 Expectations: Spoken Language</a:t>
                      </a:r>
                      <a:endParaRPr lang="en-GB" sz="13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10000"/>
                  </a:ext>
                </a:extLst>
              </a:tr>
              <a:tr h="308733">
                <a:tc>
                  <a:txBody>
                    <a:bodyPr/>
                    <a:lstStyle/>
                    <a:p>
                      <a:pPr marL="171450" indent="-171450" algn="ctr">
                        <a:buFont typeface="Arial" panose="020B0604020202020204" pitchFamily="34" charset="0"/>
                        <a:buChar char="•"/>
                      </a:pPr>
                      <a:r>
                        <a:rPr lang="en-GB" sz="1300" b="1" dirty="0">
                          <a:solidFill>
                            <a:schemeClr val="tx1"/>
                          </a:solidFill>
                          <a:latin typeface="Arial" panose="020B0604020202020204" pitchFamily="34" charset="0"/>
                          <a:cs typeface="Arial" panose="020B0604020202020204" pitchFamily="34" charset="0"/>
                        </a:rPr>
                        <a:t>Engage the interest of the listener by</a:t>
                      </a:r>
                      <a:r>
                        <a:rPr lang="en-GB" sz="1300" b="1" baseline="0" dirty="0">
                          <a:solidFill>
                            <a:schemeClr val="tx1"/>
                          </a:solidFill>
                          <a:latin typeface="Arial" panose="020B0604020202020204" pitchFamily="34" charset="0"/>
                          <a:cs typeface="Arial" panose="020B0604020202020204" pitchFamily="34" charset="0"/>
                        </a:rPr>
                        <a:t> </a:t>
                      </a:r>
                      <a:r>
                        <a:rPr lang="en-GB" sz="1300" b="1" dirty="0">
                          <a:solidFill>
                            <a:schemeClr val="tx1"/>
                          </a:solidFill>
                          <a:latin typeface="Arial" panose="020B0604020202020204" pitchFamily="34" charset="0"/>
                          <a:cs typeface="Arial" panose="020B0604020202020204" pitchFamily="34" charset="0"/>
                        </a:rPr>
                        <a:t>varying  their expression and vocabulary.</a:t>
                      </a:r>
                      <a:endParaRPr lang="en-GB" sz="13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305592">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Adapt</a:t>
                      </a:r>
                      <a:r>
                        <a:rPr lang="en-GB" sz="1300" b="1" baseline="0" dirty="0">
                          <a:latin typeface="Arial" panose="020B0604020202020204" pitchFamily="34" charset="0"/>
                          <a:cs typeface="Arial" panose="020B0604020202020204" pitchFamily="34" charset="0"/>
                        </a:rPr>
                        <a:t> spoken language</a:t>
                      </a:r>
                      <a:r>
                        <a:rPr lang="en-GB" sz="1300" b="1" dirty="0">
                          <a:latin typeface="Arial" panose="020B0604020202020204" pitchFamily="34" charset="0"/>
                          <a:cs typeface="Arial" panose="020B0604020202020204" pitchFamily="34" charset="0"/>
                        </a:rPr>
                        <a:t> to the audience, purpose and context.</a:t>
                      </a:r>
                      <a:r>
                        <a:rPr lang="en-GB" sz="1300" b="1"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val="10002"/>
                  </a:ext>
                </a:extLst>
              </a:tr>
              <a:tr h="305592">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Explain</a:t>
                      </a:r>
                      <a:r>
                        <a:rPr lang="en-GB" sz="1300" b="1" kern="1200" baseline="0" dirty="0">
                          <a:solidFill>
                            <a:schemeClr val="dk1"/>
                          </a:solidFill>
                          <a:effectLst/>
                          <a:latin typeface="Arial" panose="020B0604020202020204" pitchFamily="34" charset="0"/>
                          <a:ea typeface="+mn-ea"/>
                          <a:cs typeface="Arial" panose="020B0604020202020204" pitchFamily="34" charset="0"/>
                        </a:rPr>
                        <a:t> the effect of using different language for different purposes.</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271095">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Develop ideas and opinions with relevant detail.</a:t>
                      </a:r>
                    </a:p>
                  </a:txBody>
                  <a:tcPr marL="68580" marR="68580" marT="34290" marB="34290"/>
                </a:tc>
                <a:extLst>
                  <a:ext uri="{0D108BD9-81ED-4DB2-BD59-A6C34878D82A}">
                    <a16:rowId xmlns:a16="http://schemas.microsoft.com/office/drawing/2014/main" val="10004"/>
                  </a:ext>
                </a:extLst>
              </a:tr>
              <a:tr h="271095">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Express ideas and opinions,</a:t>
                      </a:r>
                      <a:r>
                        <a:rPr lang="en-GB" sz="1300" b="1" kern="1200" baseline="0" dirty="0">
                          <a:solidFill>
                            <a:schemeClr val="dk1"/>
                          </a:solidFill>
                          <a:effectLst/>
                          <a:latin typeface="Arial" panose="020B0604020202020204" pitchFamily="34" charset="0"/>
                          <a:ea typeface="+mn-ea"/>
                          <a:cs typeface="Arial" panose="020B0604020202020204" pitchFamily="34" charset="0"/>
                        </a:rPr>
                        <a:t> justifying a point of view.</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472480">
                <a:tc>
                  <a:txBody>
                    <a:bodyPr/>
                    <a:lstStyle/>
                    <a:p>
                      <a:pPr marL="171450" indent="-171450" algn="ctr">
                        <a:buFont typeface="Arial" panose="020B0604020202020204" pitchFamily="34" charset="0"/>
                        <a:buChar char="•"/>
                      </a:pPr>
                      <a:r>
                        <a:rPr lang="en-GB" sz="1300" b="1" i="0" u="none" strike="noStrike" kern="1200" baseline="0" dirty="0">
                          <a:solidFill>
                            <a:schemeClr val="dk1"/>
                          </a:solidFill>
                          <a:latin typeface="Arial" panose="020B0604020202020204" pitchFamily="34" charset="0"/>
                          <a:ea typeface="+mn-ea"/>
                          <a:cs typeface="Arial" panose="020B0604020202020204" pitchFamily="34" charset="0"/>
                        </a:rPr>
                        <a:t>Show understanding of the main points, significant details and implied meanings in a discussion.</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6"/>
                  </a:ext>
                </a:extLst>
              </a:tr>
              <a:tr h="472480">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Listen carefully in discussions, make contributions and ask questions that are responsive to others’ ideas and views. </a:t>
                      </a:r>
                      <a:endParaRPr lang="en-GB" sz="1300" b="1" i="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7"/>
                  </a:ext>
                </a:extLst>
              </a:tr>
              <a:tr h="271095">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Begin to use</a:t>
                      </a:r>
                      <a:r>
                        <a:rPr lang="en-GB" sz="1300" b="1" dirty="0">
                          <a:solidFill>
                            <a:srgbClr val="FF0000"/>
                          </a:solidFill>
                          <a:latin typeface="Arial" panose="020B0604020202020204" pitchFamily="34" charset="0"/>
                          <a:cs typeface="Arial" panose="020B0604020202020204" pitchFamily="34" charset="0"/>
                        </a:rPr>
                        <a:t> </a:t>
                      </a:r>
                      <a:r>
                        <a:rPr lang="en-GB" sz="1300" b="1" dirty="0">
                          <a:solidFill>
                            <a:schemeClr val="tx1"/>
                          </a:solidFill>
                          <a:latin typeface="Arial" panose="020B0604020202020204" pitchFamily="34" charset="0"/>
                          <a:cs typeface="Arial" panose="020B0604020202020204" pitchFamily="34" charset="0"/>
                        </a:rPr>
                        <a:t>Standard </a:t>
                      </a:r>
                      <a:r>
                        <a:rPr lang="en-GB" sz="1300" b="1" dirty="0">
                          <a:latin typeface="Arial" panose="020B0604020202020204" pitchFamily="34" charset="0"/>
                          <a:cs typeface="Arial" panose="020B0604020202020204" pitchFamily="34" charset="0"/>
                        </a:rPr>
                        <a:t>English in formal situations.</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8"/>
                  </a:ext>
                </a:extLst>
              </a:tr>
              <a:tr h="472480">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Begin</a:t>
                      </a:r>
                      <a:r>
                        <a:rPr lang="en-GB" sz="1300" b="1" kern="1200" baseline="0" dirty="0">
                          <a:solidFill>
                            <a:schemeClr val="dk1"/>
                          </a:solidFill>
                          <a:effectLst/>
                          <a:latin typeface="Arial" panose="020B0604020202020204" pitchFamily="34" charset="0"/>
                          <a:ea typeface="+mn-ea"/>
                          <a:cs typeface="Arial" panose="020B0604020202020204" pitchFamily="34" charset="0"/>
                        </a:rPr>
                        <a:t> to use hypothetical language to  consider more than one possible outcome or solution .</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r h="47248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Perform own compositions, using appropriate intonation</a:t>
                      </a:r>
                      <a:r>
                        <a:rPr lang="en-GB" sz="1300" b="1" kern="1200" baseline="0" dirty="0">
                          <a:solidFill>
                            <a:schemeClr val="dk1"/>
                          </a:solidFill>
                          <a:effectLst/>
                          <a:latin typeface="Arial" panose="020B0604020202020204" pitchFamily="34" charset="0"/>
                          <a:ea typeface="+mn-ea"/>
                          <a:cs typeface="Arial" panose="020B0604020202020204" pitchFamily="34" charset="0"/>
                        </a:rPr>
                        <a:t> and </a:t>
                      </a:r>
                      <a:r>
                        <a:rPr lang="en-GB" sz="1300" b="1" kern="1200" dirty="0">
                          <a:solidFill>
                            <a:schemeClr val="dk1"/>
                          </a:solidFill>
                          <a:effectLst/>
                          <a:latin typeface="Arial" panose="020B0604020202020204" pitchFamily="34" charset="0"/>
                          <a:ea typeface="+mn-ea"/>
                          <a:cs typeface="Arial" panose="020B0604020202020204" pitchFamily="34" charset="0"/>
                        </a:rPr>
                        <a:t>volume</a:t>
                      </a:r>
                      <a:r>
                        <a:rPr lang="en-GB" sz="1300" b="1" kern="1200" baseline="0" dirty="0">
                          <a:solidFill>
                            <a:schemeClr val="dk1"/>
                          </a:solidFill>
                          <a:effectLst/>
                          <a:latin typeface="Arial" panose="020B0604020202020204" pitchFamily="34" charset="0"/>
                          <a:ea typeface="+mn-ea"/>
                          <a:cs typeface="Arial" panose="020B0604020202020204" pitchFamily="34" charset="0"/>
                        </a:rPr>
                        <a:t> </a:t>
                      </a:r>
                      <a:r>
                        <a:rPr lang="en-GB" sz="1300" b="1" kern="1200" dirty="0">
                          <a:solidFill>
                            <a:schemeClr val="dk1"/>
                          </a:solidFill>
                          <a:effectLst/>
                          <a:latin typeface="Arial" panose="020B0604020202020204" pitchFamily="34" charset="0"/>
                          <a:ea typeface="+mn-ea"/>
                          <a:cs typeface="Arial" panose="020B0604020202020204" pitchFamily="34" charset="0"/>
                        </a:rPr>
                        <a:t>so that meaning is clear.</a:t>
                      </a:r>
                    </a:p>
                  </a:txBody>
                  <a:tcPr marL="68580" marR="68580" marT="34290" marB="34290"/>
                </a:tc>
                <a:extLst>
                  <a:ext uri="{0D108BD9-81ED-4DB2-BD59-A6C34878D82A}">
                    <a16:rowId xmlns:a16="http://schemas.microsoft.com/office/drawing/2014/main" val="10010"/>
                  </a:ext>
                </a:extLst>
              </a:tr>
              <a:tr h="673864">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Perform poems</a:t>
                      </a:r>
                      <a:r>
                        <a:rPr lang="en-GB" sz="1300" b="1" kern="1200" baseline="0" dirty="0">
                          <a:solidFill>
                            <a:schemeClr val="dk1"/>
                          </a:solidFill>
                          <a:effectLst/>
                          <a:latin typeface="Arial" panose="020B0604020202020204" pitchFamily="34" charset="0"/>
                          <a:ea typeface="+mn-ea"/>
                          <a:cs typeface="Arial" panose="020B0604020202020204" pitchFamily="34" charset="0"/>
                        </a:rPr>
                        <a:t> or plays from memory, making careful choices about how they convey ideas about characters and situations by adapting expression and tone.</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1"/>
                  </a:ext>
                </a:extLst>
              </a:tr>
              <a:tr h="47248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Understand and begin to select the appropriate register according to the context.</a:t>
                      </a:r>
                    </a:p>
                  </a:txBody>
                  <a:tcPr marL="68580" marR="68580" marT="34290" marB="34290"/>
                </a:tc>
                <a:extLst>
                  <a:ext uri="{0D108BD9-81ED-4DB2-BD59-A6C34878D82A}">
                    <a16:rowId xmlns:a16="http://schemas.microsoft.com/office/drawing/2014/main" val="10012"/>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66542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692696"/>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5 Expectations</a:t>
            </a:r>
          </a:p>
        </p:txBody>
      </p:sp>
      <p:graphicFrame>
        <p:nvGraphicFramePr>
          <p:cNvPr id="7" name="Content Placeholder 13"/>
          <p:cNvGraphicFramePr>
            <a:graphicFrameLocks/>
          </p:cNvGraphicFramePr>
          <p:nvPr>
            <p:extLst>
              <p:ext uri="{D42A27DB-BD31-4B8C-83A1-F6EECF244321}">
                <p14:modId xmlns:p14="http://schemas.microsoft.com/office/powerpoint/2010/main" val="2937225334"/>
              </p:ext>
            </p:extLst>
          </p:nvPr>
        </p:nvGraphicFramePr>
        <p:xfrm>
          <a:off x="1547664" y="1700808"/>
          <a:ext cx="7160235" cy="4622926"/>
        </p:xfrm>
        <a:graphic>
          <a:graphicData uri="http://schemas.openxmlformats.org/drawingml/2006/table">
            <a:tbl>
              <a:tblPr firstRow="1" bandRow="1">
                <a:tableStyleId>{5C22544A-7EE6-4342-B048-85BDC9FD1C3A}</a:tableStyleId>
              </a:tblPr>
              <a:tblGrid>
                <a:gridCol w="7160235">
                  <a:extLst>
                    <a:ext uri="{9D8B030D-6E8A-4147-A177-3AD203B41FA5}">
                      <a16:colId xmlns:a16="http://schemas.microsoft.com/office/drawing/2014/main" val="20000"/>
                    </a:ext>
                  </a:extLst>
                </a:gridCol>
              </a:tblGrid>
              <a:tr h="165035">
                <a:tc>
                  <a:txBody>
                    <a:bodyPr/>
                    <a:lstStyle/>
                    <a:p>
                      <a:pPr lvl="0" algn="ctr"/>
                      <a:r>
                        <a:rPr lang="en-GB" sz="1200" b="1" kern="1200" dirty="0">
                          <a:solidFill>
                            <a:schemeClr val="tx1"/>
                          </a:solidFill>
                          <a:effectLst/>
                          <a:latin typeface="Arial" panose="020B0604020202020204" pitchFamily="34" charset="0"/>
                          <a:ea typeface="+mn-ea"/>
                          <a:cs typeface="Arial" panose="020B0604020202020204" pitchFamily="34" charset="0"/>
                        </a:rPr>
                        <a:t>Year 5 Exceeding Expectations: 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10000"/>
                  </a:ext>
                </a:extLst>
              </a:tr>
              <a:tr h="482627">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Express</a:t>
                      </a:r>
                      <a:r>
                        <a:rPr lang="en-GB" sz="1200" b="1" kern="1200" baseline="0" dirty="0">
                          <a:solidFill>
                            <a:schemeClr val="dk1"/>
                          </a:solidFill>
                          <a:effectLst/>
                          <a:latin typeface="Arial" panose="020B0604020202020204" pitchFamily="34" charset="0"/>
                          <a:ea typeface="+mn-ea"/>
                          <a:cs typeface="Arial" panose="020B0604020202020204" pitchFamily="34" charset="0"/>
                        </a:rPr>
                        <a:t> opinions about a text, using evidence from the text, giving reasons and explanations. Point, evidence, explanation. (PEE)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Adapt own opinion in the light of further reading or others’ ideas.</a:t>
                      </a:r>
                    </a:p>
                  </a:txBody>
                  <a:tcPr marL="68580" marR="68580" marT="34290" marB="34290"/>
                </a:tc>
                <a:extLst>
                  <a:ext uri="{0D108BD9-81ED-4DB2-BD59-A6C34878D82A}">
                    <a16:rowId xmlns:a16="http://schemas.microsoft.com/office/drawing/2014/main" val="10002"/>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Identify formal and informal language .</a:t>
                      </a:r>
                    </a:p>
                  </a:txBody>
                  <a:tcPr marL="68580" marR="68580" marT="34290" marB="34290"/>
                </a:tc>
                <a:extLst>
                  <a:ext uri="{0D108BD9-81ED-4DB2-BD59-A6C34878D82A}">
                    <a16:rowId xmlns:a16="http://schemas.microsoft.com/office/drawing/2014/main" val="10003"/>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Know</a:t>
                      </a:r>
                      <a:r>
                        <a:rPr lang="en-GB" sz="1200" b="1" kern="1200" baseline="0" dirty="0">
                          <a:solidFill>
                            <a:schemeClr val="dk1"/>
                          </a:solidFill>
                          <a:effectLst/>
                          <a:latin typeface="Arial" panose="020B0604020202020204" pitchFamily="34" charset="0"/>
                          <a:ea typeface="+mn-ea"/>
                          <a:cs typeface="Arial" panose="020B0604020202020204" pitchFamily="34" charset="0"/>
                        </a:rPr>
                        <a:t> the features of different narrative text types, for example, adventure, fantasy, myths.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4"/>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texts by the same writer.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307244">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texts by different writers on the same topic.</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6"/>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a:solidFill>
                            <a:schemeClr val="dk1"/>
                          </a:solidFill>
                          <a:effectLst/>
                          <a:latin typeface="Arial" panose="020B0604020202020204" pitchFamily="34" charset="0"/>
                          <a:ea typeface="+mn-ea"/>
                          <a:cs typeface="Arial" panose="020B0604020202020204" pitchFamily="34" charset="0"/>
                        </a:rPr>
                        <a:t>  key information from different texts.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7"/>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Empathise with different character’s points of view.</a:t>
                      </a:r>
                    </a:p>
                  </a:txBody>
                  <a:tcPr marL="68580" marR="68580" marT="34290" marB="34290"/>
                </a:tc>
                <a:extLst>
                  <a:ext uri="{0D108BD9-81ED-4DB2-BD59-A6C34878D82A}">
                    <a16:rowId xmlns:a16="http://schemas.microsoft.com/office/drawing/2014/main" val="10008"/>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Infer meaning using</a:t>
                      </a:r>
                      <a:r>
                        <a:rPr lang="en-GB" sz="1200" b="1" kern="1200" baseline="0" dirty="0">
                          <a:solidFill>
                            <a:schemeClr val="dk1"/>
                          </a:solidFill>
                          <a:effectLst/>
                          <a:latin typeface="Arial" panose="020B0604020202020204" pitchFamily="34" charset="0"/>
                          <a:ea typeface="+mn-ea"/>
                          <a:cs typeface="Arial" panose="020B0604020202020204" pitchFamily="34" charset="0"/>
                        </a:rPr>
                        <a:t> evidence from the text and wider reading and personal experience.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r h="482627">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 how a writer’s use of language and grammatical</a:t>
                      </a:r>
                      <a:r>
                        <a:rPr lang="en-GB" sz="1200" b="1" kern="1200" baseline="0" dirty="0">
                          <a:solidFill>
                            <a:schemeClr val="dk1"/>
                          </a:solidFill>
                          <a:effectLst/>
                          <a:latin typeface="Arial" panose="020B0604020202020204" pitchFamily="34" charset="0"/>
                          <a:ea typeface="+mn-ea"/>
                          <a:cs typeface="Arial" panose="020B0604020202020204" pitchFamily="34" charset="0"/>
                        </a:rPr>
                        <a:t> features have been used to create effects and impact on the reader.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0"/>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a:t>
                      </a:r>
                      <a:r>
                        <a:rPr lang="en-GB" sz="1200" b="1" kern="1200" baseline="0" dirty="0">
                          <a:solidFill>
                            <a:schemeClr val="dk1"/>
                          </a:solidFill>
                          <a:effectLst/>
                          <a:latin typeface="Arial" panose="020B0604020202020204" pitchFamily="34" charset="0"/>
                          <a:ea typeface="+mn-ea"/>
                          <a:cs typeface="Arial" panose="020B0604020202020204" pitchFamily="34" charset="0"/>
                        </a:rPr>
                        <a:t> how punctuation marks the grammatical boundaries of sentences and gives meaning.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1"/>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Know how the way a text is organised</a:t>
                      </a:r>
                      <a:r>
                        <a:rPr lang="en-GB" sz="1200" b="1" kern="1200" baseline="0" dirty="0">
                          <a:solidFill>
                            <a:schemeClr val="dk1"/>
                          </a:solidFill>
                          <a:effectLst/>
                          <a:latin typeface="Arial" panose="020B0604020202020204" pitchFamily="34" charset="0"/>
                          <a:ea typeface="+mn-ea"/>
                          <a:cs typeface="Arial" panose="020B0604020202020204" pitchFamily="34" charset="0"/>
                        </a:rPr>
                        <a:t> supports the purpose of the writing.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2"/>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 scanning and text marking to find</a:t>
                      </a:r>
                      <a:r>
                        <a:rPr lang="en-GB" sz="1200" b="1" kern="1200" baseline="0" dirty="0">
                          <a:solidFill>
                            <a:schemeClr val="dk1"/>
                          </a:solidFill>
                          <a:effectLst/>
                          <a:latin typeface="Arial" panose="020B0604020202020204" pitchFamily="34" charset="0"/>
                          <a:ea typeface="+mn-ea"/>
                          <a:cs typeface="Arial" panose="020B0604020202020204" pitchFamily="34" charset="0"/>
                        </a:rPr>
                        <a:t> and identify key information.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13"/>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8098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692696"/>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p>
        </p:txBody>
      </p:sp>
      <p:graphicFrame>
        <p:nvGraphicFramePr>
          <p:cNvPr id="5" name="Content Placeholder 13"/>
          <p:cNvGraphicFramePr>
            <a:graphicFrameLocks/>
          </p:cNvGraphicFramePr>
          <p:nvPr>
            <p:extLst>
              <p:ext uri="{D42A27DB-BD31-4B8C-83A1-F6EECF244321}">
                <p14:modId xmlns:p14="http://schemas.microsoft.com/office/powerpoint/2010/main" val="3224017121"/>
              </p:ext>
            </p:extLst>
          </p:nvPr>
        </p:nvGraphicFramePr>
        <p:xfrm>
          <a:off x="1741556" y="1700808"/>
          <a:ext cx="6984776" cy="4536505"/>
        </p:xfrm>
        <a:graphic>
          <a:graphicData uri="http://schemas.openxmlformats.org/drawingml/2006/table">
            <a:tbl>
              <a:tblPr firstRow="1" bandRow="1">
                <a:tableStyleId>{5C22544A-7EE6-4342-B048-85BDC9FD1C3A}</a:tableStyleId>
              </a:tblPr>
              <a:tblGrid>
                <a:gridCol w="6984776">
                  <a:extLst>
                    <a:ext uri="{9D8B030D-6E8A-4147-A177-3AD203B41FA5}">
                      <a16:colId xmlns:a16="http://schemas.microsoft.com/office/drawing/2014/main" val="20000"/>
                    </a:ext>
                  </a:extLst>
                </a:gridCol>
              </a:tblGrid>
              <a:tr h="3633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Exceeding</a:t>
                      </a:r>
                      <a:r>
                        <a:rPr lang="en-GB" sz="1200" b="1" baseline="0" dirty="0">
                          <a:solidFill>
                            <a:schemeClr val="tx1"/>
                          </a:solidFill>
                          <a:latin typeface="Arial" panose="020B0604020202020204" pitchFamily="34" charset="0"/>
                          <a:cs typeface="Arial" panose="020B0604020202020204" pitchFamily="34" charset="0"/>
                        </a:rPr>
                        <a:t> Expectations: </a:t>
                      </a:r>
                      <a:r>
                        <a:rPr lang="en-GB" sz="1200" b="1" dirty="0">
                          <a:solidFill>
                            <a:schemeClr val="tx1"/>
                          </a:solidFill>
                          <a:latin typeface="Arial" panose="020B0604020202020204" pitchFamily="34" charset="0"/>
                          <a:cs typeface="Arial" panose="020B0604020202020204" pitchFamily="34" charset="0"/>
                        </a:rPr>
                        <a:t>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paragraphs to structure the plot in narrative writing,</a:t>
                      </a:r>
                      <a:r>
                        <a:rPr lang="en-GB" sz="1200" b="1" kern="1200" baseline="0" dirty="0">
                          <a:solidFill>
                            <a:schemeClr val="dk1"/>
                          </a:solidFill>
                          <a:effectLst/>
                          <a:latin typeface="Arial" panose="020B0604020202020204" pitchFamily="34" charset="0"/>
                          <a:ea typeface="+mn-ea"/>
                          <a:cs typeface="Arial" panose="020B0604020202020204" pitchFamily="34" charset="0"/>
                        </a:rPr>
                        <a:t> showing changes in time, place and events.</a:t>
                      </a:r>
                    </a:p>
                  </a:txBody>
                  <a:tcPr marL="68580" marR="68580" marT="34290" marB="34290"/>
                </a:tc>
                <a:extLst>
                  <a:ext uri="{0D108BD9-81ED-4DB2-BD59-A6C34878D82A}">
                    <a16:rowId xmlns:a16="http://schemas.microsoft.com/office/drawing/2014/main" val="10001"/>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changes in time and place to guide the reader through the text.</a:t>
                      </a:r>
                    </a:p>
                    <a:p>
                      <a:pPr marL="0" lv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371788">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paragraphs to organise information logically and shape a non-fiction text effectively.</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Sustain</a:t>
                      </a:r>
                      <a:r>
                        <a:rPr lang="en-GB" sz="1200" b="1" kern="1200" baseline="0" dirty="0">
                          <a:solidFill>
                            <a:schemeClr val="dk1"/>
                          </a:solidFill>
                          <a:effectLst/>
                          <a:latin typeface="Arial" panose="020B0604020202020204" pitchFamily="34" charset="0"/>
                          <a:ea typeface="+mn-ea"/>
                          <a:cs typeface="Arial" panose="020B0604020202020204" pitchFamily="34" charset="0"/>
                        </a:rPr>
                        <a:t> and develop ideas within a paragraph, introducing it with a topic sentence.</a:t>
                      </a:r>
                    </a:p>
                    <a:p>
                      <a:pPr marL="0" lv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4"/>
                  </a:ext>
                </a:extLst>
              </a:tr>
              <a:tr h="489939">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Close text with reference to its opening.</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Re-order</a:t>
                      </a:r>
                      <a:r>
                        <a:rPr lang="en-GB" sz="1200" b="1" kern="1200" baseline="0" dirty="0">
                          <a:solidFill>
                            <a:schemeClr val="dk1"/>
                          </a:solidFill>
                          <a:effectLst/>
                          <a:latin typeface="Arial" panose="020B0604020202020204" pitchFamily="34" charset="0"/>
                          <a:ea typeface="+mn-ea"/>
                          <a:cs typeface="Arial" panose="020B0604020202020204" pitchFamily="34" charset="0"/>
                        </a:rPr>
                        <a:t> sentences to create impact on the reader.</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6"/>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expanded noun phrases to add well</a:t>
                      </a:r>
                      <a:r>
                        <a:rPr lang="en-GB" sz="1200" b="1" kern="1200" baseline="0" dirty="0">
                          <a:solidFill>
                            <a:schemeClr val="dk1"/>
                          </a:solidFill>
                          <a:effectLst/>
                          <a:latin typeface="Arial" panose="020B0604020202020204" pitchFamily="34" charset="0"/>
                          <a:ea typeface="+mn-ea"/>
                          <a:cs typeface="Arial" panose="020B0604020202020204" pitchFamily="34" charset="0"/>
                        </a:rPr>
                        <a:t> t</a:t>
                      </a:r>
                      <a:r>
                        <a:rPr lang="en-GB" sz="1200" b="1" kern="1200" dirty="0">
                          <a:solidFill>
                            <a:schemeClr val="dk1"/>
                          </a:solidFill>
                          <a:effectLst/>
                          <a:latin typeface="Arial" panose="020B0604020202020204" pitchFamily="34" charset="0"/>
                          <a:ea typeface="+mn-ea"/>
                          <a:cs typeface="Arial" panose="020B0604020202020204" pitchFamily="34" charset="0"/>
                        </a:rPr>
                        <a:t>hought out detail to writing.</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7"/>
                  </a:ext>
                </a:extLst>
              </a:tr>
              <a:tr h="371788">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punctuation to clarify meaning of sentences – commas to mark phrases and clauses.</a:t>
                      </a:r>
                    </a:p>
                  </a:txBody>
                  <a:tcPr marL="68580" marR="68580" marT="34290" marB="34290"/>
                </a:tc>
                <a:extLst>
                  <a:ext uri="{0D108BD9-81ED-4DB2-BD59-A6C34878D82A}">
                    <a16:rowId xmlns:a16="http://schemas.microsoft.com/office/drawing/2014/main" val="10008"/>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dialogue effectively and punctuate it accurately.</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bl>
          </a:graphicData>
        </a:graphic>
      </p:graphicFrame>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3400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512969162"/>
              </p:ext>
            </p:extLst>
          </p:nvPr>
        </p:nvGraphicFramePr>
        <p:xfrm>
          <a:off x="1619672" y="1926077"/>
          <a:ext cx="6942860" cy="4167221"/>
        </p:xfrm>
        <a:graphic>
          <a:graphicData uri="http://schemas.openxmlformats.org/drawingml/2006/table">
            <a:tbl>
              <a:tblPr firstRow="1" bandRow="1">
                <a:tableStyleId>{5C22544A-7EE6-4342-B048-85BDC9FD1C3A}</a:tableStyleId>
              </a:tblPr>
              <a:tblGrid>
                <a:gridCol w="6942860">
                  <a:extLst>
                    <a:ext uri="{9D8B030D-6E8A-4147-A177-3AD203B41FA5}">
                      <a16:colId xmlns:a16="http://schemas.microsoft.com/office/drawing/2014/main" val="20000"/>
                    </a:ext>
                  </a:extLst>
                </a:gridCol>
              </a:tblGrid>
              <a:tr h="300172">
                <a:tc>
                  <a:txBody>
                    <a:bodyPr/>
                    <a:lstStyle/>
                    <a:p>
                      <a:pPr marL="0" lvl="0" indent="0" algn="ctr">
                        <a:buFont typeface="Arial" panose="020B0604020202020204" pitchFamily="34" charset="0"/>
                        <a:buNone/>
                      </a:pPr>
                      <a:r>
                        <a:rPr lang="en-GB" sz="1400" b="1" kern="1200" dirty="0">
                          <a:solidFill>
                            <a:schemeClr val="tx1"/>
                          </a:solidFill>
                          <a:effectLst/>
                          <a:latin typeface="Arial" panose="020B0604020202020204" pitchFamily="34" charset="0"/>
                          <a:ea typeface="+mn-ea"/>
                          <a:cs typeface="Arial" panose="020B0604020202020204" pitchFamily="34" charset="0"/>
                        </a:rPr>
                        <a:t>Year 5 Exceeding Expectations: Spoken</a:t>
                      </a:r>
                      <a:r>
                        <a:rPr lang="en-GB" sz="1400" b="1" kern="1200" baseline="0" dirty="0">
                          <a:solidFill>
                            <a:schemeClr val="tx1"/>
                          </a:solidFill>
                          <a:effectLst/>
                          <a:latin typeface="Arial" panose="020B0604020202020204" pitchFamily="34" charset="0"/>
                          <a:ea typeface="+mn-ea"/>
                          <a:cs typeface="Arial" panose="020B0604020202020204" pitchFamily="34" charset="0"/>
                        </a:rPr>
                        <a:t> Language</a:t>
                      </a:r>
                      <a:endParaRPr lang="en-GB" sz="14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10000"/>
                  </a:ext>
                </a:extLst>
              </a:tr>
              <a:tr h="527329">
                <a:tc>
                  <a:txBody>
                    <a:bodyPr/>
                    <a:lstStyle/>
                    <a:p>
                      <a:pPr marL="171450" lvl="0" indent="-171450" algn="ctr">
                        <a:buFont typeface="Arial" panose="020B0604020202020204" pitchFamily="34" charset="0"/>
                        <a:buChar char="•"/>
                      </a:pPr>
                      <a:r>
                        <a:rPr lang="en-GB" sz="1400" b="1" kern="1200" dirty="0">
                          <a:solidFill>
                            <a:schemeClr val="tx1"/>
                          </a:solidFill>
                          <a:effectLst/>
                          <a:latin typeface="Arial" panose="020B0604020202020204" pitchFamily="34" charset="0"/>
                          <a:ea typeface="+mn-ea"/>
                          <a:cs typeface="Arial" panose="020B0604020202020204" pitchFamily="34" charset="0"/>
                        </a:rPr>
                        <a:t>Organise and shape a talk, making connections between ideas and drawing on different points of view.</a:t>
                      </a:r>
                    </a:p>
                  </a:txBody>
                  <a:tcPr marL="68580" marR="68580" marT="34290" marB="34290">
                    <a:solidFill>
                      <a:schemeClr val="accent2">
                        <a:lumMod val="20000"/>
                        <a:lumOff val="80000"/>
                      </a:schemeClr>
                    </a:solidFill>
                  </a:tcPr>
                </a:tc>
                <a:extLst>
                  <a:ext uri="{0D108BD9-81ED-4DB2-BD59-A6C34878D82A}">
                    <a16:rowId xmlns:a16="http://schemas.microsoft.com/office/drawing/2014/main" val="10001"/>
                  </a:ext>
                </a:extLst>
              </a:tr>
              <a:tr h="306240">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kern="1200" dirty="0">
                          <a:solidFill>
                            <a:schemeClr val="tx1"/>
                          </a:solidFill>
                          <a:effectLst/>
                          <a:latin typeface="Arial" panose="020B0604020202020204" pitchFamily="34" charset="0"/>
                          <a:ea typeface="+mn-ea"/>
                          <a:cs typeface="Arial" panose="020B0604020202020204" pitchFamily="34" charset="0"/>
                        </a:rPr>
                        <a:t>Use Standard English appropriately.</a:t>
                      </a:r>
                    </a:p>
                  </a:txBody>
                  <a:tcPr marL="68580" marR="68580" marT="34290" marB="34290"/>
                </a:tc>
                <a:extLst>
                  <a:ext uri="{0D108BD9-81ED-4DB2-BD59-A6C34878D82A}">
                    <a16:rowId xmlns:a16="http://schemas.microsoft.com/office/drawing/2014/main" val="10002"/>
                  </a:ext>
                </a:extLst>
              </a:tr>
              <a:tr h="412666">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kern="1200" dirty="0">
                          <a:solidFill>
                            <a:schemeClr val="tx1"/>
                          </a:solidFill>
                          <a:effectLst/>
                          <a:latin typeface="Arial" panose="020B0604020202020204" pitchFamily="34" charset="0"/>
                          <a:ea typeface="+mn-ea"/>
                          <a:cs typeface="Arial" panose="020B0604020202020204" pitchFamily="34" charset="0"/>
                        </a:rPr>
                        <a:t>Use persuasive </a:t>
                      </a:r>
                      <a:r>
                        <a:rPr lang="en-GB" sz="1400" b="1" kern="1200" baseline="0" dirty="0">
                          <a:solidFill>
                            <a:schemeClr val="tx1"/>
                          </a:solidFill>
                          <a:effectLst/>
                          <a:latin typeface="Arial" panose="020B0604020202020204" pitchFamily="34" charset="0"/>
                          <a:ea typeface="+mn-ea"/>
                          <a:cs typeface="Arial" panose="020B0604020202020204" pitchFamily="34" charset="0"/>
                        </a:rPr>
                        <a:t> language and techniques </a:t>
                      </a:r>
                      <a:r>
                        <a:rPr lang="en-GB" sz="1400" b="1" kern="1200" dirty="0">
                          <a:solidFill>
                            <a:schemeClr val="tx1"/>
                          </a:solidFill>
                          <a:effectLst/>
                          <a:latin typeface="Arial" panose="020B0604020202020204" pitchFamily="34" charset="0"/>
                          <a:ea typeface="+mn-ea"/>
                          <a:cs typeface="Arial" panose="020B0604020202020204" pitchFamily="34" charset="0"/>
                        </a:rPr>
                        <a:t>to influence the listener</a:t>
                      </a:r>
                      <a:r>
                        <a:rPr lang="en-GB" sz="1400" b="0"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val="10003"/>
                  </a:ext>
                </a:extLst>
              </a:tr>
              <a:tr h="52732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Show understanding of how and why language choices vary in their own </a:t>
                      </a:r>
                      <a:r>
                        <a:rPr lang="en-GB" sz="1400" b="1" kern="1200" baseline="0" dirty="0">
                          <a:solidFill>
                            <a:schemeClr val="dk1"/>
                          </a:solidFill>
                          <a:effectLst/>
                          <a:latin typeface="Arial" panose="020B0604020202020204" pitchFamily="34" charset="0"/>
                          <a:ea typeface="+mn-ea"/>
                          <a:cs typeface="Arial" panose="020B0604020202020204" pitchFamily="34" charset="0"/>
                        </a:rPr>
                        <a:t> </a:t>
                      </a:r>
                      <a:r>
                        <a:rPr lang="en-GB" sz="1400" b="1" kern="1200" dirty="0">
                          <a:solidFill>
                            <a:schemeClr val="dk1"/>
                          </a:solidFill>
                          <a:effectLst/>
                          <a:latin typeface="Arial" panose="020B0604020202020204" pitchFamily="34" charset="0"/>
                          <a:ea typeface="+mn-ea"/>
                          <a:cs typeface="Arial" panose="020B0604020202020204" pitchFamily="34" charset="0"/>
                        </a:rPr>
                        <a:t>and others’ talk in different contexts.</a:t>
                      </a:r>
                    </a:p>
                  </a:txBody>
                  <a:tcPr marL="68580" marR="68580" marT="34290" marB="34290"/>
                </a:tc>
                <a:extLst>
                  <a:ext uri="{0D108BD9-81ED-4DB2-BD59-A6C34878D82A}">
                    <a16:rowId xmlns:a16="http://schemas.microsoft.com/office/drawing/2014/main" val="10004"/>
                  </a:ext>
                </a:extLst>
              </a:tr>
              <a:tr h="39954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Sustain</a:t>
                      </a:r>
                      <a:r>
                        <a:rPr lang="en-GB" sz="1400" b="1" kern="1200" baseline="0" dirty="0">
                          <a:solidFill>
                            <a:schemeClr val="dk1"/>
                          </a:solidFill>
                          <a:effectLst/>
                          <a:latin typeface="Arial" panose="020B0604020202020204" pitchFamily="34" charset="0"/>
                          <a:ea typeface="+mn-ea"/>
                          <a:cs typeface="Arial" panose="020B0604020202020204" pitchFamily="34" charset="0"/>
                        </a:rPr>
                        <a:t> listening to different sources, retaining or noting key information.</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52732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Speak in extended turns to express </a:t>
                      </a:r>
                      <a:r>
                        <a:rPr lang="en-GB" sz="1400" b="1" kern="1200" baseline="0" dirty="0">
                          <a:solidFill>
                            <a:schemeClr val="dk1"/>
                          </a:solidFill>
                          <a:effectLst/>
                          <a:latin typeface="Arial" panose="020B0604020202020204" pitchFamily="34" charset="0"/>
                          <a:ea typeface="+mn-ea"/>
                          <a:cs typeface="Arial" panose="020B0604020202020204" pitchFamily="34" charset="0"/>
                        </a:rPr>
                        <a:t> </a:t>
                      </a:r>
                      <a:r>
                        <a:rPr lang="en-GB" sz="1400" b="1" kern="1200" dirty="0">
                          <a:solidFill>
                            <a:schemeClr val="dk1"/>
                          </a:solidFill>
                          <a:effectLst/>
                          <a:latin typeface="Arial" panose="020B0604020202020204" pitchFamily="34" charset="0"/>
                          <a:ea typeface="+mn-ea"/>
                          <a:cs typeface="Arial" panose="020B0604020202020204" pitchFamily="34" charset="0"/>
                        </a:rPr>
                        <a:t>ideas and opinions, with some relevant detail.</a:t>
                      </a:r>
                    </a:p>
                  </a:txBody>
                  <a:tcPr marL="68580" marR="68580" marT="34290" marB="34290"/>
                </a:tc>
                <a:extLst>
                  <a:ext uri="{0D108BD9-81ED-4DB2-BD59-A6C34878D82A}">
                    <a16:rowId xmlns:a16="http://schemas.microsoft.com/office/drawing/2014/main" val="10006"/>
                  </a:ext>
                </a:extLst>
              </a:tr>
              <a:tr h="527329">
                <a:tc>
                  <a:txBody>
                    <a:bodyPr/>
                    <a:lstStyle/>
                    <a:p>
                      <a:pPr marL="171450" indent="-171450" algn="ctr">
                        <a:buFont typeface="Arial" panose="020B0604020202020204" pitchFamily="34" charset="0"/>
                        <a:buChar char="•"/>
                      </a:pPr>
                      <a:r>
                        <a:rPr lang="en-GB" sz="1400" b="1" i="0" kern="1200" dirty="0">
                          <a:solidFill>
                            <a:schemeClr val="dk1"/>
                          </a:solidFill>
                          <a:effectLst/>
                          <a:latin typeface="Arial" panose="020B0604020202020204" pitchFamily="34" charset="0"/>
                          <a:ea typeface="+mn-ea"/>
                          <a:cs typeface="Arial" panose="020B0604020202020204" pitchFamily="34" charset="0"/>
                        </a:rPr>
                        <a:t>Vary vocabulary, grammar, and non-verbal features to suit audience, purpose, and context.</a:t>
                      </a:r>
                    </a:p>
                  </a:txBody>
                  <a:tcPr marL="68580" marR="68580" marT="34290" marB="34290"/>
                </a:tc>
                <a:extLst>
                  <a:ext uri="{0D108BD9-81ED-4DB2-BD59-A6C34878D82A}">
                    <a16:rowId xmlns:a16="http://schemas.microsoft.com/office/drawing/2014/main" val="10007"/>
                  </a:ext>
                </a:extLst>
              </a:tr>
              <a:tr h="31963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Sustain listening to different sources,</a:t>
                      </a:r>
                      <a:r>
                        <a:rPr lang="en-GB" sz="1400" b="1" kern="1200" baseline="0" dirty="0">
                          <a:solidFill>
                            <a:schemeClr val="dk1"/>
                          </a:solidFill>
                          <a:effectLst/>
                          <a:latin typeface="Arial" panose="020B0604020202020204" pitchFamily="34" charset="0"/>
                          <a:ea typeface="+mn-ea"/>
                          <a:cs typeface="Arial" panose="020B0604020202020204" pitchFamily="34" charset="0"/>
                        </a:rPr>
                        <a:t> retaining or noting key information.</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8"/>
                  </a:ext>
                </a:extLst>
              </a:tr>
              <a:tr h="319639">
                <a:tc>
                  <a:txBody>
                    <a:bodyPr/>
                    <a:lstStyle/>
                    <a:p>
                      <a:pPr marL="171450" indent="-171450" algn="ctr">
                        <a:buFont typeface="Arial" panose="020B0604020202020204" pitchFamily="34" charset="0"/>
                        <a:buChar char="•"/>
                      </a:pPr>
                      <a:r>
                        <a:rPr lang="en-US" altLang="en-US" sz="1400" b="1" dirty="0">
                          <a:latin typeface="Arial" panose="020B0604020202020204" pitchFamily="34" charset="0"/>
                          <a:ea typeface="Calibri" pitchFamily="34" charset="0"/>
                          <a:cs typeface="Arial" panose="020B0604020202020204" pitchFamily="34" charset="0"/>
                        </a:rPr>
                        <a:t>Listen to others in discussion and link own ideas clearly to others’ views .</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009"/>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4684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5 Expectations</a:t>
            </a:r>
            <a:endParaRPr lang="en-GB" sz="2000" dirty="0"/>
          </a:p>
        </p:txBody>
      </p:sp>
      <p:graphicFrame>
        <p:nvGraphicFramePr>
          <p:cNvPr id="9" name="Content Placeholder 7"/>
          <p:cNvGraphicFramePr>
            <a:graphicFrameLocks/>
          </p:cNvGraphicFramePr>
          <p:nvPr>
            <p:extLst>
              <p:ext uri="{D42A27DB-BD31-4B8C-83A1-F6EECF244321}">
                <p14:modId xmlns:p14="http://schemas.microsoft.com/office/powerpoint/2010/main" val="2066039812"/>
              </p:ext>
            </p:extLst>
          </p:nvPr>
        </p:nvGraphicFramePr>
        <p:xfrm>
          <a:off x="827584" y="1340768"/>
          <a:ext cx="5492922" cy="5428168"/>
        </p:xfrm>
        <a:graphic>
          <a:graphicData uri="http://schemas.openxmlformats.org/drawingml/2006/table">
            <a:tbl>
              <a:tblPr firstRow="1" bandRow="1">
                <a:tableStyleId>{5C22544A-7EE6-4342-B048-85BDC9FD1C3A}</a:tableStyleId>
              </a:tblPr>
              <a:tblGrid>
                <a:gridCol w="5492922">
                  <a:extLst>
                    <a:ext uri="{9D8B030D-6E8A-4147-A177-3AD203B41FA5}">
                      <a16:colId xmlns:a16="http://schemas.microsoft.com/office/drawing/2014/main" val="20000"/>
                    </a:ext>
                  </a:extLst>
                </a:gridCol>
              </a:tblGrid>
              <a:tr h="370840">
                <a:tc>
                  <a:txBody>
                    <a:bodyPr/>
                    <a:lstStyle/>
                    <a:p>
                      <a:pPr marL="0" lvl="0" indent="0" algn="ctr">
                        <a:buSzPct val="100000"/>
                        <a:buFont typeface="Arial" pitchFamily="34"/>
                        <a:buNone/>
                      </a:pPr>
                      <a:r>
                        <a:rPr lang="en-GB" sz="1600" b="1" dirty="0">
                          <a:solidFill>
                            <a:schemeClr val="tx1"/>
                          </a:solidFill>
                          <a:latin typeface="Century Gothic" pitchFamily="34"/>
                        </a:rPr>
                        <a:t>Year 5 Expectations: Number</a:t>
                      </a:r>
                    </a:p>
                  </a:txBody>
                  <a:tcPr>
                    <a:solidFill>
                      <a:schemeClr val="tx2">
                        <a:lumMod val="40000"/>
                        <a:lumOff val="60000"/>
                      </a:schemeClr>
                    </a:solidFill>
                  </a:tcPr>
                </a:tc>
                <a:extLst>
                  <a:ext uri="{0D108BD9-81ED-4DB2-BD59-A6C34878D82A}">
                    <a16:rowId xmlns:a16="http://schemas.microsoft.com/office/drawing/2014/main" val="10000"/>
                  </a:ext>
                </a:extLst>
              </a:tr>
              <a:tr h="370840">
                <a:tc>
                  <a:txBody>
                    <a:bodyPr/>
                    <a:lstStyle/>
                    <a:p>
                      <a:pPr marL="171450" lvl="0" indent="-171450" algn="l">
                        <a:buSzPct val="100000"/>
                        <a:buFont typeface="Arial" pitchFamily="34"/>
                        <a:buChar char="•"/>
                      </a:pPr>
                      <a:r>
                        <a:rPr lang="en-GB" sz="900" b="1" dirty="0">
                          <a:solidFill>
                            <a:schemeClr val="tx1"/>
                          </a:solidFill>
                          <a:latin typeface="Century Gothic" pitchFamily="34"/>
                        </a:rPr>
                        <a:t>Count forwards and backwards in steps of power 10 for any given number up to 1,000,000</a:t>
                      </a:r>
                    </a:p>
                  </a:txBody>
                  <a:tcPr>
                    <a:solidFill>
                      <a:schemeClr val="accent1">
                        <a:lumMod val="20000"/>
                        <a:lumOff val="80000"/>
                      </a:schemeClr>
                    </a:solidFill>
                  </a:tcPr>
                </a:tc>
                <a:extLst>
                  <a:ext uri="{0D108BD9-81ED-4DB2-BD59-A6C34878D82A}">
                    <a16:rowId xmlns:a16="http://schemas.microsoft.com/office/drawing/2014/main" val="10001"/>
                  </a:ext>
                </a:extLst>
              </a:tr>
              <a:tr h="370840">
                <a:tc>
                  <a:txBody>
                    <a:bodyPr/>
                    <a:lstStyle/>
                    <a:p>
                      <a:pPr marL="171450" lvl="0" indent="-171450">
                        <a:buSzPct val="100000"/>
                        <a:buFont typeface="Arial" pitchFamily="34"/>
                        <a:buChar char="•"/>
                      </a:pPr>
                      <a:r>
                        <a:rPr lang="en-GB" sz="900" b="1" dirty="0">
                          <a:latin typeface="Century Gothic" pitchFamily="34"/>
                        </a:rPr>
                        <a:t>Recognise and use thousandths and relate them to tenths, hundreds and decimal equivalents</a:t>
                      </a:r>
                    </a:p>
                  </a:txBody>
                  <a:tcPr/>
                </a:tc>
                <a:extLst>
                  <a:ext uri="{0D108BD9-81ED-4DB2-BD59-A6C34878D82A}">
                    <a16:rowId xmlns:a16="http://schemas.microsoft.com/office/drawing/2014/main" val="10002"/>
                  </a:ext>
                </a:extLst>
              </a:tr>
              <a:tr h="204832">
                <a:tc>
                  <a:txBody>
                    <a:bodyPr/>
                    <a:lstStyle/>
                    <a:p>
                      <a:pPr marL="171450" lvl="0" indent="-171450">
                        <a:buSzPct val="100000"/>
                        <a:buFont typeface="Arial" pitchFamily="34"/>
                        <a:buChar char="•"/>
                      </a:pPr>
                      <a:r>
                        <a:rPr lang="en-GB" sz="900" b="1" dirty="0">
                          <a:latin typeface="Century Gothic" pitchFamily="34"/>
                        </a:rPr>
                        <a:t>Recognise mixed numbers and improper fractions and </a:t>
                      </a:r>
                      <a:r>
                        <a:rPr lang="en-GB" sz="900" b="1">
                          <a:latin typeface="Century Gothic" pitchFamily="34"/>
                        </a:rPr>
                        <a:t>convert from one </a:t>
                      </a:r>
                      <a:r>
                        <a:rPr lang="en-GB" sz="900" b="1" dirty="0">
                          <a:latin typeface="Century Gothic" pitchFamily="34"/>
                        </a:rPr>
                        <a:t>to the other</a:t>
                      </a:r>
                    </a:p>
                  </a:txBody>
                  <a:tcPr/>
                </a:tc>
                <a:extLst>
                  <a:ext uri="{0D108BD9-81ED-4DB2-BD59-A6C34878D82A}">
                    <a16:rowId xmlns:a16="http://schemas.microsoft.com/office/drawing/2014/main" val="10003"/>
                  </a:ext>
                </a:extLst>
              </a:tr>
              <a:tr h="249024">
                <a:tc>
                  <a:txBody>
                    <a:bodyPr/>
                    <a:lstStyle/>
                    <a:p>
                      <a:pPr marL="171450" lvl="0" indent="-171450">
                        <a:buSzPct val="100000"/>
                        <a:buFont typeface="Arial" pitchFamily="34"/>
                        <a:buChar char="•"/>
                      </a:pPr>
                      <a:r>
                        <a:rPr lang="en-GB" sz="900" b="1" dirty="0">
                          <a:latin typeface="Century Gothic" pitchFamily="34"/>
                        </a:rPr>
                        <a:t>Read and write decimal</a:t>
                      </a:r>
                      <a:r>
                        <a:rPr lang="en-GB" sz="900" b="1" baseline="0" dirty="0">
                          <a:latin typeface="Century Gothic" pitchFamily="34"/>
                        </a:rPr>
                        <a:t> numbers as fractions, e.g. 0.47 = 47/100</a:t>
                      </a:r>
                      <a:endParaRPr lang="en-GB" sz="900" b="1" dirty="0">
                        <a:latin typeface="Century Gothic" pitchFamily="34"/>
                      </a:endParaRPr>
                    </a:p>
                  </a:txBody>
                  <a:tcPr/>
                </a:tc>
                <a:extLst>
                  <a:ext uri="{0D108BD9-81ED-4DB2-BD59-A6C34878D82A}">
                    <a16:rowId xmlns:a16="http://schemas.microsoft.com/office/drawing/2014/main" val="10004"/>
                  </a:ext>
                </a:extLst>
              </a:tr>
              <a:tr h="370840">
                <a:tc>
                  <a:txBody>
                    <a:bodyPr/>
                    <a:lstStyle/>
                    <a:p>
                      <a:pPr marL="171450" lvl="0" indent="-171450">
                        <a:buSzPct val="100000"/>
                        <a:buFont typeface="Arial" pitchFamily="34"/>
                        <a:buChar char="•"/>
                      </a:pPr>
                      <a:r>
                        <a:rPr lang="en-GB" sz="900" b="1" dirty="0">
                          <a:latin typeface="Century Gothic" pitchFamily="34"/>
                        </a:rPr>
                        <a:t>Recognise the per cent symbol (%) and understand per cent relates to number of parts per hundred</a:t>
                      </a:r>
                    </a:p>
                  </a:txBody>
                  <a:tcPr/>
                </a:tc>
                <a:extLst>
                  <a:ext uri="{0D108BD9-81ED-4DB2-BD59-A6C34878D82A}">
                    <a16:rowId xmlns:a16="http://schemas.microsoft.com/office/drawing/2014/main" val="10005"/>
                  </a:ext>
                </a:extLst>
              </a:tr>
              <a:tr h="251832">
                <a:tc>
                  <a:txBody>
                    <a:bodyPr/>
                    <a:lstStyle/>
                    <a:p>
                      <a:pPr marL="171450" lvl="0" indent="-171450">
                        <a:buSzPct val="100000"/>
                        <a:buFont typeface="Arial" pitchFamily="34"/>
                        <a:buChar char="•"/>
                      </a:pPr>
                      <a:r>
                        <a:rPr lang="en-GB" sz="900" b="1" dirty="0">
                          <a:latin typeface="Century Gothic" pitchFamily="34"/>
                        </a:rPr>
                        <a:t>Write percentages as a fraction with denominator hundred,</a:t>
                      </a:r>
                      <a:r>
                        <a:rPr lang="en-GB" sz="900" b="1" baseline="0" dirty="0">
                          <a:latin typeface="Century Gothic" pitchFamily="34"/>
                        </a:rPr>
                        <a:t> and as a decimal number</a:t>
                      </a:r>
                      <a:endParaRPr lang="en-GB" sz="900" b="1" dirty="0">
                        <a:latin typeface="Century Gothic" pitchFamily="34"/>
                      </a:endParaRPr>
                    </a:p>
                  </a:txBody>
                  <a:tcPr/>
                </a:tc>
                <a:extLst>
                  <a:ext uri="{0D108BD9-81ED-4DB2-BD59-A6C34878D82A}">
                    <a16:rowId xmlns:a16="http://schemas.microsoft.com/office/drawing/2014/main" val="10006"/>
                  </a:ext>
                </a:extLst>
              </a:tr>
              <a:tr h="370840">
                <a:tc>
                  <a:txBody>
                    <a:bodyPr/>
                    <a:lstStyle/>
                    <a:p>
                      <a:pPr marL="171450" lvl="0" indent="-171450">
                        <a:buSzPct val="100000"/>
                        <a:buFont typeface="Arial" pitchFamily="34"/>
                        <a:buChar char="•"/>
                      </a:pPr>
                      <a:r>
                        <a:rPr lang="en-GB" sz="900" b="1" dirty="0">
                          <a:latin typeface="Century Gothic" pitchFamily="34"/>
                        </a:rPr>
                        <a:t>Compare and add fractions whose denominators are all multiples of the same number</a:t>
                      </a:r>
                    </a:p>
                  </a:txBody>
                  <a:tcPr/>
                </a:tc>
                <a:extLst>
                  <a:ext uri="{0D108BD9-81ED-4DB2-BD59-A6C34878D82A}">
                    <a16:rowId xmlns:a16="http://schemas.microsoft.com/office/drawing/2014/main" val="10007"/>
                  </a:ext>
                </a:extLst>
              </a:tr>
              <a:tr h="251832">
                <a:tc>
                  <a:txBody>
                    <a:bodyPr/>
                    <a:lstStyle/>
                    <a:p>
                      <a:pPr marL="171450" lvl="0" indent="-171450">
                        <a:buSzPct val="100000"/>
                        <a:buFont typeface="Arial" pitchFamily="34"/>
                        <a:buChar char="•"/>
                      </a:pPr>
                      <a:r>
                        <a:rPr lang="en-GB" sz="900" b="1" dirty="0">
                          <a:latin typeface="Century Gothic" pitchFamily="34"/>
                        </a:rPr>
                        <a:t>Multiply and divide numbers mentally drawing upon known facts up to 12 x 12</a:t>
                      </a:r>
                    </a:p>
                  </a:txBody>
                  <a:tcPr/>
                </a:tc>
                <a:extLst>
                  <a:ext uri="{0D108BD9-81ED-4DB2-BD59-A6C34878D82A}">
                    <a16:rowId xmlns:a16="http://schemas.microsoft.com/office/drawing/2014/main" val="10008"/>
                  </a:ext>
                </a:extLst>
              </a:tr>
              <a:tr h="288032">
                <a:tc>
                  <a:txBody>
                    <a:bodyPr/>
                    <a:lstStyle/>
                    <a:p>
                      <a:pPr marL="171450" lvl="0" indent="-171450">
                        <a:buSzPct val="100000"/>
                        <a:buFont typeface="Arial" pitchFamily="34"/>
                        <a:buChar char="•"/>
                      </a:pPr>
                      <a:r>
                        <a:rPr lang="en-GB" sz="900" b="1" dirty="0">
                          <a:latin typeface="Century Gothic" pitchFamily="34"/>
                        </a:rPr>
                        <a:t>Round any number to 1,000,000 to the nearest 10, 100, 1,000, 10,000 and 100,000</a:t>
                      </a:r>
                    </a:p>
                  </a:txBody>
                  <a:tcPr/>
                </a:tc>
                <a:extLst>
                  <a:ext uri="{0D108BD9-81ED-4DB2-BD59-A6C34878D82A}">
                    <a16:rowId xmlns:a16="http://schemas.microsoft.com/office/drawing/2014/main" val="10009"/>
                  </a:ext>
                </a:extLst>
              </a:tr>
              <a:tr h="216024">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Round decimals</a:t>
                      </a:r>
                      <a:r>
                        <a:rPr lang="en-GB" sz="900" b="1" baseline="0" dirty="0">
                          <a:latin typeface="Century Gothic" pitchFamily="34"/>
                        </a:rPr>
                        <a:t> with 2dp to the nearest whole number and to 1decimal place</a:t>
                      </a:r>
                      <a:endParaRPr lang="en-GB" sz="900" b="1" dirty="0">
                        <a:latin typeface="Century Gothic" pitchFamily="34"/>
                      </a:endParaRPr>
                    </a:p>
                  </a:txBody>
                  <a:tcPr/>
                </a:tc>
                <a:extLst>
                  <a:ext uri="{0D108BD9-81ED-4DB2-BD59-A6C34878D82A}">
                    <a16:rowId xmlns:a16="http://schemas.microsoft.com/office/drawing/2014/main" val="10010"/>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Recognise and use square numbers and cube numbers and the notation for squared (²) and cubed (³)</a:t>
                      </a:r>
                    </a:p>
                  </a:txBody>
                  <a:tcPr/>
                </a:tc>
                <a:extLst>
                  <a:ext uri="{0D108BD9-81ED-4DB2-BD59-A6C34878D82A}">
                    <a16:rowId xmlns:a16="http://schemas.microsoft.com/office/drawing/2014/main" val="10011"/>
                  </a:ext>
                </a:extLst>
              </a:tr>
              <a:tr h="224016">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Multiply and divide whole numbers and those involving decimals by 10, 100 and 1000</a:t>
                      </a:r>
                    </a:p>
                  </a:txBody>
                  <a:tcPr/>
                </a:tc>
                <a:extLst>
                  <a:ext uri="{0D108BD9-81ED-4DB2-BD59-A6C34878D82A}">
                    <a16:rowId xmlns:a16="http://schemas.microsoft.com/office/drawing/2014/main" val="10012"/>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Multiply number up to 4-digit by a 1 or 2-digit number using formal written methods, including long multiplication for 2-digit numbers</a:t>
                      </a:r>
                    </a:p>
                  </a:txBody>
                  <a:tcPr/>
                </a:tc>
                <a:extLst>
                  <a:ext uri="{0D108BD9-81ED-4DB2-BD59-A6C34878D82A}">
                    <a16:rowId xmlns:a16="http://schemas.microsoft.com/office/drawing/2014/main" val="10013"/>
                  </a:ext>
                </a:extLst>
              </a:tr>
              <a:tr h="232008">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Divide numbers up to 4-digits by 1-digit numbers</a:t>
                      </a:r>
                    </a:p>
                  </a:txBody>
                  <a:tcPr/>
                </a:tc>
                <a:extLst>
                  <a:ext uri="{0D108BD9-81ED-4DB2-BD59-A6C34878D82A}">
                    <a16:rowId xmlns:a16="http://schemas.microsoft.com/office/drawing/2014/main" val="10014"/>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Solve problems involving multiplication and division where large numbers are used by decomposing them into factors</a:t>
                      </a:r>
                    </a:p>
                  </a:txBody>
                  <a:tcPr/>
                </a:tc>
                <a:extLst>
                  <a:ext uri="{0D108BD9-81ED-4DB2-BD59-A6C34878D82A}">
                    <a16:rowId xmlns:a16="http://schemas.microsoft.com/office/drawing/2014/main" val="10015"/>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Solve addition and subtraction multi-step problems in contexts, deciding which operations and methods to use and why; solve problems</a:t>
                      </a:r>
                      <a:r>
                        <a:rPr lang="en-GB" sz="900" b="1" baseline="0" dirty="0">
                          <a:latin typeface="Century Gothic" pitchFamily="34"/>
                        </a:rPr>
                        <a:t> involving 3-decimal places and problems which require knowledge of percentages and decimal equivalents</a:t>
                      </a:r>
                      <a:endParaRPr lang="en-GB" sz="900" b="1" dirty="0">
                        <a:latin typeface="Century Gothic" pitchFamily="34"/>
                      </a:endParaRPr>
                    </a:p>
                  </a:txBody>
                  <a:tcPr/>
                </a:tc>
                <a:extLst>
                  <a:ext uri="{0D108BD9-81ED-4DB2-BD59-A6C34878D82A}">
                    <a16:rowId xmlns:a16="http://schemas.microsoft.com/office/drawing/2014/main" val="10016"/>
                  </a:ext>
                </a:extLst>
              </a:tr>
            </a:tbl>
          </a:graphicData>
        </a:graphic>
      </p:graphicFrame>
      <p:graphicFrame>
        <p:nvGraphicFramePr>
          <p:cNvPr id="10" name="Content Placeholder 7"/>
          <p:cNvGraphicFramePr>
            <a:graphicFrameLocks/>
          </p:cNvGraphicFramePr>
          <p:nvPr>
            <p:extLst>
              <p:ext uri="{D42A27DB-BD31-4B8C-83A1-F6EECF244321}">
                <p14:modId xmlns:p14="http://schemas.microsoft.com/office/powerpoint/2010/main" val="2248001440"/>
              </p:ext>
            </p:extLst>
          </p:nvPr>
        </p:nvGraphicFramePr>
        <p:xfrm>
          <a:off x="6516216" y="1340768"/>
          <a:ext cx="2448272" cy="4236328"/>
        </p:xfrm>
        <a:graphic>
          <a:graphicData uri="http://schemas.openxmlformats.org/drawingml/2006/table">
            <a:tbl>
              <a:tblPr firstRow="1" bandRow="1">
                <a:tableStyleId>{5C22544A-7EE6-4342-B048-85BDC9FD1C3A}</a:tableStyleId>
              </a:tblPr>
              <a:tblGrid>
                <a:gridCol w="2448272">
                  <a:extLst>
                    <a:ext uri="{9D8B030D-6E8A-4147-A177-3AD203B41FA5}">
                      <a16:colId xmlns:a16="http://schemas.microsoft.com/office/drawing/2014/main" val="20000"/>
                    </a:ext>
                  </a:extLst>
                </a:gridCol>
              </a:tblGrid>
              <a:tr h="792088">
                <a:tc>
                  <a:txBody>
                    <a:bodyPr/>
                    <a:lstStyle/>
                    <a:p>
                      <a:pPr marL="0" lvl="0" indent="0" algn="ctr">
                        <a:buSzPct val="100000"/>
                        <a:buFont typeface="Arial" pitchFamily="34"/>
                        <a:buNone/>
                      </a:pPr>
                      <a:r>
                        <a:rPr lang="en-GB" sz="1600" b="1" dirty="0">
                          <a:solidFill>
                            <a:schemeClr val="tx1"/>
                          </a:solidFill>
                          <a:latin typeface="Century Gothic" pitchFamily="34"/>
                        </a:rPr>
                        <a:t>Year 5 Expectations: </a:t>
                      </a:r>
                      <a:r>
                        <a:rPr lang="en-GB" sz="1400" b="1" dirty="0">
                          <a:solidFill>
                            <a:schemeClr val="tx1"/>
                          </a:solidFill>
                          <a:latin typeface="Century Gothic" pitchFamily="34"/>
                        </a:rPr>
                        <a:t>Measurement, Geometry and Statistics</a:t>
                      </a:r>
                    </a:p>
                  </a:txBody>
                  <a:tcPr>
                    <a:solidFill>
                      <a:schemeClr val="tx2">
                        <a:lumMod val="40000"/>
                        <a:lumOff val="60000"/>
                      </a:schemeClr>
                    </a:solidFill>
                  </a:tcPr>
                </a:tc>
                <a:extLst>
                  <a:ext uri="{0D108BD9-81ED-4DB2-BD59-A6C34878D82A}">
                    <a16:rowId xmlns:a16="http://schemas.microsoft.com/office/drawing/2014/main" val="10000"/>
                  </a:ext>
                </a:extLst>
              </a:tr>
              <a:tr h="370840">
                <a:tc>
                  <a:txBody>
                    <a:bodyPr/>
                    <a:lstStyle/>
                    <a:p>
                      <a:pPr marL="171450" lvl="0" indent="-171450" algn="l">
                        <a:buSzPct val="100000"/>
                        <a:buFont typeface="Arial" pitchFamily="34"/>
                        <a:buChar char="•"/>
                      </a:pPr>
                      <a:r>
                        <a:rPr lang="en-GB" sz="1000" b="1" dirty="0">
                          <a:solidFill>
                            <a:schemeClr val="tx1"/>
                          </a:solidFill>
                          <a:latin typeface="Century Gothic" pitchFamily="34"/>
                        </a:rPr>
                        <a:t>Know angles are measured in degrees:</a:t>
                      </a:r>
                      <a:r>
                        <a:rPr lang="en-GB" sz="1000" b="1" baseline="0" dirty="0">
                          <a:solidFill>
                            <a:schemeClr val="tx1"/>
                          </a:solidFill>
                          <a:latin typeface="Century Gothic" pitchFamily="34"/>
                        </a:rPr>
                        <a:t> estimate and compare acute; obtuse and reflex angles</a:t>
                      </a:r>
                      <a:endParaRPr lang="en-GB" sz="1000" b="1" dirty="0">
                        <a:solidFill>
                          <a:schemeClr val="tx1"/>
                        </a:solidFill>
                        <a:latin typeface="Century Gothic" pitchFamily="34"/>
                      </a:endParaRPr>
                    </a:p>
                  </a:txBody>
                  <a:tcPr>
                    <a:solidFill>
                      <a:schemeClr val="accent1">
                        <a:lumMod val="20000"/>
                        <a:lumOff val="80000"/>
                      </a:schemeClr>
                    </a:solidFill>
                  </a:tcPr>
                </a:tc>
                <a:extLst>
                  <a:ext uri="{0D108BD9-81ED-4DB2-BD59-A6C34878D82A}">
                    <a16:rowId xmlns:a16="http://schemas.microsoft.com/office/drawing/2014/main" val="10001"/>
                  </a:ext>
                </a:extLst>
              </a:tr>
              <a:tr h="370840">
                <a:tc>
                  <a:txBody>
                    <a:bodyPr/>
                    <a:lstStyle/>
                    <a:p>
                      <a:pPr marL="171450" lvl="0" indent="-171450">
                        <a:buSzPct val="100000"/>
                        <a:buFont typeface="Arial" pitchFamily="34"/>
                        <a:buChar char="•"/>
                      </a:pPr>
                      <a:r>
                        <a:rPr lang="en-GB" sz="1000" b="1" dirty="0">
                          <a:latin typeface="Century Gothic" pitchFamily="34"/>
                        </a:rPr>
                        <a:t>Draw given angles and measure them in degrees (º)</a:t>
                      </a:r>
                    </a:p>
                  </a:txBody>
                  <a:tcPr/>
                </a:tc>
                <a:extLst>
                  <a:ext uri="{0D108BD9-81ED-4DB2-BD59-A6C34878D82A}">
                    <a16:rowId xmlns:a16="http://schemas.microsoft.com/office/drawing/2014/main" val="10002"/>
                  </a:ext>
                </a:extLst>
              </a:tr>
              <a:tr h="370840">
                <a:tc>
                  <a:txBody>
                    <a:bodyPr/>
                    <a:lstStyle/>
                    <a:p>
                      <a:pPr marL="171450" lvl="0" indent="-171450">
                        <a:buSzPct val="100000"/>
                        <a:buFont typeface="Arial" pitchFamily="34"/>
                        <a:buChar char="•"/>
                      </a:pPr>
                      <a:r>
                        <a:rPr lang="en-GB" sz="1000" b="1" dirty="0">
                          <a:latin typeface="Century Gothic" pitchFamily="34"/>
                        </a:rPr>
                        <a:t>Convert between different units of metric measures and estimate volume and capacity</a:t>
                      </a:r>
                    </a:p>
                  </a:txBody>
                  <a:tcPr/>
                </a:tc>
                <a:extLst>
                  <a:ext uri="{0D108BD9-81ED-4DB2-BD59-A6C34878D82A}">
                    <a16:rowId xmlns:a16="http://schemas.microsoft.com/office/drawing/2014/main" val="10003"/>
                  </a:ext>
                </a:extLst>
              </a:tr>
              <a:tr h="370840">
                <a:tc>
                  <a:txBody>
                    <a:bodyPr/>
                    <a:lstStyle/>
                    <a:p>
                      <a:pPr marL="171450" lvl="0" indent="-171450">
                        <a:buSzPct val="100000"/>
                        <a:buFont typeface="Arial" pitchFamily="34"/>
                        <a:buChar char="•"/>
                      </a:pPr>
                      <a:r>
                        <a:rPr lang="en-GB" sz="1000" b="1" dirty="0">
                          <a:latin typeface="Century Gothic" pitchFamily="34"/>
                        </a:rPr>
                        <a:t>Measure and calculate the perimeter</a:t>
                      </a:r>
                      <a:r>
                        <a:rPr lang="en-GB" sz="1000" b="1" baseline="0" dirty="0">
                          <a:latin typeface="Century Gothic" pitchFamily="34"/>
                        </a:rPr>
                        <a:t> of composite rectilinear shapes in centimetres and metres</a:t>
                      </a:r>
                      <a:endParaRPr lang="en-GB" sz="1000" b="1" dirty="0">
                        <a:latin typeface="Century Gothic" pitchFamily="34"/>
                      </a:endParaRPr>
                    </a:p>
                  </a:txBody>
                  <a:tcPr/>
                </a:tc>
                <a:extLst>
                  <a:ext uri="{0D108BD9-81ED-4DB2-BD59-A6C34878D82A}">
                    <a16:rowId xmlns:a16="http://schemas.microsoft.com/office/drawing/2014/main" val="10004"/>
                  </a:ext>
                </a:extLst>
              </a:tr>
              <a:tr h="370840">
                <a:tc>
                  <a:txBody>
                    <a:bodyPr/>
                    <a:lstStyle/>
                    <a:p>
                      <a:pPr marL="171450" lvl="0" indent="-171450">
                        <a:buSzPct val="100000"/>
                        <a:buFont typeface="Arial" panose="020B0604020202020204" pitchFamily="34" charset="0"/>
                        <a:buChar char="•"/>
                      </a:pPr>
                      <a:r>
                        <a:rPr lang="en-GB" sz="1000" b="1" dirty="0">
                          <a:latin typeface="Century Gothic" pitchFamily="34"/>
                        </a:rPr>
                        <a:t>Calculate and compare the area of squares and rectangles including using standard units (cm² and m²)</a:t>
                      </a:r>
                    </a:p>
                  </a:txBody>
                  <a:tcPr/>
                </a:tc>
                <a:extLst>
                  <a:ext uri="{0D108BD9-81ED-4DB2-BD59-A6C34878D82A}">
                    <a16:rowId xmlns:a16="http://schemas.microsoft.com/office/drawing/2014/main" val="10005"/>
                  </a:ext>
                </a:extLst>
              </a:tr>
              <a:tr h="370840">
                <a:tc>
                  <a:txBody>
                    <a:bodyPr/>
                    <a:lstStyle/>
                    <a:p>
                      <a:pPr marL="171450" lvl="0" indent="-171450">
                        <a:buSzPct val="100000"/>
                        <a:buFont typeface="Arial" panose="020B0604020202020204" pitchFamily="34" charset="0"/>
                        <a:buChar char="•"/>
                      </a:pPr>
                      <a:r>
                        <a:rPr lang="en-GB" sz="1000" b="1" dirty="0">
                          <a:latin typeface="Century Gothic" pitchFamily="34"/>
                        </a:rPr>
                        <a:t>Solve comparison,</a:t>
                      </a:r>
                      <a:r>
                        <a:rPr lang="en-GB" sz="1000" b="1" baseline="0" dirty="0">
                          <a:latin typeface="Century Gothic" pitchFamily="34"/>
                        </a:rPr>
                        <a:t> sum and difference problems using information presented in a line graph</a:t>
                      </a:r>
                      <a:endParaRPr lang="en-GB" sz="1000" b="1" dirty="0">
                        <a:latin typeface="Century Gothic" pitchFamily="34"/>
                      </a:endParaRPr>
                    </a:p>
                  </a:txBody>
                  <a:tcPr/>
                </a:tc>
                <a:extLst>
                  <a:ext uri="{0D108BD9-81ED-4DB2-BD59-A6C34878D82A}">
                    <a16:rowId xmlns:a16="http://schemas.microsoft.com/office/drawing/2014/main" val="10006"/>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2674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endParaRPr lang="en-GB" sz="2000" dirty="0"/>
          </a:p>
        </p:txBody>
      </p:sp>
      <p:graphicFrame>
        <p:nvGraphicFramePr>
          <p:cNvPr id="9" name="Content Placeholder 7"/>
          <p:cNvGraphicFramePr>
            <a:graphicFrameLocks/>
          </p:cNvGraphicFramePr>
          <p:nvPr>
            <p:extLst>
              <p:ext uri="{D42A27DB-BD31-4B8C-83A1-F6EECF244321}">
                <p14:modId xmlns:p14="http://schemas.microsoft.com/office/powerpoint/2010/main" val="3784856078"/>
              </p:ext>
            </p:extLst>
          </p:nvPr>
        </p:nvGraphicFramePr>
        <p:xfrm>
          <a:off x="2051720" y="1556792"/>
          <a:ext cx="6480720" cy="4896546"/>
        </p:xfrm>
        <a:graphic>
          <a:graphicData uri="http://schemas.openxmlformats.org/drawingml/2006/table">
            <a:tbl>
              <a:tblPr firstRow="1" bandRow="1">
                <a:tableStyleId>{5C22544A-7EE6-4342-B048-85BDC9FD1C3A}</a:tableStyleId>
              </a:tblPr>
              <a:tblGrid>
                <a:gridCol w="6480720">
                  <a:extLst>
                    <a:ext uri="{9D8B030D-6E8A-4147-A177-3AD203B41FA5}">
                      <a16:colId xmlns:a16="http://schemas.microsoft.com/office/drawing/2014/main" val="20000"/>
                    </a:ext>
                  </a:extLst>
                </a:gridCol>
              </a:tblGrid>
              <a:tr h="351274">
                <a:tc>
                  <a:txBody>
                    <a:bodyPr/>
                    <a:lstStyle/>
                    <a:p>
                      <a:pPr marL="0" lvl="0" indent="0" algn="l">
                        <a:buSzPct val="100000"/>
                        <a:buFont typeface="Arial" pitchFamily="34"/>
                        <a:buNone/>
                      </a:pPr>
                      <a:r>
                        <a:rPr lang="en-GB" sz="1600" b="1" dirty="0">
                          <a:solidFill>
                            <a:schemeClr val="tx1"/>
                          </a:solidFill>
                          <a:latin typeface="Century Gothic" pitchFamily="34"/>
                        </a:rPr>
                        <a:t>Year 5 Exceeding Expectations: Number</a:t>
                      </a:r>
                    </a:p>
                  </a:txBody>
                  <a:tcPr>
                    <a:solidFill>
                      <a:schemeClr val="tx2">
                        <a:lumMod val="40000"/>
                        <a:lumOff val="60000"/>
                      </a:schemeClr>
                    </a:solidFill>
                  </a:tcPr>
                </a:tc>
                <a:extLst>
                  <a:ext uri="{0D108BD9-81ED-4DB2-BD59-A6C34878D82A}">
                    <a16:rowId xmlns:a16="http://schemas.microsoft.com/office/drawing/2014/main" val="10000"/>
                  </a:ext>
                </a:extLst>
              </a:tr>
              <a:tr h="479010">
                <a:tc>
                  <a:txBody>
                    <a:bodyPr/>
                    <a:lstStyle/>
                    <a:p>
                      <a:pPr marL="171450" lvl="0" indent="-171450" algn="l">
                        <a:buSzPct val="100000"/>
                        <a:buFont typeface="Arial" pitchFamily="34"/>
                        <a:buChar char="•"/>
                      </a:pPr>
                      <a:r>
                        <a:rPr lang="en-GB" sz="1200" b="1" dirty="0">
                          <a:solidFill>
                            <a:schemeClr val="tx1"/>
                          </a:solidFill>
                          <a:latin typeface="Century Gothic" pitchFamily="34"/>
                        </a:rPr>
                        <a:t>Have a concept of numbers well beyond 1,000,000 and their relative association to distances to planets; historical data and geographical aspects</a:t>
                      </a:r>
                    </a:p>
                  </a:txBody>
                  <a:tcPr>
                    <a:solidFill>
                      <a:schemeClr val="accent1">
                        <a:lumMod val="20000"/>
                        <a:lumOff val="80000"/>
                      </a:schemeClr>
                    </a:solidFill>
                  </a:tcPr>
                </a:tc>
                <a:extLst>
                  <a:ext uri="{0D108BD9-81ED-4DB2-BD59-A6C34878D82A}">
                    <a16:rowId xmlns:a16="http://schemas.microsoft.com/office/drawing/2014/main" val="10001"/>
                  </a:ext>
                </a:extLst>
              </a:tr>
              <a:tr h="388530">
                <a:tc>
                  <a:txBody>
                    <a:bodyPr/>
                    <a:lstStyle/>
                    <a:p>
                      <a:pPr marL="171450" lvl="0" indent="-171450">
                        <a:buSzPct val="100000"/>
                        <a:buFont typeface="Arial" pitchFamily="34"/>
                        <a:buChar char="•"/>
                      </a:pPr>
                      <a:r>
                        <a:rPr lang="en-GB" sz="1200" b="1" dirty="0">
                          <a:latin typeface="Century Gothic" pitchFamily="34"/>
                        </a:rPr>
                        <a:t>Divide</a:t>
                      </a:r>
                      <a:r>
                        <a:rPr lang="en-GB" sz="1200" b="1" baseline="0" dirty="0">
                          <a:latin typeface="Century Gothic" pitchFamily="34"/>
                        </a:rPr>
                        <a:t> whole numbers (up to 4 digits) by 2-digit numbers, using preferred method</a:t>
                      </a:r>
                      <a:endParaRPr lang="en-GB" sz="1200" b="1" dirty="0">
                        <a:latin typeface="Century Gothic" pitchFamily="34"/>
                      </a:endParaRPr>
                    </a:p>
                  </a:txBody>
                  <a:tcPr/>
                </a:tc>
                <a:extLst>
                  <a:ext uri="{0D108BD9-81ED-4DB2-BD59-A6C34878D82A}">
                    <a16:rowId xmlns:a16="http://schemas.microsoft.com/office/drawing/2014/main" val="10002"/>
                  </a:ext>
                </a:extLst>
              </a:tr>
              <a:tr h="47901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Use rounding as a strategy for quickly assessing what approximate answers ought to be before calculating </a:t>
                      </a:r>
                    </a:p>
                  </a:txBody>
                  <a:tcPr/>
                </a:tc>
                <a:extLst>
                  <a:ext uri="{0D108BD9-81ED-4DB2-BD59-A6C34878D82A}">
                    <a16:rowId xmlns:a16="http://schemas.microsoft.com/office/drawing/2014/main" val="10003"/>
                  </a:ext>
                </a:extLst>
              </a:tr>
              <a:tr h="479010">
                <a:tc>
                  <a:txBody>
                    <a:bodyPr/>
                    <a:lstStyle/>
                    <a:p>
                      <a:pPr marL="171450" lvl="0" indent="-171450">
                        <a:buSzPct val="100000"/>
                        <a:buFont typeface="Arial" pitchFamily="34"/>
                        <a:buChar char="•"/>
                      </a:pPr>
                      <a:r>
                        <a:rPr lang="en-GB" sz="1200" b="1" dirty="0">
                          <a:latin typeface="Century Gothic" pitchFamily="34"/>
                        </a:rPr>
                        <a:t>Link working across</a:t>
                      </a:r>
                      <a:r>
                        <a:rPr lang="en-GB" sz="1200" b="1" baseline="0" dirty="0">
                          <a:latin typeface="Century Gothic" pitchFamily="34"/>
                        </a:rPr>
                        <a:t> zero for positive and negative numbers to work time between BC and AD in history </a:t>
                      </a:r>
                      <a:endParaRPr lang="en-GB" sz="1200" b="1" dirty="0">
                        <a:latin typeface="Century Gothic" pitchFamily="34"/>
                      </a:endParaRPr>
                    </a:p>
                  </a:txBody>
                  <a:tcPr/>
                </a:tc>
                <a:extLst>
                  <a:ext uri="{0D108BD9-81ED-4DB2-BD59-A6C34878D82A}">
                    <a16:rowId xmlns:a16="http://schemas.microsoft.com/office/drawing/2014/main" val="10004"/>
                  </a:ext>
                </a:extLst>
              </a:tr>
              <a:tr h="47901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Recognise the</a:t>
                      </a:r>
                      <a:r>
                        <a:rPr lang="en-GB" sz="1200" b="1" baseline="0" dirty="0">
                          <a:latin typeface="Century Gothic" pitchFamily="34"/>
                        </a:rPr>
                        <a:t> symbol for </a:t>
                      </a:r>
                      <a:r>
                        <a:rPr lang="en-GB" sz="1200" b="1" dirty="0">
                          <a:latin typeface="Century Gothic" pitchFamily="34"/>
                        </a:rPr>
                        <a:t>square root</a:t>
                      </a:r>
                      <a:r>
                        <a:rPr lang="en-GB" sz="1200" b="1" baseline="0" dirty="0">
                          <a:latin typeface="Century Gothic" pitchFamily="34"/>
                        </a:rPr>
                        <a:t> (√)</a:t>
                      </a:r>
                      <a:r>
                        <a:rPr lang="en-GB" sz="1200" b="1" dirty="0">
                          <a:latin typeface="Century Gothic" pitchFamily="34"/>
                        </a:rPr>
                        <a:t> and work out square roots for</a:t>
                      </a:r>
                      <a:r>
                        <a:rPr lang="en-GB" sz="1200" b="1" baseline="0" dirty="0">
                          <a:latin typeface="Century Gothic" pitchFamily="34"/>
                        </a:rPr>
                        <a:t> numbers up to 100</a:t>
                      </a:r>
                      <a:endParaRPr lang="en-GB" sz="1200" b="1" dirty="0">
                        <a:latin typeface="Century Gothic" pitchFamily="34"/>
                      </a:endParaRPr>
                    </a:p>
                  </a:txBody>
                  <a:tcPr/>
                </a:tc>
                <a:extLst>
                  <a:ext uri="{0D108BD9-81ED-4DB2-BD59-A6C34878D82A}">
                    <a16:rowId xmlns:a16="http://schemas.microsoft.com/office/drawing/2014/main" val="10005"/>
                  </a:ext>
                </a:extLst>
              </a:tr>
              <a:tr h="3885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Calculate number problems algebraically, e.g. 2x – 3 = 5</a:t>
                      </a:r>
                    </a:p>
                  </a:txBody>
                  <a:tcPr/>
                </a:tc>
                <a:extLst>
                  <a:ext uri="{0D108BD9-81ED-4DB2-BD59-A6C34878D82A}">
                    <a16:rowId xmlns:a16="http://schemas.microsoft.com/office/drawing/2014/main" val="10006"/>
                  </a:ext>
                </a:extLst>
              </a:tr>
              <a:tr h="479010">
                <a:tc>
                  <a:txBody>
                    <a:bodyPr/>
                    <a:lstStyle/>
                    <a:p>
                      <a:pPr marL="171450" lvl="0" indent="-171450" algn="l">
                        <a:buSzPct val="100000"/>
                        <a:buFont typeface="Arial" pitchFamily="34"/>
                        <a:buChar char="•"/>
                      </a:pPr>
                      <a:r>
                        <a:rPr lang="en-GB" sz="1200" b="1" dirty="0">
                          <a:solidFill>
                            <a:schemeClr val="tx1"/>
                          </a:solidFill>
                          <a:latin typeface="Century Gothic" pitchFamily="34"/>
                        </a:rPr>
                        <a:t>Use</a:t>
                      </a:r>
                      <a:r>
                        <a:rPr lang="en-GB" sz="1200" b="1" baseline="0" dirty="0">
                          <a:solidFill>
                            <a:schemeClr val="tx1"/>
                          </a:solidFill>
                          <a:latin typeface="Century Gothic" pitchFamily="34"/>
                        </a:rPr>
                        <a:t> knowledge of measurement to c</a:t>
                      </a:r>
                      <a:r>
                        <a:rPr lang="en-GB" sz="1200" b="1" dirty="0">
                          <a:solidFill>
                            <a:schemeClr val="tx1"/>
                          </a:solidFill>
                          <a:latin typeface="Century Gothic" pitchFamily="34"/>
                        </a:rPr>
                        <a:t>reate plans</a:t>
                      </a:r>
                      <a:r>
                        <a:rPr lang="en-GB" sz="1200" b="1" baseline="0" dirty="0">
                          <a:solidFill>
                            <a:schemeClr val="tx1"/>
                          </a:solidFill>
                          <a:latin typeface="Century Gothic" pitchFamily="34"/>
                        </a:rPr>
                        <a:t> of areas around school, such as classroom , field, outside play area, etc.</a:t>
                      </a:r>
                      <a:endParaRPr lang="en-GB" sz="1200" b="1" dirty="0">
                        <a:solidFill>
                          <a:schemeClr val="tx1"/>
                        </a:solidFill>
                        <a:latin typeface="Century Gothic" pitchFamily="34"/>
                      </a:endParaRPr>
                    </a:p>
                  </a:txBody>
                  <a:tcPr/>
                </a:tc>
                <a:extLst>
                  <a:ext uri="{0D108BD9-81ED-4DB2-BD59-A6C34878D82A}">
                    <a16:rowId xmlns:a16="http://schemas.microsoft.com/office/drawing/2014/main" val="10007"/>
                  </a:ext>
                </a:extLst>
              </a:tr>
              <a:tr h="479010">
                <a:tc>
                  <a:txBody>
                    <a:bodyPr/>
                    <a:lstStyle/>
                    <a:p>
                      <a:pPr marL="171450" lvl="0" indent="-171450">
                        <a:buSzPct val="100000"/>
                        <a:buFont typeface="Arial" pitchFamily="34"/>
                        <a:buChar char="•"/>
                      </a:pPr>
                      <a:r>
                        <a:rPr lang="en-GB" sz="1200" b="1" dirty="0">
                          <a:latin typeface="Century Gothic" pitchFamily="34"/>
                        </a:rPr>
                        <a:t>Relate</a:t>
                      </a:r>
                      <a:r>
                        <a:rPr lang="en-GB" sz="1200" b="1" baseline="0" dirty="0">
                          <a:latin typeface="Century Gothic" pitchFamily="34"/>
                        </a:rPr>
                        <a:t> imperial measures still used regularly in our society to their metric equivalents, </a:t>
                      </a:r>
                      <a:r>
                        <a:rPr lang="en-GB" sz="1200" b="1" baseline="0" dirty="0" err="1">
                          <a:latin typeface="Century Gothic" pitchFamily="34"/>
                        </a:rPr>
                        <a:t>eg</a:t>
                      </a:r>
                      <a:r>
                        <a:rPr lang="en-GB" sz="1200" b="1" baseline="0" dirty="0">
                          <a:latin typeface="Century Gothic" pitchFamily="34"/>
                        </a:rPr>
                        <a:t>, miles to Km and lbs to Kg</a:t>
                      </a:r>
                      <a:endParaRPr lang="en-GB" sz="1200" b="1" dirty="0">
                        <a:latin typeface="Century Gothic" pitchFamily="34"/>
                      </a:endParaRPr>
                    </a:p>
                  </a:txBody>
                  <a:tcPr/>
                </a:tc>
                <a:extLst>
                  <a:ext uri="{0D108BD9-81ED-4DB2-BD59-A6C34878D82A}">
                    <a16:rowId xmlns:a16="http://schemas.microsoft.com/office/drawing/2014/main" val="10008"/>
                  </a:ext>
                </a:extLst>
              </a:tr>
              <a:tr h="447076">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Use a range of timetables to work out journey times on a fictional</a:t>
                      </a:r>
                      <a:r>
                        <a:rPr lang="en-GB" sz="1100" b="1" baseline="0" dirty="0">
                          <a:latin typeface="Century Gothic" pitchFamily="34"/>
                        </a:rPr>
                        <a:t> journey around the world, </a:t>
                      </a:r>
                      <a:r>
                        <a:rPr lang="en-GB" sz="1100" b="1" baseline="0" dirty="0" err="1">
                          <a:latin typeface="Century Gothic" pitchFamily="34"/>
                        </a:rPr>
                        <a:t>eg</a:t>
                      </a:r>
                      <a:r>
                        <a:rPr lang="en-GB" sz="1100" b="1" baseline="0" dirty="0">
                          <a:latin typeface="Century Gothic" pitchFamily="34"/>
                        </a:rPr>
                        <a:t>, how long would it take to reach </a:t>
                      </a:r>
                      <a:r>
                        <a:rPr lang="en-GB" sz="1100" b="1" baseline="0">
                          <a:latin typeface="Century Gothic" pitchFamily="34"/>
                        </a:rPr>
                        <a:t>the rainforests </a:t>
                      </a:r>
                      <a:r>
                        <a:rPr lang="en-GB" sz="1100" b="1" baseline="0" dirty="0">
                          <a:latin typeface="Century Gothic" pitchFamily="34"/>
                        </a:rPr>
                        <a:t>in the Amazon</a:t>
                      </a:r>
                      <a:endParaRPr lang="en-GB" sz="1100" b="1" dirty="0">
                        <a:latin typeface="Century Gothic" pitchFamily="34"/>
                      </a:endParaRPr>
                    </a:p>
                  </a:txBody>
                  <a:tcPr/>
                </a:tc>
                <a:extLst>
                  <a:ext uri="{0D108BD9-81ED-4DB2-BD59-A6C34878D82A}">
                    <a16:rowId xmlns:a16="http://schemas.microsoft.com/office/drawing/2014/main" val="10009"/>
                  </a:ext>
                </a:extLst>
              </a:tr>
              <a:tr h="447076">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Collect own data on personal project and present information in formats of their choosing, charts, graphs and tables</a:t>
                      </a:r>
                    </a:p>
                  </a:txBody>
                  <a:tcPr/>
                </a:tc>
                <a:extLst>
                  <a:ext uri="{0D108BD9-81ED-4DB2-BD59-A6C34878D82A}">
                    <a16:rowId xmlns:a16="http://schemas.microsoft.com/office/drawing/2014/main" val="10010"/>
                  </a:ext>
                </a:extLst>
              </a:tr>
            </a:tbl>
          </a:graphicData>
        </a:graphic>
      </p:graphicFrame>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88462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10000"/>
          </a:bodyPr>
          <a:lstStyle/>
          <a:p>
            <a:pPr marL="0" indent="0">
              <a:buNone/>
            </a:pPr>
            <a:r>
              <a:rPr lang="en-GB" sz="1300" dirty="0"/>
              <a:t>Pupils at the </a:t>
            </a:r>
            <a:r>
              <a:rPr lang="en-GB" sz="1300" b="1" dirty="0"/>
              <a:t>expected level of attainment</a:t>
            </a:r>
            <a:r>
              <a:rPr lang="en-GB" sz="1300" dirty="0"/>
              <a:t> at the end of Year 5 will be able to</a:t>
            </a:r>
          </a:p>
          <a:p>
            <a:pPr marL="0" indent="0">
              <a:buNone/>
            </a:pPr>
            <a:r>
              <a:rPr lang="en-GB" b="1" u="sng" dirty="0"/>
              <a:t>Working Scientifically</a:t>
            </a:r>
            <a:endParaRPr lang="en-GB" dirty="0"/>
          </a:p>
          <a:p>
            <a:r>
              <a:rPr lang="en-GB" dirty="0"/>
              <a:t>Plan scientific enquiries where they:</a:t>
            </a:r>
          </a:p>
          <a:p>
            <a:pPr lvl="0"/>
            <a:r>
              <a:rPr lang="en-GB" dirty="0"/>
              <a:t>Recognise and control variables.</a:t>
            </a:r>
          </a:p>
          <a:p>
            <a:pPr lvl="0"/>
            <a:r>
              <a:rPr lang="en-GB" dirty="0"/>
              <a:t>Take measurements with increasing accuracy using a range of equipment, repeating as necessary.</a:t>
            </a:r>
          </a:p>
          <a:p>
            <a:pPr lvl="0"/>
            <a:r>
              <a:rPr lang="en-GB" dirty="0"/>
              <a:t>Record data and results using diagrams and labels, classification keys, tables, scatter graphs, bar and line graphs.</a:t>
            </a:r>
          </a:p>
          <a:p>
            <a:pPr lvl="0"/>
            <a:r>
              <a:rPr lang="en-GB" dirty="0"/>
              <a:t>Use results to make predictions and set up further tests.</a:t>
            </a:r>
          </a:p>
          <a:p>
            <a:pPr lvl="0"/>
            <a:r>
              <a:rPr lang="en-GB" dirty="0"/>
              <a:t>Report and present findings, causal relationships and explanations of and degree of trust in results, in oral and written forms.</a:t>
            </a:r>
          </a:p>
          <a:p>
            <a:r>
              <a:rPr lang="en-GB" dirty="0"/>
              <a:t>Identify scientific evidence that has been use to support or refute ideas or arguments. </a:t>
            </a:r>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5 will be able to:</a:t>
            </a:r>
          </a:p>
          <a:p>
            <a:pPr marL="0" indent="0">
              <a:buNone/>
            </a:pPr>
            <a:endParaRPr lang="en-GB" sz="1900" dirty="0"/>
          </a:p>
          <a:p>
            <a:pPr lvl="0"/>
            <a:r>
              <a:rPr lang="en-GB" sz="1900" dirty="0"/>
              <a:t>Describe and compare different reproductive processes and life cycles in animals. </a:t>
            </a:r>
          </a:p>
          <a:p>
            <a:pPr lvl="0"/>
            <a:r>
              <a:rPr lang="en-GB" sz="1900" dirty="0"/>
              <a:t>Name, locate and describe the functions of the main parts of plants, including those involved in reproduction. </a:t>
            </a:r>
          </a:p>
          <a:p>
            <a:pPr lvl="0"/>
            <a:r>
              <a:rPr lang="en-GB" sz="1900" dirty="0"/>
              <a:t>Group and identify materials in different ways according to their properties, based on first hand observation; and justify the use of different everyday materials for different uses, based on their properties. </a:t>
            </a:r>
          </a:p>
          <a:p>
            <a:pPr lvl="0"/>
            <a:r>
              <a:rPr lang="en-GB" sz="1900" dirty="0"/>
              <a:t>Identify and describe what happens when dissolving occurs in everyday situations; and describe how to separate mixtures and solutions into their components.</a:t>
            </a:r>
          </a:p>
          <a:p>
            <a:pPr lvl="0"/>
            <a:r>
              <a:rPr lang="en-GB" sz="1900" dirty="0"/>
              <a:t>Identify, with reasons, whether changes in materials are reversible or not.</a:t>
            </a:r>
          </a:p>
          <a:p>
            <a:pPr lvl="0"/>
            <a:r>
              <a:rPr lang="en-GB" sz="1900" dirty="0"/>
              <a:t>Describe the effects of simple forces that involve contact (friction and air/water resistance) and gravity.</a:t>
            </a:r>
          </a:p>
          <a:p>
            <a:pPr lvl="0"/>
            <a:r>
              <a:rPr lang="en-GB" sz="1900" dirty="0"/>
              <a:t>Identify simple mechanisms, including levers, gears and pulleys, which increase the effect of a force. </a:t>
            </a:r>
          </a:p>
          <a:p>
            <a:pPr lvl="0"/>
            <a:r>
              <a:rPr lang="en-GB" sz="1900" dirty="0"/>
              <a:t>Describe the shapes and relative moments of the Sun, Moon, Earth and other planets in the solar system; and explain the apparent movement of the sun across the sky in terms of the Earth’s rotation and that this results in day and night.</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a:off x="5148064" y="1650504"/>
            <a:ext cx="3528392" cy="453650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r>
              <a:rPr lang="en-GB" dirty="0"/>
              <a:t>Pupils can paint and draw objects using marks and lines to produce texture. </a:t>
            </a:r>
          </a:p>
          <a:p>
            <a:r>
              <a:rPr lang="en-GB" dirty="0"/>
              <a:t>They can use shading to create mood and feeling. They can organise line, tone, shape and colour to represent figures and movement. Pupils can express emotions accurately through their art.  </a:t>
            </a:r>
          </a:p>
          <a:p>
            <a:r>
              <a:rPr lang="en-GB" dirty="0"/>
              <a:t>In print a number of colours can be used to create an accurate print design that meets a given criteria. </a:t>
            </a:r>
          </a:p>
          <a:p>
            <a:r>
              <a:rPr lang="en-GB" dirty="0"/>
              <a:t>Materials can be combined to make design and make 3D forms. </a:t>
            </a:r>
          </a:p>
          <a:p>
            <a:r>
              <a:rPr lang="en-GB" dirty="0"/>
              <a:t>Pupils can use collage such as ceramic mosaic to produce a piece of art. </a:t>
            </a:r>
          </a:p>
          <a:p>
            <a:r>
              <a:rPr lang="en-GB" dirty="0"/>
              <a:t>They can sculpt with clay or other mouldable materials.</a:t>
            </a:r>
          </a:p>
          <a:p>
            <a:r>
              <a:rPr lang="en-GB" dirty="0"/>
              <a:t> Children can create art using digital means, this includes incorporating digital images they have taken into their work. </a:t>
            </a:r>
          </a:p>
          <a:p>
            <a:r>
              <a:rPr lang="en-GB" dirty="0"/>
              <a:t>Pupils have knowledge of how artists past and present make art and experiment with different styles artists have used. </a:t>
            </a:r>
          </a:p>
          <a:p>
            <a:r>
              <a:rPr lang="en-GB" dirty="0"/>
              <a:t>They can use sketchbooks to evaluate their work and to keep notes as to how they might develop their work further. Children are able to use their sketchbooks to compare and discuss ideas with others. </a:t>
            </a:r>
          </a:p>
          <a:p>
            <a:pPr marL="0" indent="0">
              <a:buNone/>
            </a:pPr>
            <a:r>
              <a:rPr lang="en-GB"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5 will be able to:</a:t>
            </a:r>
          </a:p>
          <a:p>
            <a:pPr marL="0" indent="0">
              <a:buNone/>
            </a:pPr>
            <a:r>
              <a:rPr lang="en-GB" dirty="0"/>
              <a:t>Use a safe search engine to find relevant facts, filtering results to find different types of media. They will use a thesaurus and spell checker and change the layout of media to create the best effect. Pupils will type simple calculations and formulae into a spreadsheet and change the cell size, colour and alignment. They will sort database records and search records using “&lt; &gt;”, “AND”, “OR” commands. </a:t>
            </a:r>
          </a:p>
          <a:p>
            <a:pPr marL="0" indent="0">
              <a:buNone/>
            </a:pPr>
            <a:r>
              <a:rPr lang="en-GB" b="1" u="sng" dirty="0"/>
              <a:t>Programming</a:t>
            </a:r>
            <a:endParaRPr lang="en-GB" b="1" dirty="0"/>
          </a:p>
          <a:p>
            <a:r>
              <a:rPr lang="en-GB" dirty="0"/>
              <a:t>Pupils will break up coding problems into smaller parts, testing and debugging their sequences as they go along. They will use repeat commands and variables, and use “IF” and “THEN” commands to select an action. They will use logical reasoning to detect and debug mistakes in a program.</a:t>
            </a:r>
          </a:p>
          <a:p>
            <a:pPr marL="0" indent="0">
              <a:buNone/>
            </a:pPr>
            <a:r>
              <a:rPr lang="en-GB" b="1" u="sng" dirty="0"/>
              <a:t>E-safety</a:t>
            </a:r>
            <a:endParaRPr lang="en-GB" b="1" dirty="0"/>
          </a:p>
          <a:p>
            <a:r>
              <a:rPr lang="en-GB" dirty="0"/>
              <a:t>Protect their passwords and personal information, reporting any concerns to an adult. They understand that anything they post can be seen by anyone and talk about the impact their posts may have on others. Pupils will communicate kindly and respectfully whilst online and know how to protect their computers and devices from harm.</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912768" cy="506916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2100" dirty="0"/>
              <a:t>Pupils at the </a:t>
            </a:r>
            <a:r>
              <a:rPr lang="en-GB" sz="2100" b="1" dirty="0"/>
              <a:t>expected level of attainment</a:t>
            </a:r>
            <a:r>
              <a:rPr lang="en-GB" sz="2100" dirty="0"/>
              <a:t> at the end of Year 5 will be able to:</a:t>
            </a:r>
          </a:p>
          <a:p>
            <a:pPr marL="0" indent="0">
              <a:buNone/>
            </a:pPr>
            <a:endParaRPr lang="en-GB" dirty="0"/>
          </a:p>
          <a:p>
            <a:pPr marL="0" indent="0">
              <a:buNone/>
            </a:pPr>
            <a:r>
              <a:rPr lang="en-GB" b="1" u="sng" dirty="0"/>
              <a:t>Design and Evaluate:</a:t>
            </a:r>
            <a:endParaRPr lang="en-GB" b="1" dirty="0"/>
          </a:p>
          <a:p>
            <a:pPr lvl="0"/>
            <a:r>
              <a:rPr lang="en-GB" dirty="0"/>
              <a:t>Generate designs and detailed step-by-step plans for their purposeful product which takes a user’s view into account and explain it to others. </a:t>
            </a:r>
          </a:p>
          <a:p>
            <a:pPr lvl="0"/>
            <a:r>
              <a:rPr lang="en-GB" dirty="0"/>
              <a:t>Create a template for their design e.g. shape in card to cut around their choice of textile. </a:t>
            </a:r>
          </a:p>
          <a:p>
            <a:pPr lvl="0"/>
            <a:r>
              <a:rPr lang="en-GB" dirty="0"/>
              <a:t>Develop their ideas by changing and improving a product during the design and making process to make it better. </a:t>
            </a:r>
          </a:p>
          <a:p>
            <a:pPr lvl="0"/>
            <a:r>
              <a:rPr lang="en-GB" dirty="0"/>
              <a:t>Evaluate their ideas and products against a design criteria within a function or user in mind, considering the products appearance and suggest their positives and negatives.</a:t>
            </a:r>
          </a:p>
          <a:p>
            <a:pPr marL="0" indent="0">
              <a:buNone/>
            </a:pPr>
            <a:r>
              <a:rPr lang="en-GB" dirty="0"/>
              <a:t> </a:t>
            </a:r>
          </a:p>
          <a:p>
            <a:pPr marL="0" indent="0">
              <a:buNone/>
            </a:pPr>
            <a:r>
              <a:rPr lang="en-GB" b="1" u="sng" dirty="0"/>
              <a:t>Cooking and Nutrition:</a:t>
            </a:r>
            <a:endParaRPr lang="en-GB" b="1" dirty="0"/>
          </a:p>
          <a:p>
            <a:pPr lvl="0"/>
            <a:r>
              <a:rPr lang="en-GB" dirty="0"/>
              <a:t>Pupils use their tools and equipment expertly and independently. </a:t>
            </a:r>
          </a:p>
          <a:p>
            <a:pPr lvl="0"/>
            <a:r>
              <a:rPr lang="en-GB" dirty="0"/>
              <a:t>Practice using cooking tools and equipment to prepare food independently. </a:t>
            </a:r>
          </a:p>
          <a:p>
            <a:pPr lvl="0"/>
            <a:r>
              <a:rPr lang="en-GB" dirty="0"/>
              <a:t>Explain how they presented their food well and how it is attractive for the user.</a:t>
            </a:r>
            <a:r>
              <a:rPr lang="en-GB" sz="1900"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984776" cy="506916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pPr marL="0" indent="0">
              <a:buNone/>
            </a:pPr>
            <a:r>
              <a:rPr lang="en-GB" b="1" u="sng" dirty="0"/>
              <a:t>Textiles:</a:t>
            </a:r>
            <a:endParaRPr lang="en-GB" b="1" dirty="0"/>
          </a:p>
          <a:p>
            <a:pPr lvl="0"/>
            <a:r>
              <a:rPr lang="en-GB" dirty="0"/>
              <a:t>Select from a range of textiles for a user and what they would want and need out of the product. </a:t>
            </a:r>
          </a:p>
          <a:p>
            <a:pPr lvl="0"/>
            <a:r>
              <a:rPr lang="en-GB" dirty="0"/>
              <a:t>Pupils will use different joining techniques with their textiles such as gluing, stitching, sewing, poppers etc.  </a:t>
            </a:r>
          </a:p>
          <a:p>
            <a:pPr marL="0" lvl="0" indent="0">
              <a:buNone/>
            </a:pPr>
            <a:endParaRPr lang="en-GB" dirty="0"/>
          </a:p>
          <a:p>
            <a:pPr marL="0" indent="0">
              <a:buNone/>
            </a:pPr>
            <a:r>
              <a:rPr lang="en-GB" b="1" u="sng" dirty="0"/>
              <a:t>Electrical and Mechanical Components:</a:t>
            </a:r>
            <a:endParaRPr lang="en-GB" b="1" dirty="0"/>
          </a:p>
          <a:p>
            <a:pPr lvl="0"/>
            <a:r>
              <a:rPr lang="en-GB" dirty="0"/>
              <a:t>Explore and use a product that has electrical or mechanical components such as using a cam and follower in their design. </a:t>
            </a:r>
          </a:p>
          <a:p>
            <a:pPr marL="0" indent="0">
              <a:buNone/>
            </a:pPr>
            <a:r>
              <a:rPr lang="en-GB" dirty="0"/>
              <a:t> </a:t>
            </a:r>
          </a:p>
          <a:p>
            <a:pPr marL="0" indent="0">
              <a:buNone/>
            </a:pPr>
            <a:r>
              <a:rPr lang="en-GB" b="1" u="sng" dirty="0"/>
              <a:t>Stiff, Flexible and Mouldable Materials:</a:t>
            </a:r>
            <a:endParaRPr lang="en-GB" b="1" dirty="0"/>
          </a:p>
          <a:p>
            <a:pPr lvl="0"/>
            <a:r>
              <a:rPr lang="en-GB" dirty="0"/>
              <a:t>Select from a wide range of materials, measuring carefully and accurately, not making mistakes when cutting, joining or covering. </a:t>
            </a:r>
          </a:p>
          <a:p>
            <a:pPr lvl="0"/>
            <a:r>
              <a:rPr lang="en-GB" dirty="0"/>
              <a:t>Explain to others how they have made their product strong and fit for purpose and for the user. </a:t>
            </a:r>
          </a:p>
          <a:p>
            <a:pPr lvl="0"/>
            <a:r>
              <a:rPr lang="en-GB" dirty="0"/>
              <a:t>Use a range of techniques to mould and shape mouldable materials such as rolling and squashing clay, editing it along the way to improve it. </a:t>
            </a:r>
          </a:p>
          <a:p>
            <a:pPr marL="0" indent="0">
              <a:buNone/>
            </a:pPr>
            <a:r>
              <a:rPr lang="en-GB"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 </a:t>
            </a:r>
          </a:p>
          <a:p>
            <a:r>
              <a:rPr lang="en-GB" dirty="0"/>
              <a:t>Understand some of the most significant aspects of the lives of people in the ancient civilizations that they have investigated such as Ancient Greece, through interpreting and evaluating a range of source material of various kinds including written, visual, cartographic and </a:t>
            </a:r>
            <a:r>
              <a:rPr lang="en-GB" dirty="0" err="1"/>
              <a:t>artefactual</a:t>
            </a:r>
            <a:r>
              <a:rPr lang="en-GB" dirty="0"/>
              <a:t> evidence.  </a:t>
            </a:r>
          </a:p>
          <a:p>
            <a:r>
              <a:rPr lang="en-GB" dirty="0"/>
              <a:t>They will show a capacity to reach conclusions, make judgements and justify their views about the significance of major historic developments and events in Britain such as the rise and decline of the British Empire.  In doing this they will also demonstrate a basic understanding of the importance of perspective when reaching conclusions in history. </a:t>
            </a:r>
          </a:p>
          <a:p>
            <a:r>
              <a:rPr lang="en-GB" dirty="0"/>
              <a:t> Through a study of medical breakthroughs of the last two hundred and fifty year they will be able to identify, sequence and explain some of the major medical developments.  </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a:t>
            </a:r>
          </a:p>
          <a:p>
            <a:pPr marL="0" indent="0">
              <a:buNone/>
            </a:pPr>
            <a:r>
              <a:rPr lang="en-GB" sz="1900" dirty="0"/>
              <a:t> </a:t>
            </a:r>
          </a:p>
          <a:p>
            <a:r>
              <a:rPr lang="en-GB" sz="1900" dirty="0"/>
              <a:t>Demonstrate that they can interpret a range of sources of geographical information including GIS and communicate their knowledge and understanding in a variety of ways e.g. through </a:t>
            </a:r>
            <a:r>
              <a:rPr lang="en-GB" sz="1900" dirty="0" err="1"/>
              <a:t>oracy</a:t>
            </a:r>
            <a:r>
              <a:rPr lang="en-GB" sz="1900" dirty="0"/>
              <a:t>, maps, numerical and statistical techniques and writing at length.  </a:t>
            </a:r>
          </a:p>
          <a:p>
            <a:r>
              <a:rPr lang="en-GB" sz="1900" dirty="0"/>
              <a:t>Through the study of physical features such as mountains pupils show that they understand how distinct landscapes are formed by natural processes and can make basic informed judgements about some of the challenges and benefits they present to humans.  </a:t>
            </a:r>
          </a:p>
          <a:p>
            <a:r>
              <a:rPr lang="en-GB" sz="1900" dirty="0"/>
              <a:t>Pupils show through the role of National Parks in the United Kingdom that they are able to evaluate information and make their own informed judgements and geographical decisions.  In achieving this pupils use mostly specialised subject vocabulary and techniques to communicate their knowledge and understanding.</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5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sz="1600" dirty="0">
                <a:latin typeface="Arial" panose="020B0604020202020204" pitchFamily="34" charset="0"/>
                <a:ea typeface="MS Mincho"/>
                <a:cs typeface="Times New Roman" panose="02020603050405020304" pitchFamily="18" charset="0"/>
              </a:rPr>
              <a:t>Sing with understanding and expression, breathing in the correct place, maintaining their part whilst others are singing theirs. They perform from simple notations and improvise using musical phrases and patterns. </a:t>
            </a:r>
          </a:p>
          <a:p>
            <a:r>
              <a:rPr lang="en-GB" sz="1600" dirty="0">
                <a:latin typeface="Arial" panose="020B0604020202020204" pitchFamily="34" charset="0"/>
                <a:ea typeface="MS Mincho"/>
                <a:cs typeface="Times New Roman" panose="02020603050405020304" pitchFamily="18" charset="0"/>
              </a:rPr>
              <a:t>They produce harmony by playing simple chords, playing repeated sequences on a tuned instrument to accompany a song.</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sz="1600" dirty="0">
                <a:latin typeface="Arial" panose="020B0604020202020204" pitchFamily="34" charset="0"/>
                <a:ea typeface="MS Mincho"/>
                <a:cs typeface="Times New Roman" panose="02020603050405020304" pitchFamily="18" charset="0"/>
              </a:rPr>
              <a:t>Compose music for specific criteria, changing and organising sounds to create effects. They use notations to play groups of notes (chords) and choose a suitable tempo for their work.</a:t>
            </a:r>
            <a:endParaRPr lang="en-GB" sz="1600" dirty="0">
              <a:latin typeface="Cambria" panose="02040503050406030204" pitchFamily="18" charset="0"/>
              <a:ea typeface="MS Mincho"/>
              <a:cs typeface="Times New Roman" panose="02020603050405020304" pitchFamily="18" charset="0"/>
            </a:endParaRP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sz="1600" dirty="0">
                <a:latin typeface="Arial" panose="020B0604020202020204" pitchFamily="34" charset="0"/>
                <a:ea typeface="MS Mincho"/>
                <a:cs typeface="Times New Roman" panose="02020603050405020304" pitchFamily="18" charset="0"/>
              </a:rPr>
              <a:t>Describe, compare and evaluate music using musical vocabulary, suggesting improvements to their own and others’ work. They contrast the work of famous composers and say which they prefer. </a:t>
            </a:r>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a:t>
            </a:r>
          </a:p>
          <a:p>
            <a:r>
              <a:rPr lang="en-GB" dirty="0">
                <a:solidFill>
                  <a:schemeClr val="tx1"/>
                </a:solidFill>
                <a:latin typeface="Century Gothic" panose="020B0502020202020204" pitchFamily="34" charset="0"/>
              </a:rPr>
              <a:t>Listen attentively to spoken language and show understanding by joining in and responding</a:t>
            </a:r>
            <a:endParaRPr lang="en-GB" dirty="0">
              <a:solidFill>
                <a:schemeClr val="tx1"/>
              </a:solidFill>
              <a:latin typeface="Century Gothic" panose="020B0502020202020204" pitchFamily="34" charset="0"/>
              <a:ea typeface="Calibri" panose="020F0502020204030204" pitchFamily="34" charset="0"/>
              <a:cs typeface="Comic Sans MS" panose="030F0702030302020204" pitchFamily="66" charset="0"/>
            </a:endParaRPr>
          </a:p>
          <a:p>
            <a:r>
              <a:rPr lang="en-GB" dirty="0"/>
              <a:t>Can understand short passages made up of familiar language that is spoken at near normal speed. These passages include instructions, messages and dialogues. </a:t>
            </a:r>
          </a:p>
          <a:p>
            <a:r>
              <a:rPr lang="en-GB" dirty="0"/>
              <a:t>Can take part in brief prepared tasks of at least two or three exchanges, using visual or other cues to help him/her initiate and respond. </a:t>
            </a:r>
          </a:p>
          <a:p>
            <a:r>
              <a:rPr lang="en-GB" dirty="0"/>
              <a:t>Can use short phrases to express personal responses [for example, likes, dislikes and feelings]. </a:t>
            </a:r>
          </a:p>
          <a:p>
            <a:r>
              <a:rPr lang="en-GB" dirty="0"/>
              <a:t>Can show that they understand short texts and dialogues, made up of familiar language, printed in books or word processed. </a:t>
            </a:r>
          </a:p>
          <a:p>
            <a:r>
              <a:rPr lang="en-GB" dirty="0"/>
              <a:t>Is beginning to read independently, selecting simple texts and using a bilingual dictionary or glossary to look up new words.</a:t>
            </a:r>
            <a:r>
              <a:rPr lang="en-GB" b="1" dirty="0"/>
              <a:t> </a:t>
            </a:r>
            <a:endParaRPr lang="en-GB" dirty="0"/>
          </a:p>
          <a:p>
            <a:r>
              <a:rPr lang="en-GB" dirty="0"/>
              <a:t>Can write two or three short sentences on familiar topics, using visual aids.. </a:t>
            </a:r>
          </a:p>
          <a:p>
            <a:pPr marL="0" indent="0">
              <a:buNone/>
            </a:pPr>
            <a:endParaRPr lang="en-GB" dirty="0"/>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MFL (French)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25000" lnSpcReduction="20000"/>
          </a:bodyPr>
          <a:lstStyle/>
          <a:p>
            <a:pPr marL="0" indent="0">
              <a:buNone/>
            </a:pPr>
            <a:endParaRPr lang="en-GB" sz="1600" b="1" dirty="0">
              <a:latin typeface="Century Gothic" pitchFamily="34" charset="0"/>
            </a:endParaRPr>
          </a:p>
          <a:p>
            <a:pPr marL="0" indent="0">
              <a:lnSpc>
                <a:spcPct val="120000"/>
              </a:lnSpc>
              <a:buNone/>
            </a:pPr>
            <a:r>
              <a:rPr lang="en-GB" sz="4800" dirty="0"/>
              <a:t>Pupils at the </a:t>
            </a:r>
            <a:r>
              <a:rPr lang="en-GB" sz="4800" b="1" dirty="0"/>
              <a:t>expected level of attainment</a:t>
            </a:r>
            <a:r>
              <a:rPr lang="en-GB" sz="4800" dirty="0"/>
              <a:t> at the end of Year 5 will be able to:</a:t>
            </a:r>
          </a:p>
          <a:p>
            <a:pPr marL="0" indent="0">
              <a:lnSpc>
                <a:spcPct val="120000"/>
              </a:lnSpc>
              <a:buNone/>
            </a:pPr>
            <a:endParaRPr lang="en-GB" sz="4800" dirty="0"/>
          </a:p>
          <a:p>
            <a:pPr lvl="0">
              <a:lnSpc>
                <a:spcPct val="120000"/>
              </a:lnSpc>
            </a:pPr>
            <a:r>
              <a:rPr lang="en-GB" sz="4300" dirty="0"/>
              <a:t>Perform fluent dances that show a good level of control in response to a stimuli. </a:t>
            </a:r>
          </a:p>
          <a:p>
            <a:pPr lvl="0">
              <a:lnSpc>
                <a:spcPct val="120000"/>
              </a:lnSpc>
            </a:pPr>
            <a:r>
              <a:rPr lang="en-GB" sz="4300" dirty="0"/>
              <a:t>In pairs or groups, adapt and refine motifs that show increasing levels of variation and good control of flexibility, strength, technique, control and balance. </a:t>
            </a:r>
          </a:p>
          <a:p>
            <a:pPr lvl="0">
              <a:lnSpc>
                <a:spcPct val="120000"/>
              </a:lnSpc>
            </a:pPr>
            <a:r>
              <a:rPr lang="en-GB" sz="4300" dirty="0"/>
              <a:t>Create a range of different sequences with varying dynamics </a:t>
            </a:r>
          </a:p>
          <a:p>
            <a:pPr lvl="0">
              <a:lnSpc>
                <a:spcPct val="120000"/>
              </a:lnSpc>
            </a:pPr>
            <a:r>
              <a:rPr lang="en-GB" sz="4300" dirty="0"/>
              <a:t>Use critique and evaluation to improve and begin to compare their performances with previous ones, demonstrating improvement to achieve their personal best.</a:t>
            </a:r>
          </a:p>
          <a:p>
            <a:pPr lvl="0">
              <a:lnSpc>
                <a:spcPct val="120000"/>
              </a:lnSpc>
            </a:pPr>
            <a:r>
              <a:rPr lang="en-GB" sz="4300" dirty="0"/>
              <a:t>Handle a ball and pass and shoot with control and consistency and make decisions about where to send a ball or object according to the game situation. </a:t>
            </a:r>
          </a:p>
          <a:p>
            <a:pPr>
              <a:lnSpc>
                <a:spcPct val="120000"/>
              </a:lnSpc>
            </a:pPr>
            <a:r>
              <a:rPr lang="en-GB" sz="4300" dirty="0"/>
              <a:t>Begin to play different positional roles within a game. </a:t>
            </a:r>
          </a:p>
          <a:p>
            <a:pPr>
              <a:lnSpc>
                <a:spcPct val="120000"/>
              </a:lnSpc>
            </a:pPr>
            <a:r>
              <a:rPr lang="en-GB" sz="4300" dirty="0"/>
              <a:t>Field accurately and throw over a good distance</a:t>
            </a:r>
          </a:p>
          <a:p>
            <a:pPr lvl="0">
              <a:lnSpc>
                <a:spcPct val="120000"/>
              </a:lnSpc>
            </a:pPr>
            <a:r>
              <a:rPr lang="en-GB" sz="4300" dirty="0"/>
              <a:t>Begin to vary running speed in relation to the distance of the run. </a:t>
            </a:r>
          </a:p>
          <a:p>
            <a:pPr lvl="0">
              <a:lnSpc>
                <a:spcPct val="120000"/>
              </a:lnSpc>
            </a:pPr>
            <a:r>
              <a:rPr lang="en-GB" sz="4300" dirty="0"/>
              <a:t>Lead a small group warm up.   Lead a team within a game situation. </a:t>
            </a:r>
          </a:p>
          <a:p>
            <a:pPr lvl="0">
              <a:lnSpc>
                <a:spcPct val="120000"/>
              </a:lnSpc>
            </a:pPr>
            <a:r>
              <a:rPr lang="en-GB" sz="4300" dirty="0"/>
              <a:t>Recognise that being healthy includes body/mind and lifestyle. </a:t>
            </a:r>
          </a:p>
          <a:p>
            <a:pPr lvl="0">
              <a:lnSpc>
                <a:spcPct val="120000"/>
              </a:lnSpc>
            </a:pPr>
            <a:r>
              <a:rPr lang="en-GB" sz="4300" dirty="0"/>
              <a:t>Name all major muscle groups confidently. </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2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pPr>
              <a:lnSpc>
                <a:spcPct val="107000"/>
              </a:lnSpc>
              <a:spcAft>
                <a:spcPts val="800"/>
              </a:spcAft>
            </a:pPr>
            <a:r>
              <a:rPr lang="en-GB" dirty="0">
                <a:solidFill>
                  <a:srgbClr val="000000"/>
                </a:solidFill>
                <a:ea typeface="Times New Roman" panose="02020603050405020304" pitchFamily="18" charset="0"/>
                <a:cs typeface="Arial" panose="020B0604020202020204" pitchFamily="34" charset="0"/>
              </a:rPr>
              <a:t>Explain what resilience is, how it can be developed and seek trusted adult support in difficult circumstances. </a:t>
            </a:r>
          </a:p>
          <a:p>
            <a:pPr>
              <a:lnSpc>
                <a:spcPct val="107000"/>
              </a:lnSpc>
              <a:spcAft>
                <a:spcPts val="800"/>
              </a:spcAft>
            </a:pPr>
            <a:r>
              <a:rPr lang="en-GB" dirty="0">
                <a:ea typeface="SimSun" panose="02010600030101010101" pitchFamily="2" charset="-122"/>
                <a:cs typeface="Arial" panose="020B0604020202020204" pitchFamily="34" charset="0"/>
              </a:rPr>
              <a:t>Confidently and respectfully discuss feelings and recognise that as they approach puberty their feelings change. </a:t>
            </a:r>
          </a:p>
          <a:p>
            <a:pPr>
              <a:lnSpc>
                <a:spcPct val="107000"/>
              </a:lnSpc>
              <a:spcAft>
                <a:spcPts val="800"/>
              </a:spcAft>
            </a:pPr>
            <a:r>
              <a:rPr lang="en-GB" dirty="0">
                <a:solidFill>
                  <a:srgbClr val="000000"/>
                </a:solidFill>
                <a:ea typeface="Times New Roman" panose="02020603050405020304" pitchFamily="18" charset="0"/>
                <a:cs typeface="Arial" panose="020B0604020202020204" pitchFamily="34" charset="0"/>
              </a:rPr>
              <a:t>Be able to describe their goals, ambitions and aspirations for the future and can talk about positive ways to face new challenges when facts that effect mental health and wellbeing impact on their goals.</a:t>
            </a:r>
            <a:endParaRPr lang="en-GB" sz="2800" dirty="0">
              <a:ea typeface="Times New Roman" panose="02020603050405020304" pitchFamily="18" charset="0"/>
              <a:cs typeface="Times New Roman" panose="02020603050405020304" pitchFamily="18" charset="0"/>
            </a:endParaRPr>
          </a:p>
          <a:p>
            <a:pPr>
              <a:lnSpc>
                <a:spcPct val="107000"/>
              </a:lnSpc>
              <a:spcAft>
                <a:spcPts val="800"/>
              </a:spcAft>
            </a:pPr>
            <a:r>
              <a:rPr lang="en-GB" dirty="0">
                <a:ea typeface="SimSun" panose="02010600030101010101" pitchFamily="2" charset="-122"/>
                <a:cs typeface="Arial" panose="020B0604020202020204" pitchFamily="34" charset="0"/>
              </a:rPr>
              <a:t>Be able to resolve differences effectively through peaceful problem solving, using negotiation and compromise and they understand the consequences of antisocial behaviour. </a:t>
            </a:r>
          </a:p>
          <a:p>
            <a:pPr>
              <a:lnSpc>
                <a:spcPct val="107000"/>
              </a:lnSpc>
              <a:spcAft>
                <a:spcPts val="800"/>
              </a:spcAft>
            </a:pPr>
            <a:r>
              <a:rPr lang="en-GB" dirty="0">
                <a:ea typeface="SimSun" panose="02010600030101010101" pitchFamily="2" charset="-122"/>
                <a:cs typeface="Arial" panose="020B0604020202020204" pitchFamily="34" charset="0"/>
              </a:rPr>
              <a:t>Confidently describe the nature and consequence of bullying, express ways of responding to bullying and explain how their actions have consequences for themselves and others. </a:t>
            </a:r>
          </a:p>
          <a:p>
            <a:pPr>
              <a:lnSpc>
                <a:spcPct val="107000"/>
              </a:lnSpc>
              <a:spcAft>
                <a:spcPts val="800"/>
              </a:spcAft>
            </a:pPr>
            <a:r>
              <a:rPr lang="en-GB" dirty="0">
                <a:ea typeface="SimSun" panose="02010600030101010101" pitchFamily="2" charset="-122"/>
                <a:cs typeface="Arial" panose="020B0604020202020204" pitchFamily="34" charset="0"/>
              </a:rPr>
              <a:t>Recognise and comment on a person’s positive personal qualities associated with behaviour and personality not appearance and explain why these qualities are important. </a:t>
            </a:r>
            <a:endParaRPr lang="en-GB" sz="2800" dirty="0">
              <a:ea typeface="Times New Roman" panose="02020603050405020304" pitchFamily="18" charset="0"/>
              <a:cs typeface="Times New Roman" panose="02020603050405020304" pitchFamily="18" charset="0"/>
            </a:endParaRP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2100" dirty="0"/>
              <a:t>Pupils at the </a:t>
            </a:r>
            <a:r>
              <a:rPr lang="en-GB" sz="2100" b="1" dirty="0"/>
              <a:t>expected level of attainment</a:t>
            </a:r>
            <a:r>
              <a:rPr lang="en-GB" sz="2100" dirty="0"/>
              <a:t> at the end of Year 5 will be able to:</a:t>
            </a:r>
          </a:p>
          <a:p>
            <a:r>
              <a:rPr lang="en-GB" sz="1900" dirty="0"/>
              <a:t>Understand that with increased independence comes increased responsibility and can give examples of some of the rights and related responsibilities children have as they grow. </a:t>
            </a:r>
          </a:p>
          <a:p>
            <a:r>
              <a:rPr lang="en-GB" sz="1900" dirty="0"/>
              <a:t>Specifically comment on their personal circumstances and describe things that they are responsible for in order to keep healthy. They now have a greater understanding of what their body requires to stay healthy.</a:t>
            </a:r>
          </a:p>
          <a:p>
            <a:r>
              <a:rPr lang="en-GB" sz="1900" dirty="0"/>
              <a:t>Have a growing awareness of how to keep themselves safe in a variety of situations, including online. </a:t>
            </a:r>
          </a:p>
          <a:p>
            <a:r>
              <a:rPr lang="en-GB" sz="1900" dirty="0"/>
              <a:t>Can list some ways of resisting negative peer pressure and can give examples of things that might influence a person to take risks online. Children confidently explain that they have a choice about the risks they take and can give examples of how to be assertive and stand up for themselves. </a:t>
            </a:r>
          </a:p>
          <a:p>
            <a:r>
              <a:rPr lang="en-GB" sz="1900" dirty="0"/>
              <a:t>Identify different types of relationships and demonstrate ways to maintain good relationships, responding to others views, opinions and respectfully. They understand that there is legislation to protect people from discrimination and can identify stereotypes, including those promoted in the media. </a:t>
            </a:r>
          </a:p>
          <a:p>
            <a:r>
              <a:rPr lang="en-GB" sz="1900" dirty="0"/>
              <a:t>Appreciate and celebrate different faiths and cultures and are positive about differences. They have a good understanding of human rights.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5 will be able to:</a:t>
            </a:r>
          </a:p>
          <a:p>
            <a:r>
              <a:rPr lang="en-GB" u="sng" dirty="0"/>
              <a:t>Attainment target 1 -</a:t>
            </a:r>
            <a:r>
              <a:rPr lang="en-GB" dirty="0"/>
              <a:t> Pupils use an increasingly wide religious vocabulary to explain the impact of beliefs on individuals and communities such as Shabbat and Holy communion. They describe why people belong to religions.(B2) Pupils will be able to say how a religion can influence how people live their lives, such as by the food they eat or pilgrimages they make.(A1) Explore the idea that different religions have different gods and different holy places.(A3)</a:t>
            </a:r>
          </a:p>
          <a:p>
            <a:r>
              <a:rPr lang="en-GB" dirty="0"/>
              <a:t> </a:t>
            </a:r>
            <a:r>
              <a:rPr lang="en-GB" u="sng" dirty="0"/>
              <a:t>Attainment target 2</a:t>
            </a:r>
            <a:r>
              <a:rPr lang="en-GB" dirty="0"/>
              <a:t> -Pupils ask, and suggest answers to, questions of identity, belonging and meaning, relating to their own and others’ lives. (C1)They explain what inspires and influences them and express emotions of wonder after reading sections from the book of Psalms in the bible. Be able to study The Lords Prayer and reflect on the meaning for their own lives.(C1)</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5.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a:t>
            </a:r>
            <a:r>
              <a:rPr lang="en-GB"/>
              <a:t>telephone contact.</a:t>
            </a: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295</TotalTime>
  <Words>5206</Words>
  <Application>Microsoft Office PowerPoint</Application>
  <PresentationFormat>On-screen Show (4:3)</PresentationFormat>
  <Paragraphs>536</Paragraphs>
  <Slides>28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MS Mincho</vt:lpstr>
      <vt:lpstr>SimSun</vt:lpstr>
      <vt:lpstr>Arial</vt:lpstr>
      <vt:lpstr>Calibri</vt:lpstr>
      <vt:lpstr>Cambria</vt:lpstr>
      <vt:lpstr>Century Gothic</vt:lpstr>
      <vt:lpstr>Comic Sans MS</vt:lpstr>
      <vt:lpstr>Times New Roman</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5 Expectations</vt:lpstr>
      <vt:lpstr>Assessing Reading Meeting Year 5 Expectations (continued)</vt:lpstr>
      <vt:lpstr>Assessing Writing Meeting Year 5 Expectations</vt:lpstr>
      <vt:lpstr>Assessing Writing Meeting Year 5 Expectations (continued)</vt:lpstr>
      <vt:lpstr>Assessing Spoken Language Meeting Year 5 Objectives</vt:lpstr>
      <vt:lpstr>Assessing Reading Exceeding Year 5 Expectations</vt:lpstr>
      <vt:lpstr>Assessing Writing Exceeding Year 5 Expectations</vt:lpstr>
      <vt:lpstr>Assessing Spoken Language Exceeding Year 5 Expectations</vt:lpstr>
      <vt:lpstr>   Assessing Mathematics  Meeting Year 5 Expectations</vt:lpstr>
      <vt:lpstr>       Assessing Mathematics  Exceeding Year 5 Expectations</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Abigail Shepherd</cp:lastModifiedBy>
  <cp:revision>44</cp:revision>
  <cp:lastPrinted>2016-03-16T09:15:23Z</cp:lastPrinted>
  <dcterms:created xsi:type="dcterms:W3CDTF">2015-06-29T08:49:16Z</dcterms:created>
  <dcterms:modified xsi:type="dcterms:W3CDTF">2022-09-16T07:30:46Z</dcterms:modified>
</cp:coreProperties>
</file>