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C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854"/>
    <p:restoredTop sz="94632"/>
  </p:normalViewPr>
  <p:slideViewPr>
    <p:cSldViewPr snapToGrid="0" snapToObjects="1">
      <p:cViewPr varScale="1">
        <p:scale>
          <a:sx n="46" d="100"/>
          <a:sy n="46" d="100"/>
        </p:scale>
        <p:origin x="42" y="5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6F2FFD8-6930-694D-A6BA-82083D4031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02316F8A-69D3-974D-955D-EC0705DC91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728661F6-7A42-1D42-9FEF-E2A0FFC7A8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00B35-C84F-0E4D-8DBF-872E66F5C97E}" type="datetimeFigureOut">
              <a:rPr lang="en-GB" smtClean="0"/>
              <a:t>30/03/2022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29516455-32D6-4E46-B33E-10D557A531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C4767096-6272-1A45-B1A6-38A32EEBDF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48555-EE1C-E14A-9E75-F854B102CA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3541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A02CEC2-3D7E-C24E-B76A-CF591B9C48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656C1FA-531F-0E48-ADB2-CB32981F12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41353607-4E40-F24C-9D23-180CC6AA7F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00B35-C84F-0E4D-8DBF-872E66F5C97E}" type="datetimeFigureOut">
              <a:rPr lang="en-GB" smtClean="0"/>
              <a:t>30/03/2022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B64013F2-BFDA-F345-9016-A88CFDA825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297497F4-1B3A-A84E-A958-F9876460EE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48555-EE1C-E14A-9E75-F854B102CA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59789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2CCA833-223A-9746-82A0-8A299AEDF5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5D7C60C2-2D06-AF4F-A977-65C43E2F94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924C6426-B746-F942-8C8A-98DB9F5E6C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00B35-C84F-0E4D-8DBF-872E66F5C97E}" type="datetimeFigureOut">
              <a:rPr lang="en-GB" smtClean="0"/>
              <a:t>30/03/2022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E5C0D67-B98C-8141-AF4F-5C0E57649B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F59209B5-BD17-D445-B920-08AD77B3C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48555-EE1C-E14A-9E75-F854B102CA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07990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E3CC965-E74E-F040-B2BB-1100048A89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31E5A7D0-2A2B-6C4F-87CF-3848E7D969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82169143-9D2E-FC4E-AAB0-6E06431853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91C684F1-87BA-A643-94C6-115F87953A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00B35-C84F-0E4D-8DBF-872E66F5C97E}" type="datetimeFigureOut">
              <a:rPr lang="en-GB" smtClean="0"/>
              <a:t>30/03/2022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D2E6369E-61BD-4744-80C4-595EF07B28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F240C843-627F-7049-A7FA-9447B54080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48555-EE1C-E14A-9E75-F854B102CA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54960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737CB8D-F43C-D54C-A7A4-09EE003B95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A74AF7A3-E20B-9E49-9B78-F28716DBBC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497FED24-E41D-744C-A421-379BE59AB9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C65A8C76-CF2B-0345-8050-861340E72CB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36313FE1-27B8-7B46-9DF8-4194AF71A4F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7C3C2335-6940-9C45-9700-14A759D954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00B35-C84F-0E4D-8DBF-872E66F5C97E}" type="datetimeFigureOut">
              <a:rPr lang="en-GB" smtClean="0"/>
              <a:t>30/03/2022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049E799C-6AB3-BB4C-AC0F-1C41C3A544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5D798235-F6F2-884C-A287-4BC5C095A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48555-EE1C-E14A-9E75-F854B102CA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86280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7E34955-FFC2-B346-90DE-8419C03F04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24D39514-182A-8948-9F25-DADC6BF1ED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00B35-C84F-0E4D-8DBF-872E66F5C97E}" type="datetimeFigureOut">
              <a:rPr lang="en-GB" smtClean="0"/>
              <a:t>30/03/2022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CECCC715-AEBF-E448-9D2F-BB37EE4514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8137317E-AE4B-4045-9B59-E5B8BC9F4C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48555-EE1C-E14A-9E75-F854B102CA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59856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B8F3F68E-0D83-B94C-AD8A-817AD6A3E2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00B35-C84F-0E4D-8DBF-872E66F5C97E}" type="datetimeFigureOut">
              <a:rPr lang="en-GB" smtClean="0"/>
              <a:t>30/03/2022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70193AA6-E662-DE4B-852F-A8A8C4B4C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9A61CE80-B941-0844-84A1-EFAC9710BE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48555-EE1C-E14A-9E75-F854B102CA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3543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D0F4F6D-8504-0C46-94DE-6AD6BD7037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E7AAB40B-BE4C-B545-BCE7-86FD2B654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AC91A4FA-8C25-BC49-AF60-389908FAEC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D32D63DE-696E-7C44-A167-9CA17DE061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00B35-C84F-0E4D-8DBF-872E66F5C97E}" type="datetimeFigureOut">
              <a:rPr lang="en-GB" smtClean="0"/>
              <a:t>30/03/2022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DDADB105-921F-8949-A7C1-903FEC6D59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187AEAE9-DA3B-CF44-A6CE-F54B1873EE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48555-EE1C-E14A-9E75-F854B102CA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8597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CD6CFB6-D7FB-1946-8D18-395CAF63CB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99D700AD-84F3-0944-8DEA-D90EB7A825F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26753787-BD09-164A-8406-6D7C3A3103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940DCEF3-6923-6148-A57C-258A937BE6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00B35-C84F-0E4D-8DBF-872E66F5C97E}" type="datetimeFigureOut">
              <a:rPr lang="en-GB" smtClean="0"/>
              <a:t>30/03/2022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9A3468DC-3F92-5849-BBAA-F0C0F4FF92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624BB3B4-0EEC-834B-B442-8BAC0043D9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48555-EE1C-E14A-9E75-F854B102CA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08278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B682BB8-1112-1C48-9CDC-57BAA3693F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09B8BDCE-9C36-9946-97BE-6E2AD5A068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92E4B452-4572-7F4D-8316-06F91C8290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00B35-C84F-0E4D-8DBF-872E66F5C97E}" type="datetimeFigureOut">
              <a:rPr lang="en-GB" smtClean="0"/>
              <a:t>30/03/2022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65B4F78-CAC3-BB4E-8BF1-A9DBC4C768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2AD7D9B2-FB25-4340-80C7-151B5434C0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48555-EE1C-E14A-9E75-F854B102CA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95352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881EC992-0B67-4F42-AE01-E61018DD241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7E57F105-96AE-CF44-8B43-410BA5483F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553593EF-4631-4D4E-B8EF-7F3F980EB2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00B35-C84F-0E4D-8DBF-872E66F5C97E}" type="datetimeFigureOut">
              <a:rPr lang="en-GB" smtClean="0"/>
              <a:t>30/03/2022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4D005955-8D59-6A4A-9104-4916A484F3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E755D4E-7F76-B542-A821-1D75905254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48555-EE1C-E14A-9E75-F854B102CA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6485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FE0597C8-6D5B-8F45-B365-F77E3EE7CA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31D32AF2-059A-C646-A696-744438BE02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CC7F418B-7C95-9344-AFE4-FC31E24CE2A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A00B35-C84F-0E4D-8DBF-872E66F5C97E}" type="datetimeFigureOut">
              <a:rPr lang="en-GB" smtClean="0"/>
              <a:t>30/03/2022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7FA1887-4DF2-994D-9FC0-F588630D40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687F403-9CE4-8446-9B55-93B41C7025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E48555-EE1C-E14A-9E75-F854B102CA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2840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2.png"/><Relationship Id="rId7" Type="http://schemas.openxmlformats.org/officeDocument/2006/relationships/image" Target="../media/image6.jp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56F7B741-E7C4-FF4F-9B37-86E243B3DAC7}"/>
              </a:ext>
            </a:extLst>
          </p:cNvPr>
          <p:cNvSpPr/>
          <p:nvPr/>
        </p:nvSpPr>
        <p:spPr>
          <a:xfrm>
            <a:off x="4780060" y="78173"/>
            <a:ext cx="2631882" cy="564543"/>
          </a:xfrm>
          <a:prstGeom prst="roundRect">
            <a:avLst>
              <a:gd name="adj" fmla="val 31421"/>
            </a:avLst>
          </a:prstGeom>
          <a:solidFill>
            <a:srgbClr val="33CCCB"/>
          </a:solidFill>
          <a:ln>
            <a:solidFill>
              <a:srgbClr val="33C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00" dirty="0">
                <a:latin typeface="Arial Rounded MT Bold" panose="020F0704030504030204" pitchFamily="34" charset="77"/>
              </a:rPr>
              <a:t>Knowledge Organiser</a:t>
            </a:r>
          </a:p>
          <a:p>
            <a:pPr algn="ctr"/>
            <a:r>
              <a:rPr lang="en-GB" sz="1300" dirty="0">
                <a:solidFill>
                  <a:schemeClr val="tx1"/>
                </a:solidFill>
                <a:latin typeface="Arial Rounded MT Bold" panose="020F0704030504030204" pitchFamily="34" charset="77"/>
              </a:rPr>
              <a:t>Studying </a:t>
            </a:r>
            <a:r>
              <a:rPr lang="en-GB" sz="1300">
                <a:solidFill>
                  <a:schemeClr val="tx1"/>
                </a:solidFill>
                <a:latin typeface="Arial Rounded MT Bold" panose="020F0704030504030204" pitchFamily="34" charset="77"/>
              </a:rPr>
              <a:t>Living Things</a:t>
            </a:r>
            <a:endParaRPr lang="en-GB" sz="13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="" xmlns:a16="http://schemas.microsoft.com/office/drawing/2014/main" id="{BBBBDA32-63C6-B04E-9408-14FF1278A3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7106910"/>
              </p:ext>
            </p:extLst>
          </p:nvPr>
        </p:nvGraphicFramePr>
        <p:xfrm>
          <a:off x="191193" y="784587"/>
          <a:ext cx="3523778" cy="59588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9234">
                  <a:extLst>
                    <a:ext uri="{9D8B030D-6E8A-4147-A177-3AD203B41FA5}">
                      <a16:colId xmlns="" xmlns:a16="http://schemas.microsoft.com/office/drawing/2014/main" val="2519945507"/>
                    </a:ext>
                  </a:extLst>
                </a:gridCol>
                <a:gridCol w="2374544">
                  <a:extLst>
                    <a:ext uri="{9D8B030D-6E8A-4147-A177-3AD203B41FA5}">
                      <a16:colId xmlns="" xmlns:a16="http://schemas.microsoft.com/office/drawing/2014/main" val="3895209344"/>
                    </a:ext>
                  </a:extLst>
                </a:gridCol>
              </a:tblGrid>
              <a:tr h="82143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Arial Rounded MT Bold" panose="020F0704030504030204" pitchFamily="34" charset="77"/>
                        </a:rPr>
                        <a:t>ROCKET WORDS</a:t>
                      </a:r>
                    </a:p>
                    <a:p>
                      <a:pPr algn="ctr"/>
                      <a:r>
                        <a:rPr lang="en-GB" sz="1200" dirty="0">
                          <a:latin typeface="Arial Rounded MT Bold" panose="020F0704030504030204" pitchFamily="34" charset="77"/>
                        </a:rPr>
                        <a:t>Learn these words </a:t>
                      </a:r>
                      <a:br>
                        <a:rPr lang="en-GB" sz="1200" dirty="0">
                          <a:latin typeface="Arial Rounded MT Bold" panose="020F0704030504030204" pitchFamily="34" charset="77"/>
                        </a:rPr>
                      </a:br>
                      <a:r>
                        <a:rPr lang="en-GB" sz="1200" dirty="0">
                          <a:latin typeface="Arial Rounded MT Bold" panose="020F0704030504030204" pitchFamily="34" charset="77"/>
                        </a:rPr>
                        <a:t>and their definitions.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CCC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149910194"/>
                  </a:ext>
                </a:extLst>
              </a:tr>
              <a:tr h="414036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Arial Rounded MT Bold" panose="020F0704030504030204" pitchFamily="34" charset="77"/>
                        </a:rPr>
                        <a:t>Key Word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Arial Rounded MT Bold" panose="020F0704030504030204" pitchFamily="34" charset="77"/>
                        </a:rPr>
                        <a:t>Definition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307522093"/>
                  </a:ext>
                </a:extLst>
              </a:tr>
              <a:tr h="623001">
                <a:tc>
                  <a:txBody>
                    <a:bodyPr/>
                    <a:lstStyle/>
                    <a:p>
                      <a:endParaRPr lang="en-GB" sz="1000" dirty="0">
                        <a:latin typeface="Arial Rounded MT Bold" panose="020F0704030504030204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Arial Rounded MT Bold" panose="020F0704030504030204" pitchFamily="34" charset="77"/>
                        </a:rPr>
                        <a:t>A natural scientist who has made many award-winning nature documentaries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240860657"/>
                  </a:ext>
                </a:extLst>
              </a:tr>
              <a:tr h="741970">
                <a:tc>
                  <a:txBody>
                    <a:bodyPr/>
                    <a:lstStyle/>
                    <a:p>
                      <a:endParaRPr lang="en-GB" sz="1000" dirty="0">
                        <a:latin typeface="Arial Rounded MT Bold" panose="020F0704030504030204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Arial Rounded MT Bold" panose="020F0704030504030204" pitchFamily="34" charset="77"/>
                        </a:rPr>
                        <a:t>A scientist who committed her life to studying the lives of chimpanzees and other primates.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124073176"/>
                  </a:ext>
                </a:extLst>
              </a:tr>
              <a:tr h="467972">
                <a:tc>
                  <a:txBody>
                    <a:bodyPr/>
                    <a:lstStyle/>
                    <a:p>
                      <a:endParaRPr lang="en-GB" sz="1000" dirty="0">
                        <a:latin typeface="Arial Rounded MT Bold" panose="020F0704030504030204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Arial Rounded MT Bold" panose="020F0704030504030204" pitchFamily="34" charset="77"/>
                        </a:rPr>
                        <a:t>An expert in natural sciences and history.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651883998"/>
                  </a:ext>
                </a:extLst>
              </a:tr>
              <a:tr h="623001">
                <a:tc>
                  <a:txBody>
                    <a:bodyPr/>
                    <a:lstStyle/>
                    <a:p>
                      <a:endParaRPr lang="en-GB" sz="1000" dirty="0">
                        <a:latin typeface="Arial Rounded MT Bold" panose="020F0704030504030204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Arial Rounded MT Bold" panose="020F0704030504030204" pitchFamily="34" charset="77"/>
                        </a:rPr>
                        <a:t>When insects and animals develop into adult forms through a cycle of changes.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281065980"/>
                  </a:ext>
                </a:extLst>
              </a:tr>
              <a:tr h="508502">
                <a:tc>
                  <a:txBody>
                    <a:bodyPr/>
                    <a:lstStyle/>
                    <a:p>
                      <a:endParaRPr lang="en-GB" sz="1000" dirty="0">
                        <a:latin typeface="Arial Rounded MT Bold" panose="020F0704030504030204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Arial Rounded MT Bold" panose="020F0704030504030204" pitchFamily="34" charset="77"/>
                        </a:rPr>
                        <a:t>A species of animal with very few alive.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27672471"/>
                  </a:ext>
                </a:extLst>
              </a:tr>
              <a:tr h="741970">
                <a:tc>
                  <a:txBody>
                    <a:bodyPr/>
                    <a:lstStyle/>
                    <a:p>
                      <a:endParaRPr lang="en-GB" sz="1000" dirty="0">
                        <a:latin typeface="Arial Rounded MT Bold" panose="020F0704030504030204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Arial Rounded MT Bold" panose="020F0704030504030204" pitchFamily="34" charset="77"/>
                        </a:rPr>
                        <a:t>A film or programme that researches, studies and provides a factual report on a subject.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574832562"/>
                  </a:ext>
                </a:extLst>
              </a:tr>
              <a:tr h="508502">
                <a:tc>
                  <a:txBody>
                    <a:bodyPr/>
                    <a:lstStyle/>
                    <a:p>
                      <a:endParaRPr lang="en-GB" sz="1000" dirty="0">
                        <a:latin typeface="Arial Rounded MT Bold" panose="020F0704030504030204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Arial Rounded MT Bold" panose="020F0704030504030204" pitchFamily="34" charset="77"/>
                        </a:rPr>
                        <a:t>Something that reproduces on its own.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502983940"/>
                  </a:ext>
                </a:extLst>
              </a:tr>
              <a:tr h="508502">
                <a:tc>
                  <a:txBody>
                    <a:bodyPr/>
                    <a:lstStyle/>
                    <a:p>
                      <a:endParaRPr lang="en-GB" sz="1000" dirty="0">
                        <a:latin typeface="Arial Rounded MT Bold" panose="020F0704030504030204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Arial Rounded MT Bold" panose="020F0704030504030204" pitchFamily="34" charset="77"/>
                        </a:rPr>
                        <a:t>To make offspring.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46322334"/>
                  </a:ext>
                </a:extLst>
              </a:tr>
            </a:tbl>
          </a:graphicData>
        </a:graphic>
      </p:graphicFrame>
      <p:sp>
        <p:nvSpPr>
          <p:cNvPr id="11" name="Rounded Rectangle 10">
            <a:extLst>
              <a:ext uri="{FF2B5EF4-FFF2-40B4-BE49-F238E27FC236}">
                <a16:creationId xmlns="" xmlns:a16="http://schemas.microsoft.com/office/drawing/2014/main" id="{82AAF0AA-A05D-D043-8979-FDAB936988AC}"/>
              </a:ext>
            </a:extLst>
          </p:cNvPr>
          <p:cNvSpPr/>
          <p:nvPr/>
        </p:nvSpPr>
        <p:spPr>
          <a:xfrm>
            <a:off x="6807266" y="728298"/>
            <a:ext cx="5358066" cy="3931242"/>
          </a:xfrm>
          <a:prstGeom prst="roundRect">
            <a:avLst>
              <a:gd name="adj" fmla="val 9543"/>
            </a:avLst>
          </a:prstGeom>
          <a:noFill/>
          <a:ln w="19050">
            <a:solidFill>
              <a:srgbClr val="33C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E8CD5792-0DCF-7541-8B50-5684A0D380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22496">
            <a:off x="9016" y="477399"/>
            <a:ext cx="1218649" cy="1218649"/>
          </a:xfrm>
          <a:prstGeom prst="rect">
            <a:avLst/>
          </a:prstGeom>
        </p:spPr>
      </p:pic>
      <p:sp>
        <p:nvSpPr>
          <p:cNvPr id="35" name="Rounded Rectangle 34">
            <a:extLst>
              <a:ext uri="{FF2B5EF4-FFF2-40B4-BE49-F238E27FC236}">
                <a16:creationId xmlns="" xmlns:a16="http://schemas.microsoft.com/office/drawing/2014/main" id="{21698D1E-7B5B-A14D-8F95-13D5270ECE87}"/>
              </a:ext>
            </a:extLst>
          </p:cNvPr>
          <p:cNvSpPr/>
          <p:nvPr/>
        </p:nvSpPr>
        <p:spPr>
          <a:xfrm>
            <a:off x="3792682" y="4735901"/>
            <a:ext cx="2847109" cy="1972170"/>
          </a:xfrm>
          <a:prstGeom prst="roundRect">
            <a:avLst/>
          </a:prstGeom>
          <a:noFill/>
          <a:ln w="19050">
            <a:solidFill>
              <a:srgbClr val="33C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>
            <a:extLst>
              <a:ext uri="{FF2B5EF4-FFF2-40B4-BE49-F238E27FC236}">
                <a16:creationId xmlns="" xmlns:a16="http://schemas.microsoft.com/office/drawing/2014/main" id="{28773529-A8C8-E644-96E9-434F63E3AA95}"/>
              </a:ext>
            </a:extLst>
          </p:cNvPr>
          <p:cNvSpPr/>
          <p:nvPr/>
        </p:nvSpPr>
        <p:spPr>
          <a:xfrm>
            <a:off x="3914903" y="851701"/>
            <a:ext cx="2757337" cy="273333"/>
          </a:xfrm>
          <a:prstGeom prst="roundRect">
            <a:avLst>
              <a:gd name="adj" fmla="val 31421"/>
            </a:avLst>
          </a:prstGeom>
          <a:solidFill>
            <a:srgbClr val="33CCCB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latin typeface="Arial Rounded MT Bold" panose="020F0704030504030204" pitchFamily="34" charset="77"/>
              </a:rPr>
              <a:t>Vocabulary </a:t>
            </a:r>
            <a:endParaRPr lang="en-GB" sz="1400" dirty="0">
              <a:latin typeface="Arial Rounded MT Bold" panose="020F0704030504030204" pitchFamily="34" charset="77"/>
            </a:endParaRPr>
          </a:p>
        </p:txBody>
      </p:sp>
      <p:sp>
        <p:nvSpPr>
          <p:cNvPr id="30" name="Rounded Rectangle 29">
            <a:extLst>
              <a:ext uri="{FF2B5EF4-FFF2-40B4-BE49-F238E27FC236}">
                <a16:creationId xmlns="" xmlns:a16="http://schemas.microsoft.com/office/drawing/2014/main" id="{D6CB1051-D4B6-D640-A1D3-7A925737D881}"/>
              </a:ext>
            </a:extLst>
          </p:cNvPr>
          <p:cNvSpPr/>
          <p:nvPr/>
        </p:nvSpPr>
        <p:spPr>
          <a:xfrm>
            <a:off x="7556380" y="99761"/>
            <a:ext cx="4453292" cy="564543"/>
          </a:xfrm>
          <a:prstGeom prst="roundRect">
            <a:avLst>
              <a:gd name="adj" fmla="val 9543"/>
            </a:avLst>
          </a:prstGeom>
          <a:noFill/>
          <a:ln>
            <a:solidFill>
              <a:schemeClr val="tx1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dirty="0">
              <a:solidFill>
                <a:srgbClr val="33CCCB"/>
              </a:solidFill>
              <a:latin typeface="Arial Rounded MT Bold" panose="020F0704030504030204" pitchFamily="34" charset="77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Arial Rounded MT Bold" panose="020F0704030504030204" pitchFamily="34" charset="77"/>
              </a:rPr>
              <a:t>Can you remember?  </a:t>
            </a:r>
            <a:r>
              <a:rPr lang="en-GB" sz="1200" dirty="0">
                <a:solidFill>
                  <a:srgbClr val="33CCCB"/>
                </a:solidFill>
                <a:latin typeface="Arial Rounded MT Bold" panose="020F0704030504030204" pitchFamily="34" charset="77"/>
              </a:rPr>
              <a:t/>
            </a:r>
            <a:br>
              <a:rPr lang="en-GB" sz="1200" dirty="0">
                <a:solidFill>
                  <a:srgbClr val="33CCCB"/>
                </a:solidFill>
                <a:latin typeface="Arial Rounded MT Bold" panose="020F0704030504030204" pitchFamily="34" charset="77"/>
              </a:rPr>
            </a:br>
            <a:r>
              <a:rPr lang="en-GB" sz="1200" dirty="0">
                <a:solidFill>
                  <a:srgbClr val="33CCCB"/>
                </a:solidFill>
                <a:latin typeface="Arial Rounded MT Bold" panose="020F0704030504030204" pitchFamily="34" charset="77"/>
              </a:rPr>
              <a:t>All living things can: move, respire, have senses, grow, reproduce, excrete and take in nutrition.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</p:txBody>
      </p:sp>
      <p:sp>
        <p:nvSpPr>
          <p:cNvPr id="32" name="Rounded Rectangle 31">
            <a:extLst>
              <a:ext uri="{FF2B5EF4-FFF2-40B4-BE49-F238E27FC236}">
                <a16:creationId xmlns="" xmlns:a16="http://schemas.microsoft.com/office/drawing/2014/main" id="{BA5EF562-E488-A945-B75A-71318DC3B94D}"/>
              </a:ext>
            </a:extLst>
          </p:cNvPr>
          <p:cNvSpPr/>
          <p:nvPr/>
        </p:nvSpPr>
        <p:spPr>
          <a:xfrm>
            <a:off x="191193" y="86383"/>
            <a:ext cx="4444429" cy="564543"/>
          </a:xfrm>
          <a:prstGeom prst="roundRect">
            <a:avLst>
              <a:gd name="adj" fmla="val 9543"/>
            </a:avLst>
          </a:prstGeom>
          <a:noFill/>
          <a:ln>
            <a:solidFill>
              <a:schemeClr val="tx1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dirty="0">
              <a:solidFill>
                <a:srgbClr val="33CCCB"/>
              </a:solidFill>
              <a:latin typeface="Arial Rounded MT Bold" panose="020F0704030504030204" pitchFamily="34" charset="77"/>
            </a:endParaRPr>
          </a:p>
          <a:p>
            <a:pPr algn="ctr"/>
            <a:r>
              <a:rPr lang="en-GB" sz="1200" dirty="0">
                <a:solidFill>
                  <a:srgbClr val="33CCCB"/>
                </a:solidFill>
                <a:latin typeface="Arial Rounded MT Bold" panose="020F0704030504030204" pitchFamily="34" charset="77"/>
              </a:rPr>
              <a:t>Living things that reproduce asexually include bacteria, mould, algae and fungi.  </a:t>
            </a:r>
            <a:br>
              <a:rPr lang="en-GB" sz="1200" dirty="0">
                <a:solidFill>
                  <a:srgbClr val="33CCCB"/>
                </a:solidFill>
                <a:latin typeface="Arial Rounded MT Bold" panose="020F0704030504030204" pitchFamily="34" charset="77"/>
              </a:rPr>
            </a:br>
            <a:r>
              <a:rPr lang="en-GB" sz="1200" dirty="0">
                <a:solidFill>
                  <a:srgbClr val="33CCCB"/>
                </a:solidFill>
                <a:latin typeface="Arial Rounded MT Bold" panose="020F0704030504030204" pitchFamily="34" charset="77"/>
              </a:rPr>
              <a:t>This means they reproduce by themselves!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</p:txBody>
      </p:sp>
      <p:pic>
        <p:nvPicPr>
          <p:cNvPr id="5" name="Picture 4" descr="A person smiling for the camera&#10;&#10;Description automatically generated">
            <a:extLst>
              <a:ext uri="{FF2B5EF4-FFF2-40B4-BE49-F238E27FC236}">
                <a16:creationId xmlns="" xmlns:a16="http://schemas.microsoft.com/office/drawing/2014/main" id="{67B6B26A-3D32-1C42-9CF3-B1DAC0C934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4849" y="4852077"/>
            <a:ext cx="1454185" cy="181063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A person smiling for the camera&#10;&#10;Description automatically generated">
            <a:extLst>
              <a:ext uri="{FF2B5EF4-FFF2-40B4-BE49-F238E27FC236}">
                <a16:creationId xmlns="" xmlns:a16="http://schemas.microsoft.com/office/drawing/2014/main" id="{D8ECC327-91BA-DB4A-B41C-1A15AF8A86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95588" y="4852077"/>
            <a:ext cx="1454185" cy="182475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Picture 13" descr="A picture containing animal, arthropod, invertebrate&#10;&#10;Description automatically generated">
            <a:extLst>
              <a:ext uri="{FF2B5EF4-FFF2-40B4-BE49-F238E27FC236}">
                <a16:creationId xmlns="" xmlns:a16="http://schemas.microsoft.com/office/drawing/2014/main" id="{931A8D67-5EA3-964A-BBE4-665EFD7282B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80074" y="4771311"/>
            <a:ext cx="2892166" cy="19721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170F463C-7B5E-6949-A4C5-E83C87858BFF}"/>
              </a:ext>
            </a:extLst>
          </p:cNvPr>
          <p:cNvSpPr txBox="1"/>
          <p:nvPr/>
        </p:nvSpPr>
        <p:spPr>
          <a:xfrm rot="21064035">
            <a:off x="3905232" y="5237018"/>
            <a:ext cx="914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Arial Rounded MT Bold" panose="020F0704030504030204" pitchFamily="34" charset="77"/>
              </a:rPr>
              <a:t>larva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B3696630-2FE7-1140-9973-7D7DE0623D37}"/>
              </a:ext>
            </a:extLst>
          </p:cNvPr>
          <p:cNvSpPr txBox="1"/>
          <p:nvPr/>
        </p:nvSpPr>
        <p:spPr>
          <a:xfrm rot="21064035">
            <a:off x="4652970" y="5057104"/>
            <a:ext cx="10797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Arial Rounded MT Bold" panose="020F0704030504030204" pitchFamily="34" charset="77"/>
              </a:rPr>
              <a:t>chrysalis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3697850E-8261-9F4D-8C71-A6C48588C103}"/>
              </a:ext>
            </a:extLst>
          </p:cNvPr>
          <p:cNvSpPr txBox="1"/>
          <p:nvPr/>
        </p:nvSpPr>
        <p:spPr>
          <a:xfrm>
            <a:off x="5605313" y="4972086"/>
            <a:ext cx="10344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Arial Rounded MT Bold" panose="020F0704030504030204" pitchFamily="34" charset="77"/>
              </a:rPr>
              <a:t>butterfly</a:t>
            </a:r>
          </a:p>
        </p:txBody>
      </p:sp>
      <p:sp>
        <p:nvSpPr>
          <p:cNvPr id="16" name="Right Arrow 15">
            <a:extLst>
              <a:ext uri="{FF2B5EF4-FFF2-40B4-BE49-F238E27FC236}">
                <a16:creationId xmlns="" xmlns:a16="http://schemas.microsoft.com/office/drawing/2014/main" id="{B2557132-4153-3340-A67C-8B15487590FF}"/>
              </a:ext>
            </a:extLst>
          </p:cNvPr>
          <p:cNvSpPr/>
          <p:nvPr/>
        </p:nvSpPr>
        <p:spPr>
          <a:xfrm>
            <a:off x="4052455" y="6369627"/>
            <a:ext cx="2234045" cy="307206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Arial Rounded MT Bold" panose="020F0704030504030204" pitchFamily="34" charset="77"/>
              </a:rPr>
              <a:t>metamorphosis</a:t>
            </a:r>
          </a:p>
        </p:txBody>
      </p:sp>
      <p:pic>
        <p:nvPicPr>
          <p:cNvPr id="18" name="Picture 17" descr="A pile of hay&#10;&#10;Description automatically generated">
            <a:extLst>
              <a:ext uri="{FF2B5EF4-FFF2-40B4-BE49-F238E27FC236}">
                <a16:creationId xmlns="" xmlns:a16="http://schemas.microsoft.com/office/drawing/2014/main" id="{1F0E9EFB-F07A-6A41-A9DA-173573DE118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18482" y="2254993"/>
            <a:ext cx="1660236" cy="11489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Picture 19" descr="A picture containing indoor&#10;&#10;Description automatically generated">
            <a:extLst>
              <a:ext uri="{FF2B5EF4-FFF2-40B4-BE49-F238E27FC236}">
                <a16:creationId xmlns="" xmlns:a16="http://schemas.microsoft.com/office/drawing/2014/main" id="{A82C9781-3D22-B842-AFF6-C2E11189765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01466" y="3543019"/>
            <a:ext cx="1518642" cy="10124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Picture 23" descr="A mother and baby sheep standing in a field&#10;&#10;Description automatically generated">
            <a:extLst>
              <a:ext uri="{FF2B5EF4-FFF2-40B4-BE49-F238E27FC236}">
                <a16:creationId xmlns="" xmlns:a16="http://schemas.microsoft.com/office/drawing/2014/main" id="{A63AF4E3-11F6-9540-8FA3-DDC67CCCFDD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01466" y="1163426"/>
            <a:ext cx="1656457" cy="9786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108E92C8-49B1-424F-BDF8-B449DA55A9F9}"/>
              </a:ext>
            </a:extLst>
          </p:cNvPr>
          <p:cNvSpPr txBox="1"/>
          <p:nvPr/>
        </p:nvSpPr>
        <p:spPr>
          <a:xfrm>
            <a:off x="8433281" y="1225147"/>
            <a:ext cx="377554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 Rounded MT Bold" panose="020F0704030504030204" pitchFamily="34" charset="77"/>
              </a:rPr>
              <a:t>Most </a:t>
            </a:r>
            <a:r>
              <a:rPr lang="en-GB" sz="1200" dirty="0">
                <a:solidFill>
                  <a:srgbClr val="33CCCB"/>
                </a:solidFill>
                <a:latin typeface="Arial Rounded MT Bold" panose="020F0704030504030204" pitchFamily="34" charset="77"/>
              </a:rPr>
              <a:t>mammals</a:t>
            </a:r>
            <a:r>
              <a:rPr lang="en-GB" sz="1200" dirty="0">
                <a:latin typeface="Arial Rounded MT Bold" panose="020F0704030504030204" pitchFamily="34" charset="77"/>
              </a:rPr>
              <a:t>, including humans, go through ‘live birth.’ This means that the mother gives birth to it as a live mammal, </a:t>
            </a:r>
            <a:br>
              <a:rPr lang="en-GB" sz="1200" dirty="0">
                <a:latin typeface="Arial Rounded MT Bold" panose="020F0704030504030204" pitchFamily="34" charset="77"/>
              </a:rPr>
            </a:br>
            <a:r>
              <a:rPr lang="en-GB" sz="1200" dirty="0">
                <a:latin typeface="Arial Rounded MT Bold" panose="020F0704030504030204" pitchFamily="34" charset="77"/>
              </a:rPr>
              <a:t>it is just a smaller version of an adult. </a:t>
            </a:r>
            <a:br>
              <a:rPr lang="en-GB" sz="1200" dirty="0">
                <a:latin typeface="Arial Rounded MT Bold" panose="020F0704030504030204" pitchFamily="34" charset="77"/>
              </a:rPr>
            </a:br>
            <a:r>
              <a:rPr lang="en-GB" sz="1200" dirty="0">
                <a:latin typeface="Arial Rounded MT Bold" panose="020F0704030504030204" pitchFamily="34" charset="77"/>
              </a:rPr>
              <a:t>These mammals will grow into adults over time.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F1D54817-0DC4-174C-BE7E-E41A238FBE7D}"/>
              </a:ext>
            </a:extLst>
          </p:cNvPr>
          <p:cNvSpPr txBox="1"/>
          <p:nvPr/>
        </p:nvSpPr>
        <p:spPr>
          <a:xfrm>
            <a:off x="6850764" y="2187045"/>
            <a:ext cx="35382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 Rounded MT Bold" panose="020F0704030504030204" pitchFamily="34" charset="77"/>
              </a:rPr>
              <a:t>Most </a:t>
            </a:r>
            <a:r>
              <a:rPr lang="en-GB" sz="1200" dirty="0">
                <a:solidFill>
                  <a:srgbClr val="33CCCB"/>
                </a:solidFill>
                <a:latin typeface="Arial Rounded MT Bold" panose="020F0704030504030204" pitchFamily="34" charset="77"/>
              </a:rPr>
              <a:t>birds and reptiles </a:t>
            </a:r>
            <a:r>
              <a:rPr lang="en-GB" sz="1200" dirty="0">
                <a:latin typeface="Arial Rounded MT Bold" panose="020F0704030504030204" pitchFamily="34" charset="77"/>
              </a:rPr>
              <a:t>are born when the mother lays eggs and incubates them until they are ready to hatch.  Once the egg is hatched, the baby is looked after by the mother for a period of time, and then leaves the nest to fend for itself.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83A6CF56-75E5-9542-9BC9-5006FFC5EB66}"/>
              </a:ext>
            </a:extLst>
          </p:cNvPr>
          <p:cNvSpPr txBox="1"/>
          <p:nvPr/>
        </p:nvSpPr>
        <p:spPr>
          <a:xfrm>
            <a:off x="8420109" y="3403902"/>
            <a:ext cx="37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33CCCB"/>
                </a:solidFill>
                <a:latin typeface="Arial Rounded MT Bold" panose="020F0704030504030204" pitchFamily="34" charset="77"/>
              </a:rPr>
              <a:t>Amphibians</a:t>
            </a:r>
            <a:r>
              <a:rPr lang="en-GB" sz="1200" dirty="0">
                <a:latin typeface="Arial Rounded MT Bold" panose="020F0704030504030204" pitchFamily="34" charset="77"/>
              </a:rPr>
              <a:t> are a bit different. Many of these are born live or via eggs underwater, but complete a metamorphosis as adults and can live and breathe on land.  An example of this is a frog.  It starts as frogspawn, changes to a tadpole and then into a frog!</a:t>
            </a:r>
          </a:p>
        </p:txBody>
      </p:sp>
      <p:sp>
        <p:nvSpPr>
          <p:cNvPr id="28" name="Rounded Rectangle 27">
            <a:extLst>
              <a:ext uri="{FF2B5EF4-FFF2-40B4-BE49-F238E27FC236}">
                <a16:creationId xmlns="" xmlns:a16="http://schemas.microsoft.com/office/drawing/2014/main" id="{3B9B0F38-90FC-BE43-B9F4-32078BD73371}"/>
              </a:ext>
            </a:extLst>
          </p:cNvPr>
          <p:cNvSpPr/>
          <p:nvPr/>
        </p:nvSpPr>
        <p:spPr>
          <a:xfrm>
            <a:off x="8054175" y="784588"/>
            <a:ext cx="2951018" cy="351384"/>
          </a:xfrm>
          <a:prstGeom prst="roundRect">
            <a:avLst/>
          </a:prstGeom>
          <a:solidFill>
            <a:srgbClr val="33CCCB"/>
          </a:solidFill>
          <a:ln>
            <a:solidFill>
              <a:srgbClr val="33C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Arial Rounded MT Bold" panose="020F0704030504030204" pitchFamily="34" charset="77"/>
              </a:rPr>
              <a:t>Animals and birth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433BF7A-E8EE-C34C-871D-1EAD60913861}"/>
              </a:ext>
            </a:extLst>
          </p:cNvPr>
          <p:cNvSpPr txBox="1"/>
          <p:nvPr/>
        </p:nvSpPr>
        <p:spPr>
          <a:xfrm>
            <a:off x="8229600" y="4814381"/>
            <a:ext cx="23659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solidFill>
                  <a:srgbClr val="33CCCB"/>
                </a:solidFill>
                <a:latin typeface="Arial Rounded MT Bold" panose="020F0704030504030204" pitchFamily="34" charset="77"/>
              </a:rPr>
              <a:t>Sir David Attenborough and Dame Jane Goodall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EA09E892-0869-E843-8829-EF1DB37DC350}"/>
              </a:ext>
            </a:extLst>
          </p:cNvPr>
          <p:cNvSpPr txBox="1"/>
          <p:nvPr/>
        </p:nvSpPr>
        <p:spPr>
          <a:xfrm>
            <a:off x="7990609" y="5210992"/>
            <a:ext cx="27432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dirty="0">
                <a:latin typeface="Arial Rounded MT Bold" panose="020F0704030504030204" pitchFamily="34" charset="77"/>
              </a:rPr>
              <a:t>Both Sir David Attenborough and Dame Jane Goodall are leading </a:t>
            </a:r>
            <a:r>
              <a:rPr lang="en-GB" sz="1000" dirty="0">
                <a:solidFill>
                  <a:srgbClr val="33CCCB"/>
                </a:solidFill>
                <a:latin typeface="Arial Rounded MT Bold" panose="020F0704030504030204" pitchFamily="34" charset="77"/>
              </a:rPr>
              <a:t>naturalists</a:t>
            </a:r>
            <a:r>
              <a:rPr lang="en-GB" sz="1000" dirty="0">
                <a:latin typeface="Arial Rounded MT Bold" panose="020F0704030504030204" pitchFamily="34" charset="77"/>
              </a:rPr>
              <a:t>, and study living things. They both present the life of animals on earth and have made </a:t>
            </a:r>
            <a:r>
              <a:rPr lang="en-GB" sz="1000" dirty="0">
                <a:solidFill>
                  <a:srgbClr val="33CCCB"/>
                </a:solidFill>
                <a:latin typeface="Arial Rounded MT Bold" panose="020F0704030504030204" pitchFamily="34" charset="77"/>
              </a:rPr>
              <a:t>important documentaries </a:t>
            </a:r>
            <a:r>
              <a:rPr lang="en-GB" sz="1000" dirty="0">
                <a:latin typeface="Arial Rounded MT Bold" panose="020F0704030504030204" pitchFamily="34" charset="77"/>
              </a:rPr>
              <a:t>so we can learn about the world around us. </a:t>
            </a:r>
            <a:br>
              <a:rPr lang="en-GB" sz="1000" dirty="0">
                <a:latin typeface="Arial Rounded MT Bold" panose="020F0704030504030204" pitchFamily="34" charset="77"/>
              </a:rPr>
            </a:br>
            <a:r>
              <a:rPr lang="en-GB" sz="1000" dirty="0">
                <a:latin typeface="Arial Rounded MT Bold" panose="020F0704030504030204" pitchFamily="34" charset="77"/>
              </a:rPr>
              <a:t>Because of their impact on the world, they have both been awarded honours by the Queen!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069560" y="1609032"/>
            <a:ext cx="2409609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Arial Rounded MT Bold" panose="020F0704030504030204" pitchFamily="34" charset="0"/>
                <a:cs typeface="Arial" panose="020B0604020202020204" pitchFamily="34" charset="0"/>
              </a:rPr>
              <a:t>Documentary </a:t>
            </a:r>
          </a:p>
          <a:p>
            <a:r>
              <a:rPr lang="en-GB" dirty="0" smtClean="0">
                <a:latin typeface="Arial Rounded MT Bold" panose="020F0704030504030204" pitchFamily="34" charset="0"/>
                <a:cs typeface="Arial" panose="020B0604020202020204" pitchFamily="34" charset="0"/>
              </a:rPr>
              <a:t>Endangered </a:t>
            </a:r>
          </a:p>
          <a:p>
            <a:r>
              <a:rPr lang="en-GB" dirty="0" smtClean="0">
                <a:latin typeface="Arial Rounded MT Bold" panose="020F0704030504030204" pitchFamily="34" charset="0"/>
                <a:cs typeface="Arial" panose="020B0604020202020204" pitchFamily="34" charset="0"/>
              </a:rPr>
              <a:t>Naturalist </a:t>
            </a:r>
          </a:p>
          <a:p>
            <a:r>
              <a:rPr lang="en-GB" dirty="0" smtClean="0">
                <a:latin typeface="Arial Rounded MT Bold" panose="020F0704030504030204" pitchFamily="34" charset="0"/>
                <a:cs typeface="Arial" panose="020B0604020202020204" pitchFamily="34" charset="0"/>
              </a:rPr>
              <a:t>Metamorphosis </a:t>
            </a:r>
          </a:p>
          <a:p>
            <a:r>
              <a:rPr lang="en-GB" dirty="0" smtClean="0">
                <a:latin typeface="Arial Rounded MT Bold" panose="020F0704030504030204" pitchFamily="34" charset="0"/>
                <a:cs typeface="Arial" panose="020B0604020202020204" pitchFamily="34" charset="0"/>
              </a:rPr>
              <a:t>Asexual </a:t>
            </a:r>
          </a:p>
          <a:p>
            <a:r>
              <a:rPr lang="en-GB" dirty="0" smtClean="0">
                <a:latin typeface="Arial Rounded MT Bold" panose="020F0704030504030204" pitchFamily="34" charset="0"/>
                <a:cs typeface="Arial" panose="020B0604020202020204" pitchFamily="34" charset="0"/>
              </a:rPr>
              <a:t>Reproduction </a:t>
            </a:r>
          </a:p>
          <a:p>
            <a:r>
              <a:rPr lang="en-GB" dirty="0" smtClean="0">
                <a:latin typeface="Arial Rounded MT Bold" panose="020F0704030504030204" pitchFamily="34" charset="0"/>
                <a:cs typeface="Arial" panose="020B0604020202020204" pitchFamily="34" charset="0"/>
              </a:rPr>
              <a:t>Jane Goodall </a:t>
            </a:r>
          </a:p>
          <a:p>
            <a:r>
              <a:rPr lang="en-GB" dirty="0" smtClean="0">
                <a:latin typeface="Arial Rounded MT Bold" panose="020F0704030504030204" pitchFamily="34" charset="0"/>
                <a:cs typeface="Arial" panose="020B0604020202020204" pitchFamily="34" charset="0"/>
              </a:rPr>
              <a:t>Sir David Attenborough </a:t>
            </a:r>
            <a:endParaRPr lang="en-GB" dirty="0">
              <a:latin typeface="Arial Rounded MT Bold" panose="020F07040305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55484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1330</TotalTime>
  <Words>314</Words>
  <Application>Microsoft Office PowerPoint</Application>
  <PresentationFormat>Widescreen</PresentationFormat>
  <Paragraphs>85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Arial Rounded MT Bold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Paul Usher</dc:creator>
  <cp:lastModifiedBy>A Ion</cp:lastModifiedBy>
  <cp:revision>54</cp:revision>
  <cp:lastPrinted>2022-03-30T09:46:13Z</cp:lastPrinted>
  <dcterms:created xsi:type="dcterms:W3CDTF">2019-03-22T07:10:13Z</dcterms:created>
  <dcterms:modified xsi:type="dcterms:W3CDTF">2022-03-30T12:43:25Z</dcterms:modified>
</cp:coreProperties>
</file>